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6" r:id="rId5"/>
    <p:sldId id="273" r:id="rId6"/>
    <p:sldId id="260" r:id="rId7"/>
    <p:sldId id="290" r:id="rId8"/>
    <p:sldId id="295" r:id="rId9"/>
    <p:sldId id="294" r:id="rId10"/>
    <p:sldId id="292" r:id="rId11"/>
    <p:sldId id="298" r:id="rId12"/>
    <p:sldId id="300" r:id="rId13"/>
    <p:sldId id="281" r:id="rId14"/>
    <p:sldId id="274" r:id="rId15"/>
    <p:sldId id="278" r:id="rId16"/>
    <p:sldId id="279" r:id="rId17"/>
    <p:sldId id="280" r:id="rId18"/>
    <p:sldId id="282" r:id="rId19"/>
    <p:sldId id="293" r:id="rId20"/>
    <p:sldId id="283" r:id="rId21"/>
    <p:sldId id="287" r:id="rId22"/>
    <p:sldId id="288" r:id="rId23"/>
    <p:sldId id="289" r:id="rId24"/>
    <p:sldId id="284" r:id="rId25"/>
    <p:sldId id="296" r:id="rId26"/>
    <p:sldId id="297" r:id="rId27"/>
    <p:sldId id="299" r:id="rId28"/>
    <p:sldId id="267" r:id="rId29"/>
    <p:sldId id="301" r:id="rId30"/>
    <p:sldId id="302" r:id="rId31"/>
    <p:sldId id="303" r:id="rId32"/>
    <p:sldId id="272" r:id="rId33"/>
  </p:sldIdLst>
  <p:sldSz cx="9144000" cy="5143500" type="screen16x9"/>
  <p:notesSz cx="6808788" cy="9940925"/>
  <p:embeddedFontLst>
    <p:embeddedFont>
      <p:font typeface="FagoNo" charset="0"/>
      <p:regular r:id="rId36"/>
      <p:bold r:id="rId37"/>
      <p:italic r:id="rId38"/>
      <p:boldItalic r:id="rId39"/>
    </p:embeddedFont>
    <p:embeddedFont>
      <p:font typeface="FagoNo Medium" panose="020B0604020202020204" charset="0"/>
      <p:regular r:id="rId40"/>
      <p:italic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4EF"/>
    <a:srgbClr val="009675"/>
    <a:srgbClr val="2D2D2D"/>
    <a:srgbClr val="C11727"/>
    <a:srgbClr val="F18700"/>
    <a:srgbClr val="F9B005"/>
    <a:srgbClr val="E62D27"/>
    <a:srgbClr val="F18704"/>
    <a:srgbClr val="424242"/>
    <a:srgbClr val="2E2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7FCC0-01E0-4519-9AF0-C7BE9038278E}" v="2" dt="2022-11-12T10:08:34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9" autoAdjust="0"/>
    <p:restoredTop sz="94247" autoAdjust="0"/>
  </p:normalViewPr>
  <p:slideViewPr>
    <p:cSldViewPr snapToGrid="0">
      <p:cViewPr varScale="1">
        <p:scale>
          <a:sx n="78" d="100"/>
          <a:sy n="78" d="100"/>
        </p:scale>
        <p:origin x="12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3" d="100"/>
          <a:sy n="133" d="100"/>
        </p:scale>
        <p:origin x="3048" y="22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92A91-13B1-4B28-A88F-426EFE9DC540}" type="datetime1">
              <a:rPr lang="nl-NL" smtClean="0"/>
              <a:t>6-8-2024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A9620-2058-4A05-B1A8-E58256AF3B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80615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737" y="0"/>
            <a:ext cx="2950475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9B10F5-178A-4CAA-B093-6771C9622064}" type="datetime1">
              <a:rPr lang="nl-NL" smtClean="0"/>
              <a:t>6-8-2024</a:t>
            </a:fld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154"/>
            <a:ext cx="2950475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4E4AA0-0A5E-40E4-91F5-CB0097688D7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35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 hoofdlijnen:</a:t>
            </a:r>
            <a:br>
              <a:rPr lang="nl-NL" dirty="0"/>
            </a:br>
            <a:r>
              <a:rPr lang="nl-NL" dirty="0"/>
              <a:t>- maatschappelijke ontwikkeling</a:t>
            </a:r>
          </a:p>
          <a:p>
            <a:r>
              <a:rPr lang="nl-NL" dirty="0"/>
              <a:t>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FFBE99-7942-CAB8-FDCB-BCDB645671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F9C024-3946-4BEE-929E-8921434FD08C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8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FFCE21-4610-74F8-070C-388E169FF1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CD04398-7772-4267-BEB8-9B991105EA3D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31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286C9D-2065-E6A8-BD0F-9D9A88BB03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2CC6049-0E65-4D84-9341-C1AE3F7455AC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82FEAC-5BBA-6A34-93E7-32CAA886FF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BB35985-5738-4BE6-9C37-D1F4EA226769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2080D9-207E-39CF-8C92-6EE5E209A3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5115DB-C234-408C-AB94-34AAD71E23F4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3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04CC7A-A40B-80D1-8D0D-319EB160A0E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DD53BBE-1765-4139-931C-C077512FC865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2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4C8615-ACC0-7DFD-0C25-5414EA458C0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055520-3AAE-4DD0-BF5C-80EFBD386553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9A2D1A-874B-585C-79DB-D690DD656AB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1C3937-794B-4888-92F9-8E9369BDFE54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5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3C6A81-BB62-4C81-091B-1433831798F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FF33CE2-2EAF-407A-9A67-CB0CBA03F510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6125E0-F50A-6E1A-C17B-685D562E75E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196CC58-4522-4153-ACF5-2445A053B44F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47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325704-9A18-C9FE-EF1D-571874AD6E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50E0E6-D446-443B-878B-3D88BA701159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1D7AC9-FD21-A514-88B8-B02E18D89E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48203B7-2A27-4BBD-8324-B362D97DEE3D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4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E4AA0-0A5E-40E4-91F5-CB0097688D7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845347-80AD-E2F2-6900-795BB5B474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AE14AAB-D140-496B-8D14-02042B699DE3}" type="datetime1">
              <a:rPr lang="nl-NL" smtClean="0"/>
              <a:t>6-8-2024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2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4171ED5C-13E8-E041-B95B-A7C7093B7D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0" y="953813"/>
            <a:ext cx="9144000" cy="3589866"/>
          </a:xfrm>
          <a:custGeom>
            <a:avLst/>
            <a:gdLst>
              <a:gd name="connsiteX0" fmla="*/ 6738989 w 9144000"/>
              <a:gd name="connsiteY0" fmla="*/ 0 h 3589866"/>
              <a:gd name="connsiteX1" fmla="*/ 9144000 w 9144000"/>
              <a:gd name="connsiteY1" fmla="*/ 109838 h 3589866"/>
              <a:gd name="connsiteX2" fmla="*/ 9144000 w 9144000"/>
              <a:gd name="connsiteY2" fmla="*/ 3589866 h 3589866"/>
              <a:gd name="connsiteX3" fmla="*/ 0 w 9144000"/>
              <a:gd name="connsiteY3" fmla="*/ 3589866 h 3589866"/>
              <a:gd name="connsiteX4" fmla="*/ 0 w 9144000"/>
              <a:gd name="connsiteY4" fmla="*/ 857348 h 3589866"/>
              <a:gd name="connsiteX5" fmla="*/ 6738989 w 9144000"/>
              <a:gd name="connsiteY5" fmla="*/ 0 h 358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589866">
                <a:moveTo>
                  <a:pt x="6738989" y="0"/>
                </a:moveTo>
                <a:cubicBezTo>
                  <a:pt x="7570674" y="0"/>
                  <a:pt x="8376565" y="45960"/>
                  <a:pt x="9144000" y="109838"/>
                </a:cubicBezTo>
                <a:lnTo>
                  <a:pt x="9144000" y="3589866"/>
                </a:lnTo>
                <a:lnTo>
                  <a:pt x="0" y="3589866"/>
                </a:lnTo>
                <a:lnTo>
                  <a:pt x="0" y="857348"/>
                </a:lnTo>
                <a:cubicBezTo>
                  <a:pt x="1603527" y="354296"/>
                  <a:pt x="3622637" y="0"/>
                  <a:pt x="6738989" y="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txBody>
          <a:bodyPr wrap="square" tIns="1080000">
            <a:noAutofit/>
          </a:bodyPr>
          <a:lstStyle>
            <a:lvl1pPr algn="ctr">
              <a:defRPr sz="1200"/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D7E79D5-5A5E-344F-B281-323C7379F312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949B3910-C490-BF4C-92A2-9D5C6F0664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6FCA217E-FA99-1F4A-B69E-12F1B975D81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16012" y="2877014"/>
            <a:ext cx="7127876" cy="959003"/>
          </a:xfrm>
        </p:spPr>
        <p:txBody>
          <a:bodyPr anchor="b" anchorCtr="0"/>
          <a:lstStyle>
            <a:lvl1pPr>
              <a:lnSpc>
                <a:spcPts val="3800"/>
              </a:lnSpc>
              <a:defRPr sz="3800" b="0" i="0">
                <a:solidFill>
                  <a:schemeClr val="bg1"/>
                </a:solidFill>
                <a:effectLst>
                  <a:glow rad="635000">
                    <a:schemeClr val="tx1">
                      <a:lumMod val="50000"/>
                      <a:lumOff val="50000"/>
                      <a:alpha val="10000"/>
                    </a:schemeClr>
                  </a:glow>
                </a:effectLst>
                <a:latin typeface="FagoNo Medium" pitchFamily="2" charset="77"/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sp>
        <p:nvSpPr>
          <p:cNvPr id="19" name="Tijdelijke aanduiding voor tekst 4">
            <a:extLst>
              <a:ext uri="{FF2B5EF4-FFF2-40B4-BE49-F238E27FC236}">
                <a16:creationId xmlns:a16="http://schemas.microsoft.com/office/drawing/2014/main" id="{0CBC6F56-4CF3-2E41-97EF-3B18643E0A4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20" name="Tijdelijke aanduiding voor tekst 4">
            <a:extLst>
              <a:ext uri="{FF2B5EF4-FFF2-40B4-BE49-F238E27FC236}">
                <a16:creationId xmlns:a16="http://schemas.microsoft.com/office/drawing/2014/main" id="{B81F00C9-64F3-BC4F-89A1-E88F6831B9D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25" name="Tijdelijke aanduiding voor tekst 4">
            <a:extLst>
              <a:ext uri="{FF2B5EF4-FFF2-40B4-BE49-F238E27FC236}">
                <a16:creationId xmlns:a16="http://schemas.microsoft.com/office/drawing/2014/main" id="{C4777D1E-6FB0-0243-80EF-E35682E7C97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16013" y="3924000"/>
            <a:ext cx="4440725" cy="472066"/>
          </a:xfrm>
        </p:spPr>
        <p:txBody>
          <a:bodyPr/>
          <a:lstStyle>
            <a:lvl1pPr>
              <a:lnSpc>
                <a:spcPts val="1680"/>
              </a:lnSpc>
              <a:defRPr sz="1200" b="0" i="0">
                <a:solidFill>
                  <a:schemeClr val="bg1"/>
                </a:solidFill>
                <a:effectLst/>
                <a:latin typeface="FagoNo Medium" pitchFamily="2" charset="77"/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BC8BFCC-C7CB-496A-932E-EFE73B6B5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4694"/>
          <a:stretch/>
        </p:blipFill>
        <p:spPr>
          <a:xfrm>
            <a:off x="55311" y="45473"/>
            <a:ext cx="4264702" cy="103597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5193" userDrawn="1">
          <p15:clr>
            <a:srgbClr val="FBAE40"/>
          </p15:clr>
        </p15:guide>
        <p15:guide id="3" pos="703" userDrawn="1">
          <p15:clr>
            <a:srgbClr val="FBAE40"/>
          </p15:clr>
        </p15:guide>
        <p15:guide id="4" orient="horz" pos="2346" userDrawn="1">
          <p15:clr>
            <a:srgbClr val="FBAE40"/>
          </p15:clr>
        </p15:guide>
        <p15:guide id="6" orient="horz" pos="2709" userDrawn="1">
          <p15:clr>
            <a:srgbClr val="FBAE40"/>
          </p15:clr>
        </p15:guide>
        <p15:guide id="7" orient="horz" pos="286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-2 (zonder afbeel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6FCA217E-FA99-1F4A-B69E-12F1B975D81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16012" y="2877014"/>
            <a:ext cx="7127876" cy="959003"/>
          </a:xfrm>
        </p:spPr>
        <p:txBody>
          <a:bodyPr anchor="b" anchorCtr="0"/>
          <a:lstStyle>
            <a:lvl1pPr>
              <a:lnSpc>
                <a:spcPts val="3800"/>
              </a:lnSpc>
              <a:defRPr sz="3800" b="0" i="0">
                <a:solidFill>
                  <a:srgbClr val="C11727"/>
                </a:solidFill>
                <a:effectLst/>
                <a:latin typeface="FagoNo Medium" pitchFamily="2" charset="77"/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sp>
        <p:nvSpPr>
          <p:cNvPr id="25" name="Tijdelijke aanduiding voor tekst 4">
            <a:extLst>
              <a:ext uri="{FF2B5EF4-FFF2-40B4-BE49-F238E27FC236}">
                <a16:creationId xmlns:a16="http://schemas.microsoft.com/office/drawing/2014/main" id="{C4777D1E-6FB0-0243-80EF-E35682E7C97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16013" y="3924000"/>
            <a:ext cx="4440725" cy="472066"/>
          </a:xfrm>
        </p:spPr>
        <p:txBody>
          <a:bodyPr/>
          <a:lstStyle>
            <a:lvl1pPr>
              <a:lnSpc>
                <a:spcPts val="1680"/>
              </a:lnSpc>
              <a:defRPr sz="1200" b="0" i="0">
                <a:solidFill>
                  <a:srgbClr val="C11727"/>
                </a:solidFill>
                <a:effectLst/>
                <a:latin typeface="FagoNo Medium" pitchFamily="2" charset="77"/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A6A255D-0728-7646-A306-FFFACE4B696A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ED8F9B6-EC3D-AA49-824A-20A223F91B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01C11029-097C-DE4C-85E9-4D339A8335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6908B7BA-A576-C344-854E-8F0B90A14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99EA2662-4A24-488B-A89F-376ABF94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4694"/>
          <a:stretch/>
        </p:blipFill>
        <p:spPr>
          <a:xfrm>
            <a:off x="55311" y="45473"/>
            <a:ext cx="4264702" cy="10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93">
          <p15:clr>
            <a:srgbClr val="FBAE40"/>
          </p15:clr>
        </p15:guide>
        <p15:guide id="3" pos="703">
          <p15:clr>
            <a:srgbClr val="FBAE40"/>
          </p15:clr>
        </p15:guide>
        <p15:guide id="4" orient="horz" pos="2346">
          <p15:clr>
            <a:srgbClr val="FBAE40"/>
          </p15:clr>
        </p15:guide>
        <p15:guide id="6" orient="horz" pos="2709">
          <p15:clr>
            <a:srgbClr val="FBAE40"/>
          </p15:clr>
        </p15:guide>
        <p15:guide id="7" orient="horz" pos="286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kolom (tekst/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116013" y="1239838"/>
            <a:ext cx="7127876" cy="2987675"/>
          </a:xfrm>
        </p:spPr>
        <p:txBody>
          <a:bodyPr/>
          <a:lstStyle>
            <a:lvl1pPr>
              <a:lnSpc>
                <a:spcPts val="2240"/>
              </a:lnSpc>
              <a:defRPr sz="1600">
                <a:solidFill>
                  <a:schemeClr val="tx1"/>
                </a:solidFill>
              </a:defRPr>
            </a:lvl1pPr>
            <a:lvl2pPr marL="148680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chemeClr val="tx1"/>
                </a:solidFill>
              </a:defRPr>
            </a:lvl2pPr>
            <a:lvl3pPr marL="288540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chemeClr val="tx1"/>
                </a:solidFill>
              </a:defRPr>
            </a:lvl3pPr>
            <a:lvl4pPr marL="437219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chemeClr val="tx1"/>
                </a:solidFill>
              </a:defRPr>
            </a:lvl4pPr>
            <a:lvl5pPr marL="577079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Plaats object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D58D0D5-68DB-A640-8722-3AE22EB65737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C2746C4-7BC1-3D4E-8495-D1DA88024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0" y="228071"/>
            <a:ext cx="7127888" cy="506942"/>
          </a:xfrm>
        </p:spPr>
        <p:txBody>
          <a:bodyPr anchor="b" anchorCtr="0"/>
          <a:lstStyle>
            <a:lvl1pPr>
              <a:lnSpc>
                <a:spcPts val="2200"/>
              </a:lnSpc>
              <a:defRPr sz="22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titel in te voeren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E4E8548-5533-B64B-B02E-7BA3D44A858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6732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7CABAC4-A15C-2947-BBDA-3E7C471075F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597F545-AC26-3F41-A518-EEEFDA4C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95200"/>
            <a:ext cx="558800" cy="558800"/>
          </a:xfrm>
          <a:prstGeom prst="rect">
            <a:avLst/>
          </a:prstGeom>
        </p:spPr>
      </p:pic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EC9DF213-E3E0-8342-AB90-CB352AE85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Bijpraatsessie NFP 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682210DB-6D4A-BC41-B910-145F2F32D6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2873" y="4613176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362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3" pos="5193" userDrawn="1">
          <p15:clr>
            <a:srgbClr val="FBAE40"/>
          </p15:clr>
        </p15:guide>
        <p15:guide id="4" pos="703" userDrawn="1">
          <p15:clr>
            <a:srgbClr val="FBAE40"/>
          </p15:clr>
        </p15:guide>
        <p15:guide id="6" orient="horz" pos="463" userDrawn="1">
          <p15:clr>
            <a:srgbClr val="FBAE40"/>
          </p15:clr>
        </p15:guide>
        <p15:guide id="8" orient="horz" pos="781" userDrawn="1">
          <p15:clr>
            <a:srgbClr val="FBAE40"/>
          </p15:clr>
        </p15:guide>
        <p15:guide id="9" orient="horz" pos="2663" userDrawn="1">
          <p15:clr>
            <a:srgbClr val="FBAE40"/>
          </p15:clr>
        </p15:guide>
        <p15:guide id="10" orient="horz" pos="28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1/2-1/2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EA756441-F4FC-D547-BDBE-5D5E6FA41254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2C7837B-EEA1-EA44-A249-550F6D4A006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6732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57DFD98-CE30-BA4A-93F9-AD66B5DAA06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182D3B7D-0C26-864A-A948-1D39A5AC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6012" y="1239839"/>
            <a:ext cx="3204000" cy="2317750"/>
          </a:xfrm>
        </p:spPr>
        <p:txBody>
          <a:bodyPr/>
          <a:lstStyle>
            <a:lvl1pPr>
              <a:lnSpc>
                <a:spcPts val="168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3D5A70F-351B-314C-8A6D-155E7572659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680000" y="1239838"/>
            <a:ext cx="0" cy="298767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2D2D2D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2039C0C-FA10-994A-904A-2AD8524D8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95200"/>
            <a:ext cx="558800" cy="558800"/>
          </a:xfrm>
          <a:prstGeom prst="rect">
            <a:avLst/>
          </a:prstGeom>
        </p:spPr>
      </p:pic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C6FF8B07-DA30-1442-9B0F-620850C1C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E102DC9E-EF38-564E-8EC7-DD1486F76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0E88B602-E720-AF4E-91EE-C299260CE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0" y="228071"/>
            <a:ext cx="7127888" cy="506942"/>
          </a:xfrm>
        </p:spPr>
        <p:txBody>
          <a:bodyPr anchor="b" anchorCtr="0"/>
          <a:lstStyle>
            <a:lvl1pPr>
              <a:lnSpc>
                <a:spcPts val="2200"/>
              </a:lnSpc>
              <a:defRPr sz="22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titel in te voeren</a:t>
            </a:r>
          </a:p>
        </p:txBody>
      </p:sp>
      <p:sp>
        <p:nvSpPr>
          <p:cNvPr id="43" name="Tijdelijke aanduiding voor tekst 4">
            <a:extLst>
              <a:ext uri="{FF2B5EF4-FFF2-40B4-BE49-F238E27FC236}">
                <a16:creationId xmlns:a16="http://schemas.microsoft.com/office/drawing/2014/main" id="{17591CD7-884C-264B-A3B1-51F9BA6C3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315" y="3763512"/>
            <a:ext cx="3203574" cy="464001"/>
          </a:xfrm>
          <a:solidFill>
            <a:schemeClr val="accent5"/>
          </a:solidFill>
        </p:spPr>
        <p:txBody>
          <a:bodyPr wrap="square"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44" name="Tijdelijke aanduiding voor tekst 4">
            <a:extLst>
              <a:ext uri="{FF2B5EF4-FFF2-40B4-BE49-F238E27FC236}">
                <a16:creationId xmlns:a16="http://schemas.microsoft.com/office/drawing/2014/main" id="{CF3C8320-2375-DF47-BFBA-C829F0B65C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314" y="3188794"/>
            <a:ext cx="3203574" cy="464001"/>
          </a:xfrm>
          <a:solidFill>
            <a:schemeClr val="accent3"/>
          </a:solidFill>
        </p:spPr>
        <p:txBody>
          <a:bodyPr wrap="square"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45" name="Tijdelijke aanduiding voor tekst 4">
            <a:extLst>
              <a:ext uri="{FF2B5EF4-FFF2-40B4-BE49-F238E27FC236}">
                <a16:creationId xmlns:a16="http://schemas.microsoft.com/office/drawing/2014/main" id="{C6786D72-8B76-034F-8FAF-44A950F439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314" y="2612794"/>
            <a:ext cx="3203574" cy="464001"/>
          </a:xfrm>
          <a:solidFill>
            <a:schemeClr val="accent6"/>
          </a:solidFill>
        </p:spPr>
        <p:txBody>
          <a:bodyPr wrap="square"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46" name="Tijdelijke aanduiding voor tekst 4">
            <a:extLst>
              <a:ext uri="{FF2B5EF4-FFF2-40B4-BE49-F238E27FC236}">
                <a16:creationId xmlns:a16="http://schemas.microsoft.com/office/drawing/2014/main" id="{519BFD29-2FA6-5448-A2EC-84255DBA89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013" y="3763512"/>
            <a:ext cx="3203574" cy="464001"/>
          </a:xfrm>
          <a:solidFill>
            <a:schemeClr val="accent4"/>
          </a:solidFill>
        </p:spPr>
        <p:txBody>
          <a:bodyPr wrap="square"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47" name="Tijdelijke aanduiding voor tekst 4">
            <a:extLst>
              <a:ext uri="{FF2B5EF4-FFF2-40B4-BE49-F238E27FC236}">
                <a16:creationId xmlns:a16="http://schemas.microsoft.com/office/drawing/2014/main" id="{29EDD33A-DCCF-2940-BB2D-19DD67D50B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0313" y="1239838"/>
            <a:ext cx="3204000" cy="1109351"/>
          </a:xfrm>
          <a:ln>
            <a:noFill/>
          </a:ln>
        </p:spPr>
        <p:txBody>
          <a:bodyPr/>
          <a:lstStyle>
            <a:lvl1pPr marL="171450" indent="-171450">
              <a:lnSpc>
                <a:spcPts val="168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u="none" baseline="0">
                <a:ln>
                  <a:noFill/>
                </a:ln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defRPr>
            </a:lvl1pPr>
          </a:lstStyle>
          <a:p>
            <a:r>
              <a:rPr lang="nl-NL" dirty="0"/>
              <a:t>Klik om opsomming in te voeren</a:t>
            </a:r>
          </a:p>
        </p:txBody>
      </p:sp>
    </p:spTree>
    <p:extLst>
      <p:ext uri="{BB962C8B-B14F-4D97-AF65-F5344CB8AC3E}">
        <p14:creationId xmlns:p14="http://schemas.microsoft.com/office/powerpoint/2010/main" val="2170039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" userDrawn="1">
          <p15:clr>
            <a:srgbClr val="FBAE40"/>
          </p15:clr>
        </p15:guide>
        <p15:guide id="2" pos="3175" userDrawn="1">
          <p15:clr>
            <a:srgbClr val="FBAE40"/>
          </p15:clr>
        </p15:guide>
        <p15:guide id="3" pos="5193" userDrawn="1">
          <p15:clr>
            <a:srgbClr val="FBAE40"/>
          </p15:clr>
        </p15:guide>
        <p15:guide id="4" pos="703" userDrawn="1">
          <p15:clr>
            <a:srgbClr val="FBAE40"/>
          </p15:clr>
        </p15:guide>
        <p15:guide id="5" pos="2721" userDrawn="1">
          <p15:clr>
            <a:srgbClr val="FBAE40"/>
          </p15:clr>
        </p15:guide>
        <p15:guide id="6" orient="horz" pos="463" userDrawn="1">
          <p15:clr>
            <a:srgbClr val="FBAE40"/>
          </p15:clr>
        </p15:guide>
        <p15:guide id="7" orient="horz" pos="2663" userDrawn="1">
          <p15:clr>
            <a:srgbClr val="FBAE40"/>
          </p15:clr>
        </p15:guide>
        <p15:guide id="9" orient="horz" pos="781" userDrawn="1">
          <p15:clr>
            <a:srgbClr val="FBAE40"/>
          </p15:clr>
        </p15:guide>
        <p15:guide id="10" orient="horz" pos="28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1/2-1/2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EA756441-F4FC-D547-BDBE-5D5E6FA41254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2C7837B-EEA1-EA44-A249-550F6D4A006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6732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57DFD98-CE30-BA4A-93F9-AD66B5DAA06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182D3B7D-0C26-864A-A948-1D39A5AC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6012" y="1239839"/>
            <a:ext cx="3204000" cy="2987674"/>
          </a:xfrm>
        </p:spPr>
        <p:txBody>
          <a:bodyPr/>
          <a:lstStyle>
            <a:lvl1pPr>
              <a:lnSpc>
                <a:spcPts val="168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3D5A70F-351B-314C-8A6D-155E7572659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680000" y="1239838"/>
            <a:ext cx="0" cy="298767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2D2D2D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2039C0C-FA10-994A-904A-2AD8524D8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95200"/>
            <a:ext cx="558800" cy="558800"/>
          </a:xfrm>
          <a:prstGeom prst="rect">
            <a:avLst/>
          </a:prstGeom>
        </p:spPr>
      </p:pic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21AB9B3F-96EF-8E47-BEDC-2BF3E7D89E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314" y="3456878"/>
            <a:ext cx="3204000" cy="770635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object bijschrift in te voeren</a:t>
            </a:r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C6FF8B07-DA30-1442-9B0F-620850C1C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E102DC9E-EF38-564E-8EC7-DD1486F76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41" name="Tijdelijke aanduiding voor inhoud 2">
            <a:extLst>
              <a:ext uri="{FF2B5EF4-FFF2-40B4-BE49-F238E27FC236}">
                <a16:creationId xmlns:a16="http://schemas.microsoft.com/office/drawing/2014/main" id="{11D5BB48-7780-9D4B-8B31-76B81B2A28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313" y="1239838"/>
            <a:ext cx="3203575" cy="1986582"/>
          </a:xfr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  <a:lvl2pPr marL="148680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2pPr>
            <a:lvl3pPr marL="288540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3pPr>
            <a:lvl4pPr marL="437219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4pPr>
            <a:lvl5pPr marL="577079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5pPr>
          </a:lstStyle>
          <a:p>
            <a:pPr lvl="0"/>
            <a:r>
              <a:rPr lang="nl-NL" dirty="0"/>
              <a:t>Plaats object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DA5B022-7FA7-594C-B64C-180CD3E6E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0" y="228071"/>
            <a:ext cx="7127888" cy="506942"/>
          </a:xfrm>
        </p:spPr>
        <p:txBody>
          <a:bodyPr anchor="b" anchorCtr="0"/>
          <a:lstStyle>
            <a:lvl1pPr>
              <a:lnSpc>
                <a:spcPts val="2200"/>
              </a:lnSpc>
              <a:defRPr sz="22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titel in te voeren</a:t>
            </a:r>
          </a:p>
        </p:txBody>
      </p:sp>
    </p:spTree>
    <p:extLst>
      <p:ext uri="{BB962C8B-B14F-4D97-AF65-F5344CB8AC3E}">
        <p14:creationId xmlns:p14="http://schemas.microsoft.com/office/powerpoint/2010/main" val="2518849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3175">
          <p15:clr>
            <a:srgbClr val="FBAE40"/>
          </p15:clr>
        </p15:guide>
        <p15:guide id="3" pos="5193">
          <p15:clr>
            <a:srgbClr val="FBAE40"/>
          </p15:clr>
        </p15:guide>
        <p15:guide id="4" pos="703">
          <p15:clr>
            <a:srgbClr val="FBAE40"/>
          </p15:clr>
        </p15:guide>
        <p15:guide id="5" pos="2721">
          <p15:clr>
            <a:srgbClr val="FBAE40"/>
          </p15:clr>
        </p15:guide>
        <p15:guide id="6" orient="horz" pos="463">
          <p15:clr>
            <a:srgbClr val="FBAE40"/>
          </p15:clr>
        </p15:guide>
        <p15:guide id="7" orient="horz" pos="2663">
          <p15:clr>
            <a:srgbClr val="FBAE40"/>
          </p15:clr>
        </p15:guide>
        <p15:guide id="9" orient="horz" pos="781">
          <p15:clr>
            <a:srgbClr val="FBAE40"/>
          </p15:clr>
        </p15:guide>
        <p15:guide id="10" orient="horz" pos="286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2/3-1/3 (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EA756441-F4FC-D547-BDBE-5D5E6FA41254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2C7837B-EEA1-EA44-A249-550F6D4A006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6732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57DFD98-CE30-BA4A-93F9-AD66B5DAA06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182D3B7D-0C26-864A-A948-1D39A5AC2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6012" y="1239839"/>
            <a:ext cx="4140000" cy="2987674"/>
          </a:xfrm>
        </p:spPr>
        <p:txBody>
          <a:bodyPr/>
          <a:lstStyle>
            <a:lvl1pPr>
              <a:lnSpc>
                <a:spcPts val="168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3D5A70F-351B-314C-8A6D-155E7572659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616000" y="1239838"/>
            <a:ext cx="0" cy="298767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2D2D2D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2039C0C-FA10-994A-904A-2AD8524D8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95200"/>
            <a:ext cx="558800" cy="558800"/>
          </a:xfrm>
          <a:prstGeom prst="rect">
            <a:avLst/>
          </a:prstGeom>
        </p:spPr>
      </p:pic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17361C38-2EFC-3E44-B1FC-F682E9A60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75888" y="1239840"/>
            <a:ext cx="2268000" cy="633566"/>
          </a:xfrm>
        </p:spPr>
        <p:txBody>
          <a:bodyPr/>
          <a:lstStyle>
            <a:lvl1pPr>
              <a:lnSpc>
                <a:spcPts val="168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21AB9B3F-96EF-8E47-BEDC-2BF3E7D89E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5888" y="3763512"/>
            <a:ext cx="2268000" cy="464001"/>
          </a:xfrm>
          <a:solidFill>
            <a:schemeClr val="accent5"/>
          </a:solidFill>
        </p:spPr>
        <p:txBody>
          <a:bodyPr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C6FF8B07-DA30-1442-9B0F-620850C1C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E102DC9E-EF38-564E-8EC7-DD1486F76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A73B5102-2430-EB40-AA38-06A9DD6C74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75887" y="3188794"/>
            <a:ext cx="2268000" cy="464001"/>
          </a:xfrm>
          <a:solidFill>
            <a:schemeClr val="accent3"/>
          </a:solidFill>
        </p:spPr>
        <p:txBody>
          <a:bodyPr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19B96CF0-AA0B-6546-9ABC-DACFBC1742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887" y="2612794"/>
            <a:ext cx="2268000" cy="464001"/>
          </a:xfrm>
          <a:solidFill>
            <a:schemeClr val="accent6"/>
          </a:solidFill>
        </p:spPr>
        <p:txBody>
          <a:bodyPr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63AD2571-29D4-844F-9095-8D0CBBEE92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76938" y="2036794"/>
            <a:ext cx="2268000" cy="464001"/>
          </a:xfrm>
          <a:solidFill>
            <a:schemeClr val="accent4"/>
          </a:solidFill>
        </p:spPr>
        <p:txBody>
          <a:bodyPr lIns="144000" tIns="144000" rIns="144000" bIns="144000" anchor="ctr" anchorCtr="0">
            <a:spAutoFit/>
          </a:bodyPr>
          <a:lstStyle>
            <a:lvl1pPr>
              <a:lnSpc>
                <a:spcPts val="1470"/>
              </a:lnSpc>
              <a:defRPr sz="105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kadertekst in te voeren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7578368-E814-A042-9732-AD04E0271C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0" y="228071"/>
            <a:ext cx="7127888" cy="506942"/>
          </a:xfrm>
        </p:spPr>
        <p:txBody>
          <a:bodyPr anchor="b" anchorCtr="0"/>
          <a:lstStyle>
            <a:lvl1pPr>
              <a:lnSpc>
                <a:spcPts val="2200"/>
              </a:lnSpc>
              <a:defRPr sz="22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titel in te voeren</a:t>
            </a:r>
          </a:p>
        </p:txBody>
      </p:sp>
    </p:spTree>
    <p:extLst>
      <p:ext uri="{BB962C8B-B14F-4D97-AF65-F5344CB8AC3E}">
        <p14:creationId xmlns:p14="http://schemas.microsoft.com/office/powerpoint/2010/main" val="1056420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3765" userDrawn="1">
          <p15:clr>
            <a:srgbClr val="FBAE40"/>
          </p15:clr>
        </p15:guide>
        <p15:guide id="3" pos="5193">
          <p15:clr>
            <a:srgbClr val="FBAE40"/>
          </p15:clr>
        </p15:guide>
        <p15:guide id="4" pos="703">
          <p15:clr>
            <a:srgbClr val="FBAE40"/>
          </p15:clr>
        </p15:guide>
        <p15:guide id="5" pos="3311" userDrawn="1">
          <p15:clr>
            <a:srgbClr val="FBAE40"/>
          </p15:clr>
        </p15:guide>
        <p15:guide id="6" orient="horz" pos="463">
          <p15:clr>
            <a:srgbClr val="FBAE40"/>
          </p15:clr>
        </p15:guide>
        <p15:guide id="7" orient="horz" pos="2663">
          <p15:clr>
            <a:srgbClr val="FBAE40"/>
          </p15:clr>
        </p15:guide>
        <p15:guide id="9" orient="horz" pos="781">
          <p15:clr>
            <a:srgbClr val="FBAE40"/>
          </p15:clr>
        </p15:guide>
        <p15:guide id="10" orient="horz" pos="286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koloms 1/3-2/3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EA756441-F4FC-D547-BDBE-5D5E6FA41254}"/>
              </a:ext>
            </a:extLst>
          </p:cNvPr>
          <p:cNvSpPr/>
          <p:nvPr userDrawn="1"/>
        </p:nvSpPr>
        <p:spPr bwMode="auto">
          <a:xfrm>
            <a:off x="0" y="4551363"/>
            <a:ext cx="9144000" cy="593037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2C7837B-EEA1-EA44-A249-550F6D4A006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6732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57DFD98-CE30-BA4A-93F9-AD66B5DAA06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4816799"/>
            <a:ext cx="0" cy="32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3D5A70F-351B-314C-8A6D-155E7572659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744000" y="1239838"/>
            <a:ext cx="0" cy="298767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2D2D2D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92039C0C-FA10-994A-904A-2AD8524D8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295200"/>
            <a:ext cx="558800" cy="558800"/>
          </a:xfrm>
          <a:prstGeom prst="rect">
            <a:avLst/>
          </a:prstGeom>
        </p:spPr>
      </p:pic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17361C38-2EFC-3E44-B1FC-F682E9A60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013" y="1239839"/>
            <a:ext cx="2268000" cy="1265761"/>
          </a:xfrm>
        </p:spPr>
        <p:txBody>
          <a:bodyPr/>
          <a:lstStyle>
            <a:lvl1pPr>
              <a:lnSpc>
                <a:spcPts val="168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tekst in te voeren</a:t>
            </a:r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C6FF8B07-DA30-1442-9B0F-620850C1C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E102DC9E-EF38-564E-8EC7-DD1486F768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3" y="4626000"/>
            <a:ext cx="3204000" cy="452395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voettekst in te voeren</a:t>
            </a:r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FFC2CA8A-EC44-EB46-817A-0F648074FE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3888" y="3888059"/>
            <a:ext cx="4140000" cy="339454"/>
          </a:xfrm>
          <a:noFill/>
        </p:spPr>
        <p:txBody>
          <a:bodyPr lIns="0" tIns="0" rIns="0" bIns="0" anchor="t" anchorCtr="0">
            <a:noAutofit/>
          </a:bodyPr>
          <a:lstStyle>
            <a:lvl1pPr>
              <a:lnSpc>
                <a:spcPts val="1470"/>
              </a:lnSpc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object bijschrift in te voeren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EC1D1940-4C39-C34C-B8B2-579C742AFEDB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4103888" y="1239838"/>
            <a:ext cx="4140000" cy="2567272"/>
          </a:xfr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  <a:lvl2pPr marL="148680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2pPr>
            <a:lvl3pPr marL="288540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3pPr>
            <a:lvl4pPr marL="437219" indent="-14742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4pPr>
            <a:lvl5pPr marL="577079" indent="-138600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9">
                <a:solidFill>
                  <a:srgbClr val="2E2C2D"/>
                </a:solidFill>
              </a:defRPr>
            </a:lvl5pPr>
          </a:lstStyle>
          <a:p>
            <a:pPr lvl="0"/>
            <a:r>
              <a:rPr lang="nl-NL" dirty="0"/>
              <a:t>Plaats object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4950BE0-BACD-5C4B-A477-D4E918EC0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0" y="228071"/>
            <a:ext cx="7127888" cy="506942"/>
          </a:xfrm>
        </p:spPr>
        <p:txBody>
          <a:bodyPr anchor="b" anchorCtr="0"/>
          <a:lstStyle>
            <a:lvl1pPr>
              <a:lnSpc>
                <a:spcPts val="2200"/>
              </a:lnSpc>
              <a:defRPr sz="2200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 dirty="0"/>
              <a:t>Klik om titel in te voeren</a:t>
            </a:r>
          </a:p>
        </p:txBody>
      </p:sp>
      <p:sp>
        <p:nvSpPr>
          <p:cNvPr id="23" name="Tijdelijke aanduiding voor tekst 4">
            <a:extLst>
              <a:ext uri="{FF2B5EF4-FFF2-40B4-BE49-F238E27FC236}">
                <a16:creationId xmlns:a16="http://schemas.microsoft.com/office/drawing/2014/main" id="{0FF90BAC-5E24-A64C-8970-6616832897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6013" y="3118162"/>
            <a:ext cx="2268537" cy="1109351"/>
          </a:xfrm>
          <a:ln>
            <a:noFill/>
          </a:ln>
        </p:spPr>
        <p:txBody>
          <a:bodyPr/>
          <a:lstStyle>
            <a:lvl1pPr marL="171450" indent="-171450">
              <a:lnSpc>
                <a:spcPts val="168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u="none" baseline="0">
                <a:ln>
                  <a:noFill/>
                </a:ln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</a:defRPr>
            </a:lvl1pPr>
          </a:lstStyle>
          <a:p>
            <a:r>
              <a:rPr lang="nl-NL" dirty="0"/>
              <a:t>Klik om opsomming in te voeren</a:t>
            </a:r>
          </a:p>
        </p:txBody>
      </p:sp>
    </p:spTree>
    <p:extLst>
      <p:ext uri="{BB962C8B-B14F-4D97-AF65-F5344CB8AC3E}">
        <p14:creationId xmlns:p14="http://schemas.microsoft.com/office/powerpoint/2010/main" val="1230579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2585" userDrawn="1">
          <p15:clr>
            <a:srgbClr val="FBAE40"/>
          </p15:clr>
        </p15:guide>
        <p15:guide id="3" pos="5193">
          <p15:clr>
            <a:srgbClr val="FBAE40"/>
          </p15:clr>
        </p15:guide>
        <p15:guide id="4" pos="703">
          <p15:clr>
            <a:srgbClr val="FBAE40"/>
          </p15:clr>
        </p15:guide>
        <p15:guide id="5" pos="2132" userDrawn="1">
          <p15:clr>
            <a:srgbClr val="FBAE40"/>
          </p15:clr>
        </p15:guide>
        <p15:guide id="6" orient="horz" pos="463">
          <p15:clr>
            <a:srgbClr val="FBAE40"/>
          </p15:clr>
        </p15:guide>
        <p15:guide id="7" orient="horz" pos="2663">
          <p15:clr>
            <a:srgbClr val="FBAE40"/>
          </p15:clr>
        </p15:guide>
        <p15:guide id="9" orient="horz" pos="781">
          <p15:clr>
            <a:srgbClr val="FBAE40"/>
          </p15:clr>
        </p15:guide>
        <p15:guide id="10" orient="horz" pos="28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422" y="228068"/>
            <a:ext cx="7771476" cy="71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22" y="1142860"/>
            <a:ext cx="7771476" cy="337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2" r:id="rId4"/>
    <p:sldLayoutId id="2147483666" r:id="rId5"/>
    <p:sldLayoutId id="2147483665" r:id="rId6"/>
    <p:sldLayoutId id="2147483667" r:id="rId7"/>
  </p:sldLayoutIdLst>
  <p:hf sldNum="0" hdr="0" ftr="0"/>
  <p:txStyles>
    <p:titleStyle>
      <a:lvl1pPr algn="l" defTabSz="685439" rtl="0" eaLnBrk="1" fontAlgn="base" hangingPunct="1">
        <a:spcBef>
          <a:spcPct val="0"/>
        </a:spcBef>
        <a:spcAft>
          <a:spcPct val="0"/>
        </a:spcAft>
        <a:defRPr sz="2200" b="0" i="0" baseline="0">
          <a:solidFill>
            <a:srgbClr val="C11727"/>
          </a:solidFill>
          <a:latin typeface="FagoNo" pitchFamily="2" charset="77"/>
          <a:ea typeface="+mj-ea"/>
          <a:cs typeface="+mj-cs"/>
        </a:defRPr>
      </a:lvl1pPr>
      <a:lvl2pPr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2pPr>
      <a:lvl3pPr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3pPr>
      <a:lvl4pPr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4pPr>
      <a:lvl5pPr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5pPr>
      <a:lvl6pPr marL="362880"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6pPr>
      <a:lvl7pPr marL="725758"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7pPr>
      <a:lvl8pPr marL="1088638"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8pPr>
      <a:lvl9pPr marL="1451517" algn="l" defTabSz="685439" rtl="0" eaLnBrk="1" fontAlgn="base" hangingPunct="1">
        <a:spcBef>
          <a:spcPct val="0"/>
        </a:spcBef>
        <a:spcAft>
          <a:spcPct val="0"/>
        </a:spcAft>
        <a:defRPr sz="1905" b="1">
          <a:solidFill>
            <a:schemeClr val="accent1"/>
          </a:solidFill>
          <a:latin typeface="Arial" charset="0"/>
        </a:defRPr>
      </a:lvl9pPr>
    </p:titleStyle>
    <p:bodyStyle>
      <a:lvl1pPr algn="l" defTabSz="685439" rtl="0" eaLnBrk="1" fontAlgn="base" hangingPunct="1">
        <a:spcBef>
          <a:spcPct val="0"/>
        </a:spcBef>
        <a:spcAft>
          <a:spcPct val="0"/>
        </a:spcAft>
        <a:defRPr sz="1746" b="0" i="0">
          <a:solidFill>
            <a:srgbClr val="2E2C2D"/>
          </a:solidFill>
          <a:latin typeface="FagoNo" pitchFamily="2" charset="77"/>
          <a:ea typeface="+mn-ea"/>
          <a:cs typeface="+mn-cs"/>
        </a:defRPr>
      </a:lvl1pPr>
      <a:lvl2pPr marL="148680" indent="-147420" algn="l" defTabSz="685439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2E2C2D"/>
        </a:buClr>
        <a:buChar char="•"/>
        <a:defRPr sz="1429" b="0" i="0">
          <a:solidFill>
            <a:srgbClr val="2E2C2D"/>
          </a:solidFill>
          <a:latin typeface="FagoNo" pitchFamily="2" charset="77"/>
        </a:defRPr>
      </a:lvl2pPr>
      <a:lvl3pPr marL="288540" indent="-138600" algn="l" defTabSz="685439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2E2C2D"/>
        </a:buClr>
        <a:buChar char="•"/>
        <a:defRPr sz="1429" b="0" i="0">
          <a:solidFill>
            <a:srgbClr val="2E2C2D"/>
          </a:solidFill>
          <a:latin typeface="FagoNo" pitchFamily="2" charset="77"/>
        </a:defRPr>
      </a:lvl3pPr>
      <a:lvl4pPr marL="437219" indent="-147420" algn="l" defTabSz="685439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2E2C2D"/>
        </a:buClr>
        <a:buChar char="•"/>
        <a:defRPr sz="1429" b="0" i="0">
          <a:solidFill>
            <a:srgbClr val="2E2C2D"/>
          </a:solidFill>
          <a:latin typeface="FagoNo" pitchFamily="2" charset="77"/>
        </a:defRPr>
      </a:lvl4pPr>
      <a:lvl5pPr marL="577079" indent="-138600" algn="l" defTabSz="685439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2E2C2D"/>
        </a:buClr>
        <a:buChar char="•"/>
        <a:defRPr sz="1429" b="0" i="0">
          <a:solidFill>
            <a:srgbClr val="2E2C2D"/>
          </a:solidFill>
          <a:latin typeface="FagoNo" pitchFamily="2" charset="77"/>
        </a:defRPr>
      </a:lvl5pPr>
      <a:lvl6pPr marL="939958" indent="-138600" algn="l" defTabSz="685439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Char char="•"/>
        <a:defRPr>
          <a:solidFill>
            <a:schemeClr val="bg2"/>
          </a:solidFill>
          <a:latin typeface="+mn-lt"/>
        </a:defRPr>
      </a:lvl6pPr>
      <a:lvl7pPr marL="1302838" indent="-138600" algn="l" defTabSz="685439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Char char="•"/>
        <a:defRPr>
          <a:solidFill>
            <a:schemeClr val="bg2"/>
          </a:solidFill>
          <a:latin typeface="+mn-lt"/>
        </a:defRPr>
      </a:lvl7pPr>
      <a:lvl8pPr marL="1665717" indent="-138600" algn="l" defTabSz="685439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Char char="•"/>
        <a:defRPr>
          <a:solidFill>
            <a:schemeClr val="bg2"/>
          </a:solidFill>
          <a:latin typeface="+mn-lt"/>
        </a:defRPr>
      </a:lvl8pPr>
      <a:lvl9pPr marL="2028596" indent="-138600" algn="l" defTabSz="685439" rtl="0" eaLnBrk="1" fontAlgn="base" hangingPunct="1">
        <a:spcBef>
          <a:spcPct val="0"/>
        </a:spcBef>
        <a:spcAft>
          <a:spcPct val="0"/>
        </a:spcAft>
        <a:buClr>
          <a:schemeClr val="accent2"/>
        </a:buClr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nl-NL"/>
      </a:defPPr>
      <a:lvl1pPr marL="0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1pPr>
      <a:lvl2pPr marL="362880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2pPr>
      <a:lvl3pPr marL="725758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3pPr>
      <a:lvl4pPr marL="1088638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4pPr>
      <a:lvl5pPr marL="1451517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5pPr>
      <a:lvl6pPr marL="1814397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6pPr>
      <a:lvl7pPr marL="2177275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7pPr>
      <a:lvl8pPr marL="2540155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8pPr>
      <a:lvl9pPr marL="2903034" algn="l" defTabSz="725758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tmh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Afbeelding met groente&#10;&#10;Automatisch gegenereerde beschrijving">
            <a:extLst>
              <a:ext uri="{FF2B5EF4-FFF2-40B4-BE49-F238E27FC236}">
                <a16:creationId xmlns:a16="http://schemas.microsoft.com/office/drawing/2014/main" id="{FAD816A2-697E-6642-13FC-0C10D5868A2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95E70C-BC3A-C64B-9352-B9B9EE1447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650" y="1773689"/>
            <a:ext cx="5024070" cy="910257"/>
          </a:xfrm>
        </p:spPr>
        <p:txBody>
          <a:bodyPr/>
          <a:lstStyle/>
          <a:p>
            <a:pPr algn="ctr"/>
            <a:r>
              <a:rPr lang="nl-NL" sz="3200" b="1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Het ontstaan van               de PSF als specialisatie </a:t>
            </a:r>
            <a:endParaRPr lang="nl-NL" sz="32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AF56AA-68A2-654C-95CD-87E49D048B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 SGF 	</a:t>
            </a:r>
          </a:p>
        </p:txBody>
      </p:sp>
    </p:spTree>
    <p:extLst>
      <p:ext uri="{BB962C8B-B14F-4D97-AF65-F5344CB8AC3E}">
        <p14:creationId xmlns:p14="http://schemas.microsoft.com/office/powerpoint/2010/main" val="106023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Wetenschappelijke ontwikkelingen nationaal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242FB1-ED03-AA3D-F714-F9638D1F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5" y="3438456"/>
            <a:ext cx="975445" cy="957155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90E2AE95-DC17-0006-FB48-E0F5EF571F67}"/>
              </a:ext>
            </a:extLst>
          </p:cNvPr>
          <p:cNvGrpSpPr/>
          <p:nvPr/>
        </p:nvGrpSpPr>
        <p:grpSpPr>
          <a:xfrm>
            <a:off x="1248042" y="1465802"/>
            <a:ext cx="6099055" cy="1972653"/>
            <a:chOff x="46564" y="3352913"/>
            <a:chExt cx="2570452" cy="121841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91609F20-DC2C-8647-3171-0658AF8B3B59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DC3CA4AF-BFED-7212-B15C-508E359EF2F3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" name="Rechte verbindingslijn 9">
                <a:extLst>
                  <a:ext uri="{FF2B5EF4-FFF2-40B4-BE49-F238E27FC236}">
                    <a16:creationId xmlns:a16="http://schemas.microsoft.com/office/drawing/2014/main" id="{57A7CA02-7A13-09BE-6E23-0E7471074A79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Rechte verbindingslijn 10">
                <a:extLst>
                  <a:ext uri="{FF2B5EF4-FFF2-40B4-BE49-F238E27FC236}">
                    <a16:creationId xmlns:a16="http://schemas.microsoft.com/office/drawing/2014/main" id="{D1F7E93E-7292-817F-1780-A375BABD2EEB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Rechte verbindingslijn 11">
                <a:extLst>
                  <a:ext uri="{FF2B5EF4-FFF2-40B4-BE49-F238E27FC236}">
                    <a16:creationId xmlns:a16="http://schemas.microsoft.com/office/drawing/2014/main" id="{EC576187-601F-C25C-4938-23FF3717A143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Rechte verbindingslijn 12">
                <a:extLst>
                  <a:ext uri="{FF2B5EF4-FFF2-40B4-BE49-F238E27FC236}">
                    <a16:creationId xmlns:a16="http://schemas.microsoft.com/office/drawing/2014/main" id="{455116AC-0304-56B7-4B22-717745D7C289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B56A8A27-587E-B643-5A72-6A64A6B7A41C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F1FC8FE6-34D1-6531-D2DF-A28D0A9AE559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D9926B0A-CAB8-F798-52D1-0E693419FB3F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AA164ACB-1F86-0565-9775-8331FE1DE00D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649EA635-6052-5E95-6F1B-94CE3BB35551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6988E42C-CD65-573C-3A2A-67F815897D14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14FD007-FBC9-F567-85C6-9537975F683C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40AF4D7C-561A-A31D-D5F0-1500439ADD24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039F1944-2A66-03C8-7FFE-166A564150DC}"/>
                  </a:ext>
                </a:extLst>
              </p:cNvPr>
              <p:cNvSpPr txBox="1"/>
              <p:nvPr/>
            </p:nvSpPr>
            <p:spPr bwMode="auto">
              <a:xfrm rot="19634460">
                <a:off x="998353" y="2435477"/>
                <a:ext cx="61086" cy="866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97B73429-C920-DCAA-FD17-24D987F7E369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EFF49B77-4FFD-D130-40CE-99DC7AE51732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9C6A31E4-CE58-2666-3C7E-A1746B20083E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263A6F2E-C269-736F-6337-C9420F2F8F3B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610B2622-FA1D-F80A-9837-FA5388E039AE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5FF8E031-72FD-6F69-B0D9-0C2F2E0E07D2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CA0DB38C-2DA1-3433-2DC1-05B761446DBA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B708AAA9-24EB-9CAE-4701-D8699E0B6D09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F82BB67D-0D67-4353-7C44-084825CA9E3E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2" name="Vrije vorm: vorm 31">
                <a:extLst>
                  <a:ext uri="{FF2B5EF4-FFF2-40B4-BE49-F238E27FC236}">
                    <a16:creationId xmlns:a16="http://schemas.microsoft.com/office/drawing/2014/main" id="{3215A578-1F07-FC9B-3D13-93BFFF80C8B8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0EFBD72-51C8-B21E-6B7B-0F95B1459B6D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9A64635D-61EA-CD73-76E5-2AEEBB54F865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5FE6035D-F792-9C45-D49F-3E334FF2DF58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3AC36E9C-180B-8CB2-1DB0-EE491522F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2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F1A3D6C-A44A-AE4F-805F-34299117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diagnostiek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49FBD0D-1524-1F48-B8D3-0C6B6A79DE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776" y="2206080"/>
            <a:ext cx="3615788" cy="943453"/>
          </a:xfrm>
        </p:spPr>
        <p:txBody>
          <a:bodyPr/>
          <a:lstStyle/>
          <a:p>
            <a:pPr eaLnBrk="1" hangingPunct="1"/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Vierdimensionele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klachtenlijst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(4DKL </a:t>
            </a:r>
            <a:r>
              <a:rPr lang="en-US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B.Terluin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1994) </a:t>
            </a:r>
            <a:endParaRPr lang="en-US" sz="1600" b="1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1E8B5C-290E-7842-A84D-F253168076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7251" y="3966526"/>
            <a:ext cx="3204000" cy="452395"/>
          </a:xfrm>
        </p:spPr>
        <p:txBody>
          <a:bodyPr/>
          <a:lstStyle/>
          <a:p>
            <a:pPr marL="0" indent="0" algn="l">
              <a:buNone/>
            </a:pPr>
            <a:r>
              <a:rPr lang="nl-NL" sz="1050" dirty="0">
                <a:solidFill>
                  <a:srgbClr val="2D2D2D"/>
                </a:solidFill>
              </a:rPr>
              <a:t>GGZStandaarden.nl (geraadpleegd 11-09-2022)</a:t>
            </a:r>
          </a:p>
        </p:txBody>
      </p:sp>
      <p:pic>
        <p:nvPicPr>
          <p:cNvPr id="2050" name="Picture 2" descr="13. Achtergronddocumenten - Aanpassingsstoornis (incl. overspanning en  burn-out) | GGZ Standaarden">
            <a:extLst>
              <a:ext uri="{FF2B5EF4-FFF2-40B4-BE49-F238E27FC236}">
                <a16:creationId xmlns:a16="http://schemas.microsoft.com/office/drawing/2014/main" id="{D4B86772-3BBF-8126-1CFE-90501CC3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42" y="469910"/>
            <a:ext cx="4565623" cy="3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5398277B-267E-7FB6-DB77-9E2FFE339D93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025B8900-2F15-C31F-8B7A-312163C350BA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Beschrijving van de indicatie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6AB8CE-2ABC-C36F-0EFB-220007AF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411" y="3448904"/>
            <a:ext cx="975445" cy="957155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C0DA481-46C3-4B53-C38D-206BD5C245F8}"/>
              </a:ext>
            </a:extLst>
          </p:cNvPr>
          <p:cNvGrpSpPr/>
          <p:nvPr/>
        </p:nvGrpSpPr>
        <p:grpSpPr>
          <a:xfrm>
            <a:off x="131262" y="3215968"/>
            <a:ext cx="2570452" cy="1241862"/>
            <a:chOff x="46564" y="3352913"/>
            <a:chExt cx="2570452" cy="1218410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D1737A81-0846-AB7F-2C83-A666D34CD6D5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A805771C-6D06-1851-1A3A-9F5E97A665A0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" name="Rechte verbindingslijn 10">
                <a:extLst>
                  <a:ext uri="{FF2B5EF4-FFF2-40B4-BE49-F238E27FC236}">
                    <a16:creationId xmlns:a16="http://schemas.microsoft.com/office/drawing/2014/main" id="{8719DAA0-44FE-8F95-D088-A87D8596042C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Rechte verbindingslijn 11">
                <a:extLst>
                  <a:ext uri="{FF2B5EF4-FFF2-40B4-BE49-F238E27FC236}">
                    <a16:creationId xmlns:a16="http://schemas.microsoft.com/office/drawing/2014/main" id="{4C5A4040-52F6-724E-039B-458A33A16D98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D95C25A-D7EF-6F8E-9755-C9DD111E0A0E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08827FE4-9624-CD9A-6AAE-4C4C75428F7D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D3E1375E-8727-BD9C-9E44-D2F55019496A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53815976-07DA-9D2C-98CC-F63318AF2916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356D211D-126C-EC7B-A176-D11D66FBF33D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32B778C0-F937-B253-CD82-03107710C04F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5FFE5BAC-7F49-9895-158E-740F57DA65AE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73A614A2-7A3C-6BA3-ACF1-3F894B3FFF90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F6665DAB-B370-34E2-ECCD-73200044B55F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F8786482-702C-141B-90DC-D20B95E79BFC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5F655042-F0A3-9ACA-6F7A-486A1002563E}"/>
                  </a:ext>
                </a:extLst>
              </p:cNvPr>
              <p:cNvSpPr txBox="1"/>
              <p:nvPr/>
            </p:nvSpPr>
            <p:spPr bwMode="auto">
              <a:xfrm rot="19634460">
                <a:off x="956427" y="2409969"/>
                <a:ext cx="144942" cy="13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1B40E3FD-7308-F5F0-F29D-16B03101DC77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964CDF3A-86DC-B76E-BF5B-0873519C2DE3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46B000B4-CE3E-34F0-1B6F-D319ABF08097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51" name="Vrije vorm: vorm 50">
                <a:extLst>
                  <a:ext uri="{FF2B5EF4-FFF2-40B4-BE49-F238E27FC236}">
                    <a16:creationId xmlns:a16="http://schemas.microsoft.com/office/drawing/2014/main" id="{B1FBD8F5-6272-B46E-0942-350D713A095E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BE69151A-761A-8C8C-9ADF-9EDEAEBFACA2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7D6AD755-5F40-C88A-57FF-14F23366A3B1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2606F547-913B-1E41-793E-734D414F9EFE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BB8FA126-C6EE-166C-C204-37AF202AD0E5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F87DCC94-FB8F-5E98-09C2-910B3720B789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5ED0BD07-3318-4BC0-FA79-A8CC926ABD43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2A328C24-95B7-C2E0-316A-3AB8920245B9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Tekstvak 58">
                <a:extLst>
                  <a:ext uri="{FF2B5EF4-FFF2-40B4-BE49-F238E27FC236}">
                    <a16:creationId xmlns:a16="http://schemas.microsoft.com/office/drawing/2014/main" id="{07035AA6-3DA8-EC0B-11E6-7B7BE01A3DD4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1F5C2873-8F4B-3325-A6F1-ED68F9891FFA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792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F1A3D6C-A44A-AE4F-805F-34299117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diagnostiek</a:t>
            </a: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5398277B-267E-7FB6-DB77-9E2FFE339D93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F78EC18-8018-7048-BB75-55D3553B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96" t="36583" r="25813" b="30739"/>
          <a:stretch/>
        </p:blipFill>
        <p:spPr>
          <a:xfrm>
            <a:off x="4823990" y="988148"/>
            <a:ext cx="3726592" cy="2463605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AD0AA5E5-EFFB-FB1C-D2ED-F8DC19265EA2}"/>
              </a:ext>
            </a:extLst>
          </p:cNvPr>
          <p:cNvSpPr txBox="1">
            <a:spLocks/>
          </p:cNvSpPr>
          <p:nvPr/>
        </p:nvSpPr>
        <p:spPr bwMode="auto">
          <a:xfrm>
            <a:off x="5193448" y="3574127"/>
            <a:ext cx="3204000" cy="7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050" b="0" i="0">
                <a:solidFill>
                  <a:schemeClr val="tx1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BCP; Beroepscompetentie profiel (2009)</a:t>
            </a:r>
            <a:endParaRPr lang="nl-NL" kern="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4150BA0-E15C-65BC-7184-D18D4302EC80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Beschrijving van de indicatie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899B012-EA27-0603-1A5A-BB377A9513E7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Beroepsprofiel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244202E-C6CB-A658-9A63-A054404A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72" y="3390598"/>
            <a:ext cx="975445" cy="957155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48FE9A9-E995-CF6C-2946-3B0ECDD041BD}"/>
              </a:ext>
            </a:extLst>
          </p:cNvPr>
          <p:cNvGrpSpPr/>
          <p:nvPr/>
        </p:nvGrpSpPr>
        <p:grpSpPr>
          <a:xfrm>
            <a:off x="200369" y="3208343"/>
            <a:ext cx="2570452" cy="1241862"/>
            <a:chOff x="46564" y="3352913"/>
            <a:chExt cx="2570452" cy="1218410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83622CE2-63FB-E8BA-B81A-F395E58FE33D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4A9AFB2D-6040-9C56-B915-B402FE3755F4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" name="Rechte verbindingslijn 10">
                <a:extLst>
                  <a:ext uri="{FF2B5EF4-FFF2-40B4-BE49-F238E27FC236}">
                    <a16:creationId xmlns:a16="http://schemas.microsoft.com/office/drawing/2014/main" id="{3094DDE5-84AA-7C9A-2456-8F82876C913C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FFBFB159-973F-2ECD-A400-3C78F884D37B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D333CE41-B782-0AE2-165E-A57B0F6845D0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EA3859B9-06AC-60AC-7926-F157A6956A75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0011F4A5-ADD2-2478-FA4F-D136E539BE23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24BCD79A-2CE1-43DD-944F-08EBC500D366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FAA7F84E-AD82-FAC2-6DD7-D91D1E078563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482FDBB2-D96A-9CC3-6D27-F4A463359280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E8EDE1AC-5D13-35C3-742C-FA8B747D87F4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5E62117A-6D9A-974B-5C36-1E34D9982BE7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4D9BA890-8DF5-B916-1E05-E42918E62EE8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B5C3CFAA-767A-6A9F-87D8-688A4D7A265A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240CD059-D623-E733-94D1-D004135009A0}"/>
                  </a:ext>
                </a:extLst>
              </p:cNvPr>
              <p:cNvSpPr txBox="1"/>
              <p:nvPr/>
            </p:nvSpPr>
            <p:spPr bwMode="auto">
              <a:xfrm rot="19634460">
                <a:off x="956427" y="2409969"/>
                <a:ext cx="144942" cy="13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92ABC0DD-FB49-BD31-CC64-448AC4A717D4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4CEA18BB-3846-B683-8370-36EED0D8A137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9D016E23-E783-B869-DB31-A877E1C30B44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69A96F41-2651-599D-0530-CCF95B658BDF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B7A624B4-4336-8FEC-8049-731F07A69482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AA1663D2-7089-19ED-B583-E5B1D1AF8104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45F69A39-F56A-95F6-5DDB-0BAF0CCE62A5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CDDEDF82-4647-7E56-4A1A-246BE1982B99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04CFF538-542D-A2E1-639A-B9428A1ECC01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FE913D8A-C62D-995C-059D-7872005C0102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E0320AC5-05A5-9ED6-45BC-DAB0990B0A46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2F0884DF-3985-D679-77B0-5CA277D878EF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31F7E063-1677-BAF4-175A-F9ECF8080AD8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46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F1A3D6C-A44A-AE4F-805F-34299117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diagnostiek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37B2366-AB2D-B89B-7AED-14BAA4E2759D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Beschrijving van de indicatie</a:t>
            </a: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5398277B-267E-7FB6-DB77-9E2FFE339D93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28B57EB-0E45-7BE0-BB22-1EBDBBF03BC8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Beroepsprofiel</a:t>
            </a:r>
          </a:p>
        </p:txBody>
      </p:sp>
      <p:sp>
        <p:nvSpPr>
          <p:cNvPr id="2" name="Ovaal 7">
            <a:extLst>
              <a:ext uri="{FF2B5EF4-FFF2-40B4-BE49-F238E27FC236}">
                <a16:creationId xmlns:a16="http://schemas.microsoft.com/office/drawing/2014/main" id="{60595276-6F4C-F0C4-54D2-EC0F0F72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71" y="199513"/>
            <a:ext cx="3311525" cy="435610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863600"/>
            <a:r>
              <a:rPr lang="nl-NL" sz="1600" dirty="0"/>
              <a:t>Psychopathologie</a:t>
            </a:r>
          </a:p>
          <a:p>
            <a:pPr algn="ctr" defTabSz="863600"/>
            <a:r>
              <a:rPr lang="nl-NL" sz="1600" dirty="0">
                <a:solidFill>
                  <a:schemeClr val="bg2"/>
                </a:solidFill>
              </a:rPr>
              <a:t>Persoonskenmerken</a:t>
            </a:r>
          </a:p>
          <a:p>
            <a:pPr algn="ctr" defTabSz="863600"/>
            <a:r>
              <a:rPr lang="nl-NL" sz="1600" dirty="0"/>
              <a:t>Contraproductieve gedragingen</a:t>
            </a:r>
          </a:p>
          <a:p>
            <a:pPr algn="ctr" defTabSz="863600"/>
            <a:r>
              <a:rPr lang="nl-NL" sz="1600" dirty="0">
                <a:solidFill>
                  <a:schemeClr val="bg2"/>
                </a:solidFill>
              </a:rPr>
              <a:t>Zelfregulatie onvoldoende</a:t>
            </a:r>
          </a:p>
          <a:p>
            <a:pPr algn="ctr" defTabSz="863600"/>
            <a:endParaRPr lang="nl-NL" sz="1800" dirty="0"/>
          </a:p>
          <a:p>
            <a:pPr algn="ctr" defTabSz="863600"/>
            <a:endParaRPr lang="nl-NL" sz="1800" dirty="0"/>
          </a:p>
          <a:p>
            <a:pPr algn="ctr" defTabSz="863600"/>
            <a:endParaRPr lang="nl-NL" sz="1800" dirty="0"/>
          </a:p>
        </p:txBody>
      </p:sp>
      <p:sp>
        <p:nvSpPr>
          <p:cNvPr id="3" name="Ovaal 6">
            <a:extLst>
              <a:ext uri="{FF2B5EF4-FFF2-40B4-BE49-F238E27FC236}">
                <a16:creationId xmlns:a16="http://schemas.microsoft.com/office/drawing/2014/main" id="{B650ED6F-A14D-7C3E-A8B8-386892CB7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559" y="2431538"/>
            <a:ext cx="1582737" cy="2124075"/>
          </a:xfrm>
          <a:prstGeom prst="ellipse">
            <a:avLst/>
          </a:prstGeom>
          <a:solidFill>
            <a:srgbClr val="FFC00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863600"/>
            <a:r>
              <a:rPr lang="nl-NL" sz="800" dirty="0"/>
              <a:t>Disfunctionele gedraging</a:t>
            </a:r>
          </a:p>
          <a:p>
            <a:pPr algn="ctr" defTabSz="863600"/>
            <a:r>
              <a:rPr lang="nl-NL" sz="800" dirty="0">
                <a:solidFill>
                  <a:schemeClr val="bg2"/>
                </a:solidFill>
              </a:rPr>
              <a:t>Ongunstige persoonskenmerken</a:t>
            </a:r>
          </a:p>
          <a:p>
            <a:pPr algn="ctr" defTabSz="863600"/>
            <a:r>
              <a:rPr lang="nl-NL" sz="800" dirty="0"/>
              <a:t>Verminderde zelfregulatie</a:t>
            </a:r>
          </a:p>
          <a:p>
            <a:pPr algn="ctr" defTabSz="863600"/>
            <a:endParaRPr lang="nl-NL" sz="800" dirty="0"/>
          </a:p>
        </p:txBody>
      </p:sp>
      <p:sp>
        <p:nvSpPr>
          <p:cNvPr id="4" name="Ovaal 1">
            <a:extLst>
              <a:ext uri="{FF2B5EF4-FFF2-40B4-BE49-F238E27FC236}">
                <a16:creationId xmlns:a16="http://schemas.microsoft.com/office/drawing/2014/main" id="{66DAF730-8CD2-6E17-BFE8-42848416D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696" y="3584063"/>
            <a:ext cx="722313" cy="969962"/>
          </a:xfrm>
          <a:prstGeom prst="ellipse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863600"/>
            <a:r>
              <a:rPr lang="nl-NL" sz="300" dirty="0"/>
              <a:t>Disfunctionele opvattingen/emotie</a:t>
            </a:r>
          </a:p>
          <a:p>
            <a:pPr algn="ctr" defTabSz="863600"/>
            <a:endParaRPr lang="nl-NL" sz="300" dirty="0"/>
          </a:p>
          <a:p>
            <a:pPr algn="ctr" defTabSz="863600"/>
            <a:r>
              <a:rPr lang="nl-NL" sz="300" dirty="0">
                <a:solidFill>
                  <a:schemeClr val="bg2"/>
                </a:solidFill>
              </a:rPr>
              <a:t>Corrigeerbaar door voorlichting</a:t>
            </a:r>
          </a:p>
        </p:txBody>
      </p:sp>
      <p:sp>
        <p:nvSpPr>
          <p:cNvPr id="5" name="Ovaal 5">
            <a:extLst>
              <a:ext uri="{FF2B5EF4-FFF2-40B4-BE49-F238E27FC236}">
                <a16:creationId xmlns:a16="http://schemas.microsoft.com/office/drawing/2014/main" id="{ECBE8E6E-483B-E1BA-5E1C-9F2A2649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46" y="4111113"/>
            <a:ext cx="331788" cy="444500"/>
          </a:xfrm>
          <a:prstGeom prst="ellipse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863600"/>
            <a:r>
              <a:rPr lang="nl-NL" sz="400" dirty="0" err="1"/>
              <a:t>xxxxxx</a:t>
            </a:r>
            <a:endParaRPr lang="nl-NL" sz="4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0029788-58D0-FFEE-18C2-435C2A00B463}"/>
              </a:ext>
            </a:extLst>
          </p:cNvPr>
          <p:cNvSpPr/>
          <p:nvPr/>
        </p:nvSpPr>
        <p:spPr>
          <a:xfrm>
            <a:off x="434569" y="2354717"/>
            <a:ext cx="3451629" cy="504000"/>
          </a:xfrm>
          <a:prstGeom prst="rect">
            <a:avLst/>
          </a:prstGeom>
          <a:solidFill>
            <a:srgbClr val="009675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 err="1">
                <a:solidFill>
                  <a:schemeClr val="bg1"/>
                </a:solidFill>
              </a:rPr>
              <a:t>Niveau’s</a:t>
            </a:r>
            <a:r>
              <a:rPr lang="nl-NL" dirty="0">
                <a:solidFill>
                  <a:schemeClr val="bg1"/>
                </a:solidFill>
              </a:rPr>
              <a:t> van complexiteit</a:t>
            </a:r>
          </a:p>
        </p:txBody>
      </p:sp>
      <p:sp>
        <p:nvSpPr>
          <p:cNvPr id="36" name="Tijdelijke aanduiding voor tekst 2">
            <a:extLst>
              <a:ext uri="{FF2B5EF4-FFF2-40B4-BE49-F238E27FC236}">
                <a16:creationId xmlns:a16="http://schemas.microsoft.com/office/drawing/2014/main" id="{39802DAD-0B28-22EA-6A7B-1B708E80B02B}"/>
              </a:ext>
            </a:extLst>
          </p:cNvPr>
          <p:cNvSpPr txBox="1">
            <a:spLocks/>
          </p:cNvSpPr>
          <p:nvPr/>
        </p:nvSpPr>
        <p:spPr>
          <a:xfrm>
            <a:off x="3561065" y="4309280"/>
            <a:ext cx="3204000" cy="202950"/>
          </a:xfrm>
          <a:prstGeom prst="rect">
            <a:avLst/>
          </a:prstGeom>
        </p:spPr>
        <p:txBody>
          <a:bodyPr/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746" b="0" i="0">
                <a:solidFill>
                  <a:srgbClr val="2E2C2D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sz="1050" kern="0" dirty="0"/>
              <a:t>BCP; Beroepscompetentie profiel (2009)</a:t>
            </a:r>
          </a:p>
        </p:txBody>
      </p:sp>
    </p:spTree>
    <p:extLst>
      <p:ext uri="{BB962C8B-B14F-4D97-AF65-F5344CB8AC3E}">
        <p14:creationId xmlns:p14="http://schemas.microsoft.com/office/powerpoint/2010/main" val="10561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6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Wetenschappelijke ontwikkelingen internationaal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B7DBE824-CF12-0F7F-775E-54C61127917B}"/>
              </a:ext>
            </a:extLst>
          </p:cNvPr>
          <p:cNvSpPr txBox="1"/>
          <p:nvPr/>
        </p:nvSpPr>
        <p:spPr bwMode="auto">
          <a:xfrm>
            <a:off x="1359814" y="2307173"/>
            <a:ext cx="602045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b="0" i="0" kern="0" dirty="0">
                <a:solidFill>
                  <a:srgbClr val="C11727"/>
                </a:solidFill>
                <a:latin typeface="FagoNo" pitchFamily="2" charset="77"/>
              </a:rPr>
              <a:t>Tekst toevoegen in deze sheet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89E6758E-64F6-C712-34BD-A37FB9B77F8E}"/>
              </a:ext>
            </a:extLst>
          </p:cNvPr>
          <p:cNvSpPr txBox="1">
            <a:spLocks/>
          </p:cNvSpPr>
          <p:nvPr/>
        </p:nvSpPr>
        <p:spPr>
          <a:xfrm>
            <a:off x="2537333" y="4277053"/>
            <a:ext cx="6388983" cy="109553"/>
          </a:xfrm>
          <a:prstGeom prst="rect">
            <a:avLst/>
          </a:prstGeom>
        </p:spPr>
        <p:txBody>
          <a:bodyPr/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746" b="0" i="0">
                <a:solidFill>
                  <a:srgbClr val="2E2C2D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050" dirty="0">
                <a:hlinkClick r:id="rId3"/>
              </a:rPr>
              <a:t>The International Council of Physiotherapy in Psychiatry and Mental Health | IC-PPMH (ioptmh.org)</a:t>
            </a:r>
            <a:r>
              <a:rPr lang="nl-NL" sz="1050" kern="0" dirty="0"/>
              <a:t>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E273848-DB7D-FC2E-4F3F-BC53277CB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9" y="912222"/>
            <a:ext cx="1207453" cy="12074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DA3800-FCD8-715F-7D07-4838E6FEA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414" y="1223823"/>
            <a:ext cx="2866459" cy="1728306"/>
          </a:xfrm>
          <a:prstGeom prst="rect">
            <a:avLst/>
          </a:prstGeom>
        </p:spPr>
      </p:pic>
      <p:pic>
        <p:nvPicPr>
          <p:cNvPr id="1026" name="Picture 2" descr="Afbeeldingsresultaten voor logo world physical therapy">
            <a:extLst>
              <a:ext uri="{FF2B5EF4-FFF2-40B4-BE49-F238E27FC236}">
                <a16:creationId xmlns:a16="http://schemas.microsoft.com/office/drawing/2014/main" id="{205D791E-3FCF-7701-7C75-F4792829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73" y="1422668"/>
            <a:ext cx="28860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89D0D9D5-06C5-32A6-9EC7-4076853BA9CC}"/>
              </a:ext>
            </a:extLst>
          </p:cNvPr>
          <p:cNvCxnSpPr/>
          <p:nvPr/>
        </p:nvCxnSpPr>
        <p:spPr bwMode="auto">
          <a:xfrm flipV="1">
            <a:off x="433280" y="2671908"/>
            <a:ext cx="2332191" cy="157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39" name="Groep 1038">
            <a:extLst>
              <a:ext uri="{FF2B5EF4-FFF2-40B4-BE49-F238E27FC236}">
                <a16:creationId xmlns:a16="http://schemas.microsoft.com/office/drawing/2014/main" id="{253F5C45-0EBB-958F-3B6A-880DE8B30150}"/>
              </a:ext>
            </a:extLst>
          </p:cNvPr>
          <p:cNvGrpSpPr/>
          <p:nvPr/>
        </p:nvGrpSpPr>
        <p:grpSpPr>
          <a:xfrm>
            <a:off x="20216" y="2368528"/>
            <a:ext cx="2825485" cy="1886986"/>
            <a:chOff x="3096027" y="2020185"/>
            <a:chExt cx="2825485" cy="1886986"/>
          </a:xfrm>
        </p:grpSpPr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9536346C-FD8E-8BE6-E2DC-23B0583BDA3A}"/>
                </a:ext>
              </a:extLst>
            </p:cNvPr>
            <p:cNvSpPr/>
            <p:nvPr/>
          </p:nvSpPr>
          <p:spPr>
            <a:xfrm>
              <a:off x="3489055" y="2343817"/>
              <a:ext cx="281473" cy="735897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 dirty="0">
                <a:ln>
                  <a:noFill/>
                </a:ln>
                <a:solidFill>
                  <a:srgbClr val="2D2D2D"/>
                </a:solidFill>
                <a:effectLst/>
                <a:latin typeface="Arial" charset="0"/>
              </a:endParaRP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E908012E-8311-B1A9-0CAA-D9DF146A2A8C}"/>
                </a:ext>
              </a:extLst>
            </p:cNvPr>
            <p:cNvCxnSpPr/>
            <p:nvPr/>
          </p:nvCxnSpPr>
          <p:spPr bwMode="auto">
            <a:xfrm>
              <a:off x="3144559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51C7AC52-81D7-901A-1EEA-FE2EB0993EE8}"/>
                </a:ext>
              </a:extLst>
            </p:cNvPr>
            <p:cNvCxnSpPr/>
            <p:nvPr/>
          </p:nvCxnSpPr>
          <p:spPr bwMode="auto">
            <a:xfrm>
              <a:off x="5533907" y="225703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324D8F3D-0118-7714-242A-0E4C1D5C2777}"/>
                </a:ext>
              </a:extLst>
            </p:cNvPr>
            <p:cNvCxnSpPr/>
            <p:nvPr/>
          </p:nvCxnSpPr>
          <p:spPr bwMode="auto">
            <a:xfrm>
              <a:off x="4373478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6BE240CC-3A22-0F01-08AD-3AAACEFC5839}"/>
                </a:ext>
              </a:extLst>
            </p:cNvPr>
            <p:cNvCxnSpPr/>
            <p:nvPr/>
          </p:nvCxnSpPr>
          <p:spPr bwMode="auto">
            <a:xfrm>
              <a:off x="3525982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7003A88-9C24-B854-F4B9-EEFB03FC5B87}"/>
                </a:ext>
              </a:extLst>
            </p:cNvPr>
            <p:cNvSpPr txBox="1"/>
            <p:nvPr/>
          </p:nvSpPr>
          <p:spPr bwMode="auto">
            <a:xfrm>
              <a:off x="3368759" y="2025966"/>
              <a:ext cx="34030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2006</a:t>
              </a:r>
            </a:p>
          </p:txBody>
        </p: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0D0E63FA-C819-5281-9F27-97B7784ADD65}"/>
                </a:ext>
              </a:extLst>
            </p:cNvPr>
            <p:cNvSpPr txBox="1"/>
            <p:nvPr/>
          </p:nvSpPr>
          <p:spPr bwMode="auto">
            <a:xfrm>
              <a:off x="4200034" y="2025966"/>
              <a:ext cx="34226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2008</a:t>
              </a: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26B12D3A-3B54-2FEF-34AC-0D8531C4A48C}"/>
                </a:ext>
              </a:extLst>
            </p:cNvPr>
            <p:cNvSpPr txBox="1"/>
            <p:nvPr/>
          </p:nvSpPr>
          <p:spPr bwMode="auto">
            <a:xfrm>
              <a:off x="5381941" y="2025966"/>
              <a:ext cx="28163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2012</a:t>
              </a: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DD4606BB-BB4B-39DF-6AC9-ABC97FFBFAAB}"/>
                </a:ext>
              </a:extLst>
            </p:cNvPr>
            <p:cNvSpPr txBox="1"/>
            <p:nvPr/>
          </p:nvSpPr>
          <p:spPr bwMode="auto">
            <a:xfrm rot="19779131">
              <a:off x="3096027" y="2637462"/>
              <a:ext cx="661053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Deelregister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AF311DBF-D807-AC16-A69E-D70CFC1902AC}"/>
                </a:ext>
              </a:extLst>
            </p:cNvPr>
            <p:cNvSpPr txBox="1"/>
            <p:nvPr/>
          </p:nvSpPr>
          <p:spPr bwMode="auto">
            <a:xfrm rot="19779131">
              <a:off x="4246521" y="2511436"/>
              <a:ext cx="33639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POH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4B8C795-D631-9786-369D-EB4E9B1FA94D}"/>
                </a:ext>
              </a:extLst>
            </p:cNvPr>
            <p:cNvSpPr txBox="1"/>
            <p:nvPr/>
          </p:nvSpPr>
          <p:spPr bwMode="auto">
            <a:xfrm rot="19779131">
              <a:off x="4063947" y="2942695"/>
              <a:ext cx="61998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Prest.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Omsch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F9C69535-F7AC-F110-E372-D4B8B78C4267}"/>
                </a:ext>
              </a:extLst>
            </p:cNvPr>
            <p:cNvSpPr txBox="1"/>
            <p:nvPr/>
          </p:nvSpPr>
          <p:spPr bwMode="auto">
            <a:xfrm rot="19779131">
              <a:off x="5267433" y="2375733"/>
              <a:ext cx="407819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Nieuw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Stelsel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E9078D3B-8743-AAAA-FEE5-F6DD74908FD7}"/>
                </a:ext>
              </a:extLst>
            </p:cNvPr>
            <p:cNvSpPr/>
            <p:nvPr/>
          </p:nvSpPr>
          <p:spPr>
            <a:xfrm>
              <a:off x="4397643" y="2343817"/>
              <a:ext cx="333181" cy="520788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24" name="Rechte verbindingslijn 1023">
              <a:extLst>
                <a:ext uri="{FF2B5EF4-FFF2-40B4-BE49-F238E27FC236}">
                  <a16:creationId xmlns:a16="http://schemas.microsoft.com/office/drawing/2014/main" id="{68F4E20C-1425-436E-81DF-D6052706959C}"/>
                </a:ext>
              </a:extLst>
            </p:cNvPr>
            <p:cNvCxnSpPr/>
            <p:nvPr/>
          </p:nvCxnSpPr>
          <p:spPr bwMode="auto">
            <a:xfrm>
              <a:off x="3943020" y="2250807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5" name="Tekstvak 1024">
              <a:extLst>
                <a:ext uri="{FF2B5EF4-FFF2-40B4-BE49-F238E27FC236}">
                  <a16:creationId xmlns:a16="http://schemas.microsoft.com/office/drawing/2014/main" id="{A36BEF23-8704-AB74-9AB6-40FED5D47862}"/>
                </a:ext>
              </a:extLst>
            </p:cNvPr>
            <p:cNvSpPr txBox="1"/>
            <p:nvPr/>
          </p:nvSpPr>
          <p:spPr bwMode="auto">
            <a:xfrm>
              <a:off x="3811221" y="2020185"/>
              <a:ext cx="31488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2007</a:t>
              </a:r>
            </a:p>
          </p:txBody>
        </p:sp>
        <p:sp>
          <p:nvSpPr>
            <p:cNvPr id="1027" name="Tekstvak 1026">
              <a:extLst>
                <a:ext uri="{FF2B5EF4-FFF2-40B4-BE49-F238E27FC236}">
                  <a16:creationId xmlns:a16="http://schemas.microsoft.com/office/drawing/2014/main" id="{467EA999-55C9-6C3D-0229-A7724DF68803}"/>
                </a:ext>
              </a:extLst>
            </p:cNvPr>
            <p:cNvSpPr txBox="1"/>
            <p:nvPr/>
          </p:nvSpPr>
          <p:spPr bwMode="auto">
            <a:xfrm rot="19779131">
              <a:off x="3821705" y="2404387"/>
              <a:ext cx="258240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HU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cxnSp>
          <p:nvCxnSpPr>
            <p:cNvPr id="1028" name="Rechte verbindingslijn 1027">
              <a:extLst>
                <a:ext uri="{FF2B5EF4-FFF2-40B4-BE49-F238E27FC236}">
                  <a16:creationId xmlns:a16="http://schemas.microsoft.com/office/drawing/2014/main" id="{6667BE4A-EDD1-7776-1AB7-8F09A1932362}"/>
                </a:ext>
              </a:extLst>
            </p:cNvPr>
            <p:cNvCxnSpPr/>
            <p:nvPr/>
          </p:nvCxnSpPr>
          <p:spPr bwMode="auto">
            <a:xfrm>
              <a:off x="5050156" y="22612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9" name="Tekstvak 1028">
              <a:extLst>
                <a:ext uri="{FF2B5EF4-FFF2-40B4-BE49-F238E27FC236}">
                  <a16:creationId xmlns:a16="http://schemas.microsoft.com/office/drawing/2014/main" id="{0EF48B09-6E43-9C99-B9BB-FF3A1859E0D3}"/>
                </a:ext>
              </a:extLst>
            </p:cNvPr>
            <p:cNvSpPr txBox="1"/>
            <p:nvPr/>
          </p:nvSpPr>
          <p:spPr bwMode="auto">
            <a:xfrm>
              <a:off x="4917746" y="2030216"/>
              <a:ext cx="262075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2011</a:t>
              </a:r>
            </a:p>
          </p:txBody>
        </p:sp>
        <p:sp>
          <p:nvSpPr>
            <p:cNvPr id="1030" name="Tekstvak 1029">
              <a:extLst>
                <a:ext uri="{FF2B5EF4-FFF2-40B4-BE49-F238E27FC236}">
                  <a16:creationId xmlns:a16="http://schemas.microsoft.com/office/drawing/2014/main" id="{46343641-4557-8EB7-0064-CA8A5B2267CF}"/>
                </a:ext>
              </a:extLst>
            </p:cNvPr>
            <p:cNvSpPr txBox="1"/>
            <p:nvPr/>
          </p:nvSpPr>
          <p:spPr bwMode="auto">
            <a:xfrm rot="19779131">
              <a:off x="4828488" y="2439743"/>
              <a:ext cx="512414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Officiele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subgroep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cxnSp>
          <p:nvCxnSpPr>
            <p:cNvPr id="1031" name="Rechte verbindingslijn 1030">
              <a:extLst>
                <a:ext uri="{FF2B5EF4-FFF2-40B4-BE49-F238E27FC236}">
                  <a16:creationId xmlns:a16="http://schemas.microsoft.com/office/drawing/2014/main" id="{D9F4DB77-0130-C2E2-453D-8F635D01D6BE}"/>
                </a:ext>
              </a:extLst>
            </p:cNvPr>
            <p:cNvCxnSpPr/>
            <p:nvPr/>
          </p:nvCxnSpPr>
          <p:spPr bwMode="auto">
            <a:xfrm>
              <a:off x="4682870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2" name="Tekstvak 1031">
              <a:extLst>
                <a:ext uri="{FF2B5EF4-FFF2-40B4-BE49-F238E27FC236}">
                  <a16:creationId xmlns:a16="http://schemas.microsoft.com/office/drawing/2014/main" id="{418F4A78-29E0-1589-6B45-00A02E5F11C7}"/>
                </a:ext>
              </a:extLst>
            </p:cNvPr>
            <p:cNvSpPr txBox="1"/>
            <p:nvPr/>
          </p:nvSpPr>
          <p:spPr bwMode="auto">
            <a:xfrm>
              <a:off x="4572764" y="2068624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2009</a:t>
              </a:r>
            </a:p>
          </p:txBody>
        </p:sp>
        <p:sp>
          <p:nvSpPr>
            <p:cNvPr id="1033" name="Tekstvak 1032">
              <a:extLst>
                <a:ext uri="{FF2B5EF4-FFF2-40B4-BE49-F238E27FC236}">
                  <a16:creationId xmlns:a16="http://schemas.microsoft.com/office/drawing/2014/main" id="{9A423B0D-C6FF-0EB4-910D-3D1AFD9DC19A}"/>
                </a:ext>
              </a:extLst>
            </p:cNvPr>
            <p:cNvSpPr txBox="1"/>
            <p:nvPr/>
          </p:nvSpPr>
          <p:spPr bwMode="auto">
            <a:xfrm rot="19779131">
              <a:off x="4628169" y="3145466"/>
              <a:ext cx="291747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BP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1034" name="Vrije vorm: vorm 1033">
              <a:extLst>
                <a:ext uri="{FF2B5EF4-FFF2-40B4-BE49-F238E27FC236}">
                  <a16:creationId xmlns:a16="http://schemas.microsoft.com/office/drawing/2014/main" id="{29ACE688-CDBB-6CC6-5984-C27DFD643675}"/>
                </a:ext>
              </a:extLst>
            </p:cNvPr>
            <p:cNvSpPr/>
            <p:nvPr/>
          </p:nvSpPr>
          <p:spPr>
            <a:xfrm>
              <a:off x="4645230" y="2339272"/>
              <a:ext cx="172169" cy="677733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5" name="Tekstvak 1034">
              <a:extLst>
                <a:ext uri="{FF2B5EF4-FFF2-40B4-BE49-F238E27FC236}">
                  <a16:creationId xmlns:a16="http://schemas.microsoft.com/office/drawing/2014/main" id="{85749981-6CE0-4E47-E6D5-B085A8CF56FC}"/>
                </a:ext>
              </a:extLst>
            </p:cNvPr>
            <p:cNvSpPr txBox="1"/>
            <p:nvPr/>
          </p:nvSpPr>
          <p:spPr bwMode="auto">
            <a:xfrm>
              <a:off x="5679458" y="2068624"/>
              <a:ext cx="24205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2014</a:t>
              </a:r>
            </a:p>
          </p:txBody>
        </p:sp>
        <p:sp>
          <p:nvSpPr>
            <p:cNvPr id="1036" name="Tekstvak 1035">
              <a:extLst>
                <a:ext uri="{FF2B5EF4-FFF2-40B4-BE49-F238E27FC236}">
                  <a16:creationId xmlns:a16="http://schemas.microsoft.com/office/drawing/2014/main" id="{1183BD9E-BDE6-9CC7-7A8A-EEDC7E322089}"/>
                </a:ext>
              </a:extLst>
            </p:cNvPr>
            <p:cNvSpPr txBox="1"/>
            <p:nvPr/>
          </p:nvSpPr>
          <p:spPr bwMode="auto">
            <a:xfrm rot="19779131">
              <a:off x="5415510" y="3784060"/>
              <a:ext cx="485710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WCPT in NL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cxnSp>
          <p:nvCxnSpPr>
            <p:cNvPr id="1037" name="Rechte verbindingslijn 1036">
              <a:extLst>
                <a:ext uri="{FF2B5EF4-FFF2-40B4-BE49-F238E27FC236}">
                  <a16:creationId xmlns:a16="http://schemas.microsoft.com/office/drawing/2014/main" id="{7EA217FA-C5D0-7F8A-A551-48BE209612AC}"/>
                </a:ext>
              </a:extLst>
            </p:cNvPr>
            <p:cNvCxnSpPr/>
            <p:nvPr/>
          </p:nvCxnSpPr>
          <p:spPr bwMode="auto">
            <a:xfrm>
              <a:off x="5815306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8" name="Vrije vorm: vorm 1037">
              <a:extLst>
                <a:ext uri="{FF2B5EF4-FFF2-40B4-BE49-F238E27FC236}">
                  <a16:creationId xmlns:a16="http://schemas.microsoft.com/office/drawing/2014/main" id="{94CA8CAD-8D0E-055E-B80B-2A8E346CAACB}"/>
                </a:ext>
              </a:extLst>
            </p:cNvPr>
            <p:cNvSpPr/>
            <p:nvPr/>
          </p:nvSpPr>
          <p:spPr>
            <a:xfrm flipH="1">
              <a:off x="5604528" y="2378581"/>
              <a:ext cx="236754" cy="1316308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45E8A07-65C0-03F4-7886-6A7BC6D4EA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3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Maatschappelijke ontwikkelingen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E4E73A3F-1970-35E8-6BF8-CC05FBEB7BB5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Verandering GGZ-stelsel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8E7E3A9-0A01-F252-5F9F-86FADE726158}"/>
              </a:ext>
            </a:extLst>
          </p:cNvPr>
          <p:cNvSpPr txBox="1"/>
          <p:nvPr/>
        </p:nvSpPr>
        <p:spPr>
          <a:xfrm>
            <a:off x="3967654" y="1693442"/>
            <a:ext cx="474934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1600" dirty="0">
                <a:solidFill>
                  <a:srgbClr val="17194D"/>
                </a:solidFill>
                <a:latin typeface="FagoNo" charset="0"/>
              </a:rPr>
              <a:t>De POH-GGZ schat in waar de patiënt het beste op zijn plek is; 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17194D"/>
                </a:solidFill>
                <a:latin typeface="FagoNo" charset="0"/>
              </a:rPr>
              <a:t>binnen de huisartsenpraktijk (kortdurende behandeling door POH-GGZ)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17194D"/>
                </a:solidFill>
                <a:latin typeface="FagoNo" charset="0"/>
              </a:rPr>
              <a:t>binnen de generalistische basis GGZ (GBGGZ)</a:t>
            </a:r>
          </a:p>
          <a:p>
            <a:pPr marL="285750" indent="-285750">
              <a:buFontTx/>
              <a:buChar char="-"/>
            </a:pPr>
            <a:r>
              <a:rPr lang="nl-NL" sz="1600" dirty="0">
                <a:solidFill>
                  <a:srgbClr val="17194D"/>
                </a:solidFill>
                <a:latin typeface="FagoNo" charset="0"/>
              </a:rPr>
              <a:t>binnen de specialistische GGZ (SGGZ)</a:t>
            </a:r>
          </a:p>
          <a:p>
            <a:endParaRPr lang="nl-NL" sz="1600" dirty="0">
              <a:solidFill>
                <a:srgbClr val="17194D"/>
              </a:solidFill>
              <a:latin typeface="FagoNo" charset="0"/>
            </a:endParaRPr>
          </a:p>
          <a:p>
            <a:pPr algn="ctr"/>
            <a:endParaRPr lang="en-US" sz="1600" dirty="0">
              <a:latin typeface="FagoNo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C3302EE-A976-A34B-2202-20A5114F823D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Multidisciplinaire zorg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1AC7D89-E6A8-C75E-D685-E7B8A3CBD3C4}"/>
              </a:ext>
            </a:extLst>
          </p:cNvPr>
          <p:cNvGrpSpPr/>
          <p:nvPr/>
        </p:nvGrpSpPr>
        <p:grpSpPr>
          <a:xfrm>
            <a:off x="434570" y="2775098"/>
            <a:ext cx="2704234" cy="1648046"/>
            <a:chOff x="5533907" y="2025966"/>
            <a:chExt cx="2704234" cy="1948537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CDEAE525-74FA-9F3B-FDE2-BDDEC5ED6CC0}"/>
                </a:ext>
              </a:extLst>
            </p:cNvPr>
            <p:cNvCxnSpPr/>
            <p:nvPr/>
          </p:nvCxnSpPr>
          <p:spPr bwMode="auto">
            <a:xfrm>
              <a:off x="5533907" y="225703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ABC3019E-797A-C60B-6DEA-6EF6C90554F7}"/>
                </a:ext>
              </a:extLst>
            </p:cNvPr>
            <p:cNvCxnSpPr/>
            <p:nvPr/>
          </p:nvCxnSpPr>
          <p:spPr bwMode="auto">
            <a:xfrm>
              <a:off x="6160853" y="2256923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9C6E612A-295D-1FA6-20AF-483609682CA7}"/>
                </a:ext>
              </a:extLst>
            </p:cNvPr>
            <p:cNvCxnSpPr/>
            <p:nvPr/>
          </p:nvCxnSpPr>
          <p:spPr bwMode="auto">
            <a:xfrm>
              <a:off x="6914063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3126D445-507B-5880-A62D-EB1AE4C8478E}"/>
                </a:ext>
              </a:extLst>
            </p:cNvPr>
            <p:cNvCxnSpPr/>
            <p:nvPr/>
          </p:nvCxnSpPr>
          <p:spPr bwMode="auto">
            <a:xfrm>
              <a:off x="6541795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F190266A-53E7-86A5-C385-9C2C34E0E5E1}"/>
                </a:ext>
              </a:extLst>
            </p:cNvPr>
            <p:cNvCxnSpPr/>
            <p:nvPr/>
          </p:nvCxnSpPr>
          <p:spPr bwMode="auto">
            <a:xfrm>
              <a:off x="7269764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473A64F8-AA79-2B34-6E38-B78D0E1F8407}"/>
                </a:ext>
              </a:extLst>
            </p:cNvPr>
            <p:cNvSpPr txBox="1"/>
            <p:nvPr/>
          </p:nvSpPr>
          <p:spPr bwMode="auto">
            <a:xfrm>
              <a:off x="6009280" y="2025966"/>
              <a:ext cx="30314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2018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9FEA1C8D-D1F0-3ACB-4DAA-2782028DEC40}"/>
                </a:ext>
              </a:extLst>
            </p:cNvPr>
            <p:cNvSpPr txBox="1"/>
            <p:nvPr/>
          </p:nvSpPr>
          <p:spPr bwMode="auto">
            <a:xfrm>
              <a:off x="7116429" y="2025966"/>
              <a:ext cx="30510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2023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4217C589-6671-BBEB-A464-1CB8B6812EFB}"/>
                </a:ext>
              </a:extLst>
            </p:cNvPr>
            <p:cNvSpPr txBox="1"/>
            <p:nvPr/>
          </p:nvSpPr>
          <p:spPr bwMode="auto">
            <a:xfrm>
              <a:off x="6378949" y="2025966"/>
              <a:ext cx="32074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2020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5E673C3-A028-356E-45B6-F22C5A3C0DE0}"/>
                </a:ext>
              </a:extLst>
            </p:cNvPr>
            <p:cNvSpPr txBox="1"/>
            <p:nvPr/>
          </p:nvSpPr>
          <p:spPr bwMode="auto">
            <a:xfrm>
              <a:off x="6751927" y="2025966"/>
              <a:ext cx="30119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2022</a:t>
              </a:r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981158DA-CA51-241D-AA8A-2A382BDEBCD7}"/>
                </a:ext>
              </a:extLst>
            </p:cNvPr>
            <p:cNvCxnSpPr/>
            <p:nvPr/>
          </p:nvCxnSpPr>
          <p:spPr bwMode="auto">
            <a:xfrm flipV="1">
              <a:off x="7986116" y="2302450"/>
              <a:ext cx="252025" cy="747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3A1E2385-5248-5E55-2EAA-7BACC228D4E4}"/>
                </a:ext>
              </a:extLst>
            </p:cNvPr>
            <p:cNvSpPr txBox="1"/>
            <p:nvPr/>
          </p:nvSpPr>
          <p:spPr bwMode="auto">
            <a:xfrm rot="19779131">
              <a:off x="6263830" y="2433086"/>
              <a:ext cx="56326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COVID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Pandemie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3C86A364-23E5-CF53-DBC9-F473DE4716DE}"/>
                </a:ext>
              </a:extLst>
            </p:cNvPr>
            <p:cNvSpPr txBox="1"/>
            <p:nvPr/>
          </p:nvSpPr>
          <p:spPr bwMode="auto">
            <a:xfrm rot="19779131">
              <a:off x="6372312" y="2830686"/>
              <a:ext cx="42831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Digitaal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werken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75ADBB4D-0E44-0238-A336-1BE407AA66B1}"/>
                </a:ext>
              </a:extLst>
            </p:cNvPr>
            <p:cNvSpPr txBox="1"/>
            <p:nvPr/>
          </p:nvSpPr>
          <p:spPr bwMode="auto">
            <a:xfrm rot="19779131">
              <a:off x="7192648" y="2384707"/>
              <a:ext cx="21709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 BP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85B0DAD9-463D-AE53-2BCD-A93758911129}"/>
                </a:ext>
              </a:extLst>
            </p:cNvPr>
            <p:cNvSpPr/>
            <p:nvPr/>
          </p:nvSpPr>
          <p:spPr>
            <a:xfrm>
              <a:off x="6567233" y="2332496"/>
              <a:ext cx="371358" cy="50946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14DE1CD7-0A47-70D6-01C0-D62E704DA356}"/>
                </a:ext>
              </a:extLst>
            </p:cNvPr>
            <p:cNvSpPr txBox="1"/>
            <p:nvPr/>
          </p:nvSpPr>
          <p:spPr bwMode="auto">
            <a:xfrm rot="19779131">
              <a:off x="5873036" y="2447305"/>
              <a:ext cx="52610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TaskForce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JZJP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815EB96C-E8F1-2F41-EF82-2FDBBDA2B7B4}"/>
                </a:ext>
              </a:extLst>
            </p:cNvPr>
            <p:cNvSpPr/>
            <p:nvPr/>
          </p:nvSpPr>
          <p:spPr>
            <a:xfrm>
              <a:off x="6931472" y="2339272"/>
              <a:ext cx="200684" cy="657377"/>
            </a:xfrm>
            <a:custGeom>
              <a:avLst/>
              <a:gdLst>
                <a:gd name="connsiteX0" fmla="*/ 70082 w 181659"/>
                <a:gd name="connsiteY0" fmla="*/ 387119 h 387119"/>
                <a:gd name="connsiteX1" fmla="*/ 180210 w 181659"/>
                <a:gd name="connsiteY1" fmla="*/ 233606 h 387119"/>
                <a:gd name="connsiteX2" fmla="*/ 0 w 181659"/>
                <a:gd name="connsiteY2" fmla="*/ 0 h 38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659" h="387119">
                  <a:moveTo>
                    <a:pt x="70082" y="387119"/>
                  </a:moveTo>
                  <a:cubicBezTo>
                    <a:pt x="130986" y="342622"/>
                    <a:pt x="191890" y="298126"/>
                    <a:pt x="180210" y="233606"/>
                  </a:cubicBezTo>
                  <a:cubicBezTo>
                    <a:pt x="168530" y="169086"/>
                    <a:pt x="84265" y="84543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127AADC-145C-B755-F8EE-93D4CF11C4AD}"/>
                </a:ext>
              </a:extLst>
            </p:cNvPr>
            <p:cNvSpPr txBox="1"/>
            <p:nvPr/>
          </p:nvSpPr>
          <p:spPr bwMode="auto">
            <a:xfrm rot="19779131">
              <a:off x="6637818" y="2946037"/>
              <a:ext cx="926536" cy="246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Aanvraag 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erkenning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Derde opleiding PSF</a:t>
              </a:r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531609DE-6657-E396-89AE-7663B4D84C99}"/>
                </a:ext>
              </a:extLst>
            </p:cNvPr>
            <p:cNvSpPr/>
            <p:nvPr/>
          </p:nvSpPr>
          <p:spPr>
            <a:xfrm flipH="1">
              <a:off x="5805081" y="2343051"/>
              <a:ext cx="307377" cy="85820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9EB8B2DE-A74C-B429-DC47-54A7DA539637}"/>
                </a:ext>
              </a:extLst>
            </p:cNvPr>
            <p:cNvSpPr/>
            <p:nvPr/>
          </p:nvSpPr>
          <p:spPr>
            <a:xfrm>
              <a:off x="7028813" y="2518362"/>
              <a:ext cx="802220" cy="1106664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8BAB1CC7-E692-16DD-132F-AF284A459C4B}"/>
                </a:ext>
              </a:extLst>
            </p:cNvPr>
            <p:cNvSpPr txBox="1"/>
            <p:nvPr/>
          </p:nvSpPr>
          <p:spPr bwMode="auto">
            <a:xfrm rot="19779131">
              <a:off x="5674107" y="3205576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 err="1">
                  <a:solidFill>
                    <a:srgbClr val="C11727"/>
                  </a:solidFill>
                  <a:latin typeface="FagoNo" pitchFamily="2" charset="77"/>
                </a:rPr>
                <a:t>VvOCM</a:t>
              </a:r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/PSOT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459F9955-54C8-E485-39BE-1CAE4F629D94}"/>
                </a:ext>
              </a:extLst>
            </p:cNvPr>
            <p:cNvSpPr txBox="1"/>
            <p:nvPr/>
          </p:nvSpPr>
          <p:spPr bwMode="auto">
            <a:xfrm rot="19779131">
              <a:off x="6793120" y="3728282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NVPMT en ergo</a:t>
              </a:r>
            </a:p>
          </p:txBody>
        </p:sp>
      </p:grp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CB5586EC-0BE8-7F32-9DB2-EDFE25316D34}"/>
              </a:ext>
            </a:extLst>
          </p:cNvPr>
          <p:cNvCxnSpPr/>
          <p:nvPr/>
        </p:nvCxnSpPr>
        <p:spPr bwMode="auto">
          <a:xfrm flipH="1">
            <a:off x="434570" y="3017456"/>
            <a:ext cx="24579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13E2D62-8304-9E86-2945-51FC6DF9E3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2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Maatschappelijke ontwikkelingen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3AAD6ED-067E-0D4C-89F1-DAB511A696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23 september 2022 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E4E73A3F-1970-35E8-6BF8-CC05FBEB7BB5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Verandering GGZ-stelsel</a:t>
            </a:r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901B6E3-A4CC-C682-4925-AF188D5B875C}"/>
              </a:ext>
            </a:extLst>
          </p:cNvPr>
          <p:cNvSpPr txBox="1"/>
          <p:nvPr/>
        </p:nvSpPr>
        <p:spPr bwMode="auto">
          <a:xfrm>
            <a:off x="4251639" y="1148934"/>
            <a:ext cx="376705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b="0" i="0" kern="0" dirty="0">
                <a:solidFill>
                  <a:srgbClr val="C11727"/>
                </a:solidFill>
                <a:latin typeface="FagoNo" pitchFamily="2" charset="77"/>
              </a:rPr>
              <a:t>Casus: Samenwerking met de POH GGZ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DF6E021A-8D40-2347-0CE7-295FFA727E65}"/>
              </a:ext>
            </a:extLst>
          </p:cNvPr>
          <p:cNvSpPr txBox="1">
            <a:spLocks/>
          </p:cNvSpPr>
          <p:nvPr/>
        </p:nvSpPr>
        <p:spPr bwMode="auto">
          <a:xfrm>
            <a:off x="3491659" y="1533279"/>
            <a:ext cx="5648737" cy="29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8636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187325" indent="-185738" algn="l" defTabSz="86360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  <a:ea typeface="ＭＳ Ｐゴシック" charset="0"/>
              </a:defRPr>
            </a:lvl2pPr>
            <a:lvl3pPr marL="363538" indent="-174625" algn="l" defTabSz="86360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  <a:ea typeface="ＭＳ Ｐゴシック" charset="0"/>
              </a:defRPr>
            </a:lvl3pPr>
            <a:lvl4pPr marL="550863" indent="-185738" algn="l" defTabSz="86360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  <a:ea typeface="ＭＳ Ｐゴシック" charset="0"/>
              </a:defRPr>
            </a:lvl4pPr>
            <a:lvl5pPr marL="727075" indent="-174625" algn="l" defTabSz="86360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  <a:ea typeface="ＭＳ Ｐゴシック" charset="0"/>
              </a:defRPr>
            </a:lvl5pPr>
            <a:lvl6pPr marL="1184275" indent="-174625" algn="l" defTabSz="863600" rtl="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641475" indent="-174625" algn="l" defTabSz="863600" rtl="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2098675" indent="-174625" algn="l" defTabSz="863600" rtl="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555875" indent="-174625" algn="l" defTabSz="863600" rtl="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/>
            <a:r>
              <a:rPr lang="nl-NL" sz="1400" kern="0" dirty="0"/>
              <a:t>		Acceptatie</a:t>
            </a:r>
          </a:p>
          <a:p>
            <a:pPr marL="0" indent="0"/>
            <a:r>
              <a:rPr lang="nl-NL" sz="1400" kern="0" dirty="0"/>
              <a:t>			Langdurig vermoeidheid</a:t>
            </a:r>
          </a:p>
          <a:p>
            <a:pPr marL="0" indent="0"/>
            <a:r>
              <a:rPr lang="nl-NL" sz="1400" kern="0" dirty="0"/>
              <a:t>	Angst/ Paniek				Grenzen stellen</a:t>
            </a:r>
          </a:p>
          <a:p>
            <a:pPr marL="0" indent="0"/>
            <a:r>
              <a:rPr lang="nl-NL" sz="1400" kern="0" dirty="0"/>
              <a:t>				Ademhalingsklachten</a:t>
            </a:r>
          </a:p>
          <a:p>
            <a:pPr marL="0" indent="0"/>
            <a:endParaRPr lang="nl-NL" sz="1400" kern="0" dirty="0"/>
          </a:p>
          <a:p>
            <a:pPr marL="0" indent="0"/>
            <a:r>
              <a:rPr lang="nl-NL" sz="1400" kern="0" dirty="0"/>
              <a:t>	Lichaamsbewustzijn</a:t>
            </a:r>
          </a:p>
          <a:p>
            <a:pPr marL="0" indent="0"/>
            <a:r>
              <a:rPr lang="nl-NL" sz="1400" kern="0" dirty="0"/>
              <a:t>			Dagritme</a:t>
            </a:r>
          </a:p>
          <a:p>
            <a:pPr marL="0" indent="0"/>
            <a:endParaRPr lang="nl-NL" sz="1400" kern="0" dirty="0"/>
          </a:p>
          <a:p>
            <a:pPr marL="0" indent="0"/>
            <a:r>
              <a:rPr lang="nl-NL" sz="1400" kern="0" dirty="0"/>
              <a:t>Herstel belemmerende gedachten			Somberheid</a:t>
            </a:r>
          </a:p>
          <a:p>
            <a:pPr marL="0" indent="0"/>
            <a:r>
              <a:rPr lang="nl-NL" sz="1400" kern="0" dirty="0"/>
              <a:t>				Bewegingsangst</a:t>
            </a:r>
          </a:p>
          <a:p>
            <a:pPr marL="0" indent="0"/>
            <a:endParaRPr lang="nl-NL" sz="1400" kern="0" dirty="0"/>
          </a:p>
          <a:p>
            <a:pPr marL="0" indent="0"/>
            <a:r>
              <a:rPr lang="nl-NL" sz="1400" kern="0" dirty="0"/>
              <a:t>			Slaapproblemen		</a:t>
            </a:r>
            <a:endParaRPr lang="nl-NL" sz="1400" dirty="0"/>
          </a:p>
          <a:p>
            <a:pPr marL="0" indent="0"/>
            <a:endParaRPr lang="nl-NL" sz="1400" dirty="0"/>
          </a:p>
          <a:p>
            <a:pPr marL="0" indent="0"/>
            <a:endParaRPr lang="nl-NL" sz="1400" kern="0" dirty="0"/>
          </a:p>
          <a:p>
            <a:pPr marL="0" indent="0"/>
            <a:endParaRPr lang="nl-NL" sz="1400" kern="0" dirty="0"/>
          </a:p>
          <a:p>
            <a:pPr marL="0" indent="0"/>
            <a:endParaRPr lang="nl-NL" sz="1400" kern="0" dirty="0"/>
          </a:p>
          <a:p>
            <a:pPr marL="0" indent="0"/>
            <a:endParaRPr lang="nl-NL" sz="1400" kern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C93FE1-9042-4BFC-1122-6E4163906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334" y="2304941"/>
            <a:ext cx="1427812" cy="95243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7194CAD-E45C-FF95-F9C1-B86847D4CDE3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Multidisciplinaire zorg</a:t>
            </a: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69F68687-05B7-B8E0-2206-89D3D4BC3B0C}"/>
              </a:ext>
            </a:extLst>
          </p:cNvPr>
          <p:cNvGrpSpPr/>
          <p:nvPr/>
        </p:nvGrpSpPr>
        <p:grpSpPr>
          <a:xfrm>
            <a:off x="434570" y="2775098"/>
            <a:ext cx="2709981" cy="1648046"/>
            <a:chOff x="434570" y="2775098"/>
            <a:chExt cx="2709981" cy="1648046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1084E2BD-3C52-A496-4ED8-BDB3A36AED0B}"/>
                </a:ext>
              </a:extLst>
            </p:cNvPr>
            <p:cNvGrpSpPr/>
            <p:nvPr/>
          </p:nvGrpSpPr>
          <p:grpSpPr>
            <a:xfrm>
              <a:off x="434570" y="2775098"/>
              <a:ext cx="2709981" cy="1648046"/>
              <a:chOff x="5533907" y="2025966"/>
              <a:chExt cx="2709981" cy="1948537"/>
            </a:xfrm>
          </p:grpSpPr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0135C37D-D207-8D0C-7A89-CAEE78F97DF0}"/>
                  </a:ext>
                </a:extLst>
              </p:cNvPr>
              <p:cNvCxnSpPr/>
              <p:nvPr/>
            </p:nvCxnSpPr>
            <p:spPr bwMode="auto">
              <a:xfrm>
                <a:off x="5533907" y="225703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1E3A9444-30BB-6965-AC17-61F3AD115006}"/>
                  </a:ext>
                </a:extLst>
              </p:cNvPr>
              <p:cNvCxnSpPr/>
              <p:nvPr/>
            </p:nvCxnSpPr>
            <p:spPr bwMode="auto">
              <a:xfrm>
                <a:off x="6160853" y="2256923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CA3399C3-6E3B-2239-B01E-3CBA7401D8D7}"/>
                  </a:ext>
                </a:extLst>
              </p:cNvPr>
              <p:cNvCxnSpPr/>
              <p:nvPr/>
            </p:nvCxnSpPr>
            <p:spPr bwMode="auto">
              <a:xfrm>
                <a:off x="6914063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EFB20BC6-CEAF-2486-E07D-441663E04D4C}"/>
                  </a:ext>
                </a:extLst>
              </p:cNvPr>
              <p:cNvCxnSpPr/>
              <p:nvPr/>
            </p:nvCxnSpPr>
            <p:spPr bwMode="auto">
              <a:xfrm>
                <a:off x="6541795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Rechte verbindingslijn 33">
                <a:extLst>
                  <a:ext uri="{FF2B5EF4-FFF2-40B4-BE49-F238E27FC236}">
                    <a16:creationId xmlns:a16="http://schemas.microsoft.com/office/drawing/2014/main" id="{3C1ED59E-9FFA-DB0E-7F86-6E4C704FF496}"/>
                  </a:ext>
                </a:extLst>
              </p:cNvPr>
              <p:cNvCxnSpPr/>
              <p:nvPr/>
            </p:nvCxnSpPr>
            <p:spPr bwMode="auto">
              <a:xfrm>
                <a:off x="7269764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A22D3C1B-6963-7420-69AC-BE0153B91A66}"/>
                  </a:ext>
                </a:extLst>
              </p:cNvPr>
              <p:cNvSpPr txBox="1"/>
              <p:nvPr/>
            </p:nvSpPr>
            <p:spPr bwMode="auto">
              <a:xfrm>
                <a:off x="6009280" y="2025966"/>
                <a:ext cx="30314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2018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B5D3E9F-0078-2AB9-9E52-711A2B508AD4}"/>
                  </a:ext>
                </a:extLst>
              </p:cNvPr>
              <p:cNvSpPr txBox="1"/>
              <p:nvPr/>
            </p:nvSpPr>
            <p:spPr bwMode="auto">
              <a:xfrm>
                <a:off x="7116429" y="2025966"/>
                <a:ext cx="30510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2023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61E251CA-73A0-9C7F-9C82-8831E0AB4EF1}"/>
                  </a:ext>
                </a:extLst>
              </p:cNvPr>
              <p:cNvSpPr txBox="1"/>
              <p:nvPr/>
            </p:nvSpPr>
            <p:spPr bwMode="auto">
              <a:xfrm>
                <a:off x="6378949" y="2025966"/>
                <a:ext cx="32074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2020</a:t>
                </a: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F2860E50-5D5F-26AB-4A39-B2F03AD28C24}"/>
                  </a:ext>
                </a:extLst>
              </p:cNvPr>
              <p:cNvSpPr txBox="1"/>
              <p:nvPr/>
            </p:nvSpPr>
            <p:spPr bwMode="auto">
              <a:xfrm>
                <a:off x="6751927" y="2025966"/>
                <a:ext cx="301191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2022</a:t>
                </a:r>
              </a:p>
            </p:txBody>
          </p:sp>
          <p:cxnSp>
            <p:nvCxnSpPr>
              <p:cNvPr id="39" name="Rechte verbindingslijn met pijl 38">
                <a:extLst>
                  <a:ext uri="{FF2B5EF4-FFF2-40B4-BE49-F238E27FC236}">
                    <a16:creationId xmlns:a16="http://schemas.microsoft.com/office/drawing/2014/main" id="{5407BC93-0471-E1F3-BBF6-E6B6C7CAC7F9}"/>
                  </a:ext>
                </a:extLst>
              </p:cNvPr>
              <p:cNvCxnSpPr/>
              <p:nvPr/>
            </p:nvCxnSpPr>
            <p:spPr bwMode="auto">
              <a:xfrm flipV="1">
                <a:off x="7991863" y="2323565"/>
                <a:ext cx="252025" cy="747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FFA02C56-1C42-276B-B22A-8E5FD21553A4}"/>
                  </a:ext>
                </a:extLst>
              </p:cNvPr>
              <p:cNvSpPr txBox="1"/>
              <p:nvPr/>
            </p:nvSpPr>
            <p:spPr bwMode="auto">
              <a:xfrm rot="19779131">
                <a:off x="6263830" y="2433086"/>
                <a:ext cx="56326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COVID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Pandemie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0F55452E-05FB-3F3A-862E-18CED7C529C2}"/>
                  </a:ext>
                </a:extLst>
              </p:cNvPr>
              <p:cNvSpPr txBox="1"/>
              <p:nvPr/>
            </p:nvSpPr>
            <p:spPr bwMode="auto">
              <a:xfrm rot="19779131">
                <a:off x="6372312" y="2830686"/>
                <a:ext cx="42831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Digitaal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werken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C506AC0F-79FD-DDA1-3529-AD223826E0DC}"/>
                  </a:ext>
                </a:extLst>
              </p:cNvPr>
              <p:cNvSpPr txBox="1"/>
              <p:nvPr/>
            </p:nvSpPr>
            <p:spPr bwMode="auto">
              <a:xfrm rot="19779131">
                <a:off x="7192648" y="2384707"/>
                <a:ext cx="21709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 BP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3" name="Vrije vorm: vorm 42">
                <a:extLst>
                  <a:ext uri="{FF2B5EF4-FFF2-40B4-BE49-F238E27FC236}">
                    <a16:creationId xmlns:a16="http://schemas.microsoft.com/office/drawing/2014/main" id="{673006F6-D0FC-2FAA-6E9C-3564E81D6CDD}"/>
                  </a:ext>
                </a:extLst>
              </p:cNvPr>
              <p:cNvSpPr/>
              <p:nvPr/>
            </p:nvSpPr>
            <p:spPr>
              <a:xfrm>
                <a:off x="6567233" y="2332496"/>
                <a:ext cx="371358" cy="50946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531C16C9-9333-DF3D-0217-62EB1C64CFC4}"/>
                  </a:ext>
                </a:extLst>
              </p:cNvPr>
              <p:cNvSpPr txBox="1"/>
              <p:nvPr/>
            </p:nvSpPr>
            <p:spPr bwMode="auto">
              <a:xfrm rot="19779131">
                <a:off x="5873036" y="2447305"/>
                <a:ext cx="52610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TaskForce</a:t>
                </a:r>
                <a:endParaRPr lang="nl-NL" sz="800" kern="0" dirty="0">
                  <a:solidFill>
                    <a:srgbClr val="C11727"/>
                  </a:solidFill>
                  <a:latin typeface="FagoNo" pitchFamily="2" charset="77"/>
                </a:endParaRP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JZJP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8E7E5053-907B-6B25-3902-8833575DDC8C}"/>
                  </a:ext>
                </a:extLst>
              </p:cNvPr>
              <p:cNvSpPr/>
              <p:nvPr/>
            </p:nvSpPr>
            <p:spPr>
              <a:xfrm>
                <a:off x="6931472" y="2339272"/>
                <a:ext cx="200684" cy="657377"/>
              </a:xfrm>
              <a:custGeom>
                <a:avLst/>
                <a:gdLst>
                  <a:gd name="connsiteX0" fmla="*/ 70082 w 181659"/>
                  <a:gd name="connsiteY0" fmla="*/ 387119 h 387119"/>
                  <a:gd name="connsiteX1" fmla="*/ 180210 w 181659"/>
                  <a:gd name="connsiteY1" fmla="*/ 233606 h 387119"/>
                  <a:gd name="connsiteX2" fmla="*/ 0 w 181659"/>
                  <a:gd name="connsiteY2" fmla="*/ 0 h 38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659" h="387119">
                    <a:moveTo>
                      <a:pt x="70082" y="387119"/>
                    </a:moveTo>
                    <a:cubicBezTo>
                      <a:pt x="130986" y="342622"/>
                      <a:pt x="191890" y="298126"/>
                      <a:pt x="180210" y="233606"/>
                    </a:cubicBezTo>
                    <a:cubicBezTo>
                      <a:pt x="168530" y="169086"/>
                      <a:pt x="84265" y="84543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DFCA4AFD-F12E-213C-7494-E926057DA10A}"/>
                  </a:ext>
                </a:extLst>
              </p:cNvPr>
              <p:cNvSpPr txBox="1"/>
              <p:nvPr/>
            </p:nvSpPr>
            <p:spPr bwMode="auto">
              <a:xfrm rot="19779131">
                <a:off x="6637818" y="2946037"/>
                <a:ext cx="926536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Aanvraag 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erkenning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Derde opleiding PSF</a:t>
                </a:r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09F7304D-534A-7541-A7F6-4B28D6FBB2E9}"/>
                  </a:ext>
                </a:extLst>
              </p:cNvPr>
              <p:cNvSpPr/>
              <p:nvPr/>
            </p:nvSpPr>
            <p:spPr>
              <a:xfrm flipH="1">
                <a:off x="5805081" y="2343051"/>
                <a:ext cx="307377" cy="85820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E97F8A15-FFC0-CEBE-7E05-4F260AB578F5}"/>
                  </a:ext>
                </a:extLst>
              </p:cNvPr>
              <p:cNvSpPr/>
              <p:nvPr/>
            </p:nvSpPr>
            <p:spPr>
              <a:xfrm>
                <a:off x="7028813" y="2518362"/>
                <a:ext cx="802220" cy="1106664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DEBF7111-0C72-2411-78C4-3A29A301682F}"/>
                  </a:ext>
                </a:extLst>
              </p:cNvPr>
              <p:cNvSpPr txBox="1"/>
              <p:nvPr/>
            </p:nvSpPr>
            <p:spPr bwMode="auto">
              <a:xfrm rot="19779131">
                <a:off x="5674107" y="3205576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 err="1">
                    <a:solidFill>
                      <a:srgbClr val="C11727"/>
                    </a:solidFill>
                    <a:latin typeface="FagoNo" pitchFamily="2" charset="77"/>
                  </a:rPr>
                  <a:t>VvOCM</a:t>
                </a:r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/PSOT</a:t>
                </a:r>
              </a:p>
            </p:txBody>
          </p:sp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9B53B93D-21A4-360E-32DB-E72EA4835648}"/>
                  </a:ext>
                </a:extLst>
              </p:cNvPr>
              <p:cNvSpPr txBox="1"/>
              <p:nvPr/>
            </p:nvSpPr>
            <p:spPr bwMode="auto">
              <a:xfrm rot="19779131">
                <a:off x="6793120" y="3728282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NVPMT en ergo</a:t>
                </a:r>
              </a:p>
            </p:txBody>
          </p:sp>
        </p:grp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289B507B-E154-9DE3-AE3A-FA3440566C50}"/>
                </a:ext>
              </a:extLst>
            </p:cNvPr>
            <p:cNvCxnSpPr/>
            <p:nvPr/>
          </p:nvCxnSpPr>
          <p:spPr bwMode="auto">
            <a:xfrm flipH="1">
              <a:off x="434570" y="3017456"/>
              <a:ext cx="24579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6201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Maatschappelijke ontwikkelingen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E4E73A3F-1970-35E8-6BF8-CC05FBEB7BB5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Verandering GGZ-stelsel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4F1243B5-7455-81F7-26E0-9BE9703EA5D2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Multidisciplinaire zorg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AC2554-B4BA-30E8-E7A6-D97DB4A4C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8"/>
          <a:stretch/>
        </p:blipFill>
        <p:spPr bwMode="auto">
          <a:xfrm>
            <a:off x="4299347" y="2533436"/>
            <a:ext cx="3029927" cy="18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bronafbeelding bekijken">
            <a:extLst>
              <a:ext uri="{FF2B5EF4-FFF2-40B4-BE49-F238E27FC236}">
                <a16:creationId xmlns:a16="http://schemas.microsoft.com/office/drawing/2014/main" id="{6115F28E-8D7C-68BE-1518-A7A7B17A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95" y="83486"/>
            <a:ext cx="2679405" cy="15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850B8740-6AF7-1FDC-5891-B2520DA6436D}"/>
              </a:ext>
            </a:extLst>
          </p:cNvPr>
          <p:cNvSpPr txBox="1">
            <a:spLocks/>
          </p:cNvSpPr>
          <p:nvPr/>
        </p:nvSpPr>
        <p:spPr>
          <a:xfrm>
            <a:off x="6367749" y="1590651"/>
            <a:ext cx="6345988" cy="50641"/>
          </a:xfrm>
          <a:prstGeom prst="rect">
            <a:avLst/>
          </a:prstGeom>
        </p:spPr>
        <p:txBody>
          <a:bodyPr/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746" b="0" i="0">
                <a:solidFill>
                  <a:srgbClr val="2E2C2D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sz="1200" dirty="0"/>
              <a:t>NOS </a:t>
            </a:r>
            <a:r>
              <a:rPr lang="nl-NL" sz="1200" dirty="0" err="1"/>
              <a:t>Nieuws</a:t>
            </a:r>
            <a:r>
              <a:rPr lang="nl-NL" dirty="0" err="1"/>
              <a:t>•</a:t>
            </a:r>
            <a:r>
              <a:rPr lang="nl-NL" sz="1050" dirty="0" err="1"/>
              <a:t>Dinsdag</a:t>
            </a:r>
            <a:r>
              <a:rPr lang="nl-NL" sz="1050" dirty="0"/>
              <a:t> 3 augustus 2021, 19:17</a:t>
            </a:r>
            <a:endParaRPr lang="nl-NL" sz="1050" kern="0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38E4984A-6560-9FC7-8C88-E901AEC2A35D}"/>
              </a:ext>
            </a:extLst>
          </p:cNvPr>
          <p:cNvSpPr txBox="1">
            <a:spLocks/>
          </p:cNvSpPr>
          <p:nvPr/>
        </p:nvSpPr>
        <p:spPr>
          <a:xfrm>
            <a:off x="4299347" y="4163026"/>
            <a:ext cx="6388983" cy="255629"/>
          </a:xfrm>
          <a:prstGeom prst="rect">
            <a:avLst/>
          </a:prstGeom>
        </p:spPr>
        <p:txBody>
          <a:bodyPr/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746" b="0" i="0">
                <a:solidFill>
                  <a:srgbClr val="2E2C2D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sz="1200" dirty="0"/>
              <a:t>NOS </a:t>
            </a:r>
            <a:r>
              <a:rPr lang="nl-NL" sz="1200" dirty="0" err="1"/>
              <a:t>Nieuws</a:t>
            </a:r>
            <a:r>
              <a:rPr lang="nl-NL" dirty="0" err="1"/>
              <a:t>•</a:t>
            </a:r>
            <a:r>
              <a:rPr lang="nl-NL" sz="1050" dirty="0" err="1"/>
              <a:t>Maandag</a:t>
            </a:r>
            <a:r>
              <a:rPr lang="nl-NL" sz="1050" dirty="0"/>
              <a:t> 12 september 2022, 22:07</a:t>
            </a:r>
            <a:endParaRPr lang="nl-NL" sz="1050" kern="0" dirty="0"/>
          </a:p>
        </p:txBody>
      </p:sp>
      <p:grpSp>
        <p:nvGrpSpPr>
          <p:cNvPr id="74" name="Groep 73">
            <a:extLst>
              <a:ext uri="{FF2B5EF4-FFF2-40B4-BE49-F238E27FC236}">
                <a16:creationId xmlns:a16="http://schemas.microsoft.com/office/drawing/2014/main" id="{2E3FAD39-254F-179B-9749-790B8F1CE60C}"/>
              </a:ext>
            </a:extLst>
          </p:cNvPr>
          <p:cNvGrpSpPr/>
          <p:nvPr/>
        </p:nvGrpSpPr>
        <p:grpSpPr>
          <a:xfrm>
            <a:off x="434570" y="2775098"/>
            <a:ext cx="2709981" cy="1648046"/>
            <a:chOff x="434570" y="2775098"/>
            <a:chExt cx="2709981" cy="1648046"/>
          </a:xfrm>
        </p:grpSpPr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1DC63C3C-CAEE-9019-9C48-4015EF5B69AB}"/>
                </a:ext>
              </a:extLst>
            </p:cNvPr>
            <p:cNvGrpSpPr/>
            <p:nvPr/>
          </p:nvGrpSpPr>
          <p:grpSpPr>
            <a:xfrm>
              <a:off x="434570" y="2775098"/>
              <a:ext cx="2709981" cy="1648046"/>
              <a:chOff x="5533907" y="2025966"/>
              <a:chExt cx="2709981" cy="1948537"/>
            </a:xfrm>
          </p:grpSpPr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93C6F2DF-BF3E-8A27-92E9-1FEC72065ADE}"/>
                  </a:ext>
                </a:extLst>
              </p:cNvPr>
              <p:cNvCxnSpPr/>
              <p:nvPr/>
            </p:nvCxnSpPr>
            <p:spPr bwMode="auto">
              <a:xfrm>
                <a:off x="5533907" y="225703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7355B8C2-FE82-7728-7EA0-07BF250719B5}"/>
                  </a:ext>
                </a:extLst>
              </p:cNvPr>
              <p:cNvCxnSpPr/>
              <p:nvPr/>
            </p:nvCxnSpPr>
            <p:spPr bwMode="auto">
              <a:xfrm>
                <a:off x="6160853" y="2256923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EC27D2F7-059A-D594-4551-371283A03705}"/>
                  </a:ext>
                </a:extLst>
              </p:cNvPr>
              <p:cNvCxnSpPr/>
              <p:nvPr/>
            </p:nvCxnSpPr>
            <p:spPr bwMode="auto">
              <a:xfrm>
                <a:off x="6914063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E129F2B6-6B77-175F-9104-DE5667078F72}"/>
                  </a:ext>
                </a:extLst>
              </p:cNvPr>
              <p:cNvCxnSpPr/>
              <p:nvPr/>
            </p:nvCxnSpPr>
            <p:spPr bwMode="auto">
              <a:xfrm>
                <a:off x="6541795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E294831C-FCE6-4C84-AAEC-211ED0731DF1}"/>
                  </a:ext>
                </a:extLst>
              </p:cNvPr>
              <p:cNvCxnSpPr/>
              <p:nvPr/>
            </p:nvCxnSpPr>
            <p:spPr bwMode="auto">
              <a:xfrm>
                <a:off x="7269764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Tekstvak 81">
                <a:extLst>
                  <a:ext uri="{FF2B5EF4-FFF2-40B4-BE49-F238E27FC236}">
                    <a16:creationId xmlns:a16="http://schemas.microsoft.com/office/drawing/2014/main" id="{B7329789-2F62-D844-A11A-099D5F911988}"/>
                  </a:ext>
                </a:extLst>
              </p:cNvPr>
              <p:cNvSpPr txBox="1"/>
              <p:nvPr/>
            </p:nvSpPr>
            <p:spPr bwMode="auto">
              <a:xfrm>
                <a:off x="6009280" y="2025966"/>
                <a:ext cx="30314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2018</a:t>
                </a:r>
              </a:p>
            </p:txBody>
          </p:sp>
          <p:sp>
            <p:nvSpPr>
              <p:cNvPr id="83" name="Tekstvak 82">
                <a:extLst>
                  <a:ext uri="{FF2B5EF4-FFF2-40B4-BE49-F238E27FC236}">
                    <a16:creationId xmlns:a16="http://schemas.microsoft.com/office/drawing/2014/main" id="{9BDB27B3-13DF-7096-77A8-A69808317B0D}"/>
                  </a:ext>
                </a:extLst>
              </p:cNvPr>
              <p:cNvSpPr txBox="1"/>
              <p:nvPr/>
            </p:nvSpPr>
            <p:spPr bwMode="auto">
              <a:xfrm>
                <a:off x="7116429" y="2025966"/>
                <a:ext cx="30510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2023</a:t>
                </a:r>
              </a:p>
            </p:txBody>
          </p:sp>
          <p:sp>
            <p:nvSpPr>
              <p:cNvPr id="84" name="Tekstvak 83">
                <a:extLst>
                  <a:ext uri="{FF2B5EF4-FFF2-40B4-BE49-F238E27FC236}">
                    <a16:creationId xmlns:a16="http://schemas.microsoft.com/office/drawing/2014/main" id="{E465BAEB-C27D-6311-288F-BA916E752F4B}"/>
                  </a:ext>
                </a:extLst>
              </p:cNvPr>
              <p:cNvSpPr txBox="1"/>
              <p:nvPr/>
            </p:nvSpPr>
            <p:spPr bwMode="auto">
              <a:xfrm>
                <a:off x="6378949" y="2025966"/>
                <a:ext cx="32074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2020</a:t>
                </a:r>
              </a:p>
            </p:txBody>
          </p:sp>
          <p:sp>
            <p:nvSpPr>
              <p:cNvPr id="85" name="Tekstvak 84">
                <a:extLst>
                  <a:ext uri="{FF2B5EF4-FFF2-40B4-BE49-F238E27FC236}">
                    <a16:creationId xmlns:a16="http://schemas.microsoft.com/office/drawing/2014/main" id="{64AC9A4C-66BF-511F-5194-3A319A5B3F96}"/>
                  </a:ext>
                </a:extLst>
              </p:cNvPr>
              <p:cNvSpPr txBox="1"/>
              <p:nvPr/>
            </p:nvSpPr>
            <p:spPr bwMode="auto">
              <a:xfrm>
                <a:off x="6751927" y="2025966"/>
                <a:ext cx="301191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2022</a:t>
                </a:r>
              </a:p>
            </p:txBody>
          </p:sp>
          <p:cxnSp>
            <p:nvCxnSpPr>
              <p:cNvPr id="86" name="Rechte verbindingslijn met pijl 85">
                <a:extLst>
                  <a:ext uri="{FF2B5EF4-FFF2-40B4-BE49-F238E27FC236}">
                    <a16:creationId xmlns:a16="http://schemas.microsoft.com/office/drawing/2014/main" id="{05E75D07-21A7-F50C-0304-15DA435AB195}"/>
                  </a:ext>
                </a:extLst>
              </p:cNvPr>
              <p:cNvCxnSpPr/>
              <p:nvPr/>
            </p:nvCxnSpPr>
            <p:spPr bwMode="auto">
              <a:xfrm>
                <a:off x="7991863" y="2324894"/>
                <a:ext cx="252025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CECE258C-32E4-2270-BAB0-5AF7C69C8A27}"/>
                  </a:ext>
                </a:extLst>
              </p:cNvPr>
              <p:cNvSpPr txBox="1"/>
              <p:nvPr/>
            </p:nvSpPr>
            <p:spPr bwMode="auto">
              <a:xfrm rot="19779131">
                <a:off x="6263830" y="2433086"/>
                <a:ext cx="56326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COVID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Pandemie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3FAD5625-C8FE-DD6E-D8C2-68B84B88003D}"/>
                  </a:ext>
                </a:extLst>
              </p:cNvPr>
              <p:cNvSpPr txBox="1"/>
              <p:nvPr/>
            </p:nvSpPr>
            <p:spPr bwMode="auto">
              <a:xfrm rot="19779131">
                <a:off x="6372312" y="2830686"/>
                <a:ext cx="42831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Digitaal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werken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89" name="Tekstvak 88">
                <a:extLst>
                  <a:ext uri="{FF2B5EF4-FFF2-40B4-BE49-F238E27FC236}">
                    <a16:creationId xmlns:a16="http://schemas.microsoft.com/office/drawing/2014/main" id="{88903DF8-2F1B-3AA1-C68B-D040E94DDF56}"/>
                  </a:ext>
                </a:extLst>
              </p:cNvPr>
              <p:cNvSpPr txBox="1"/>
              <p:nvPr/>
            </p:nvSpPr>
            <p:spPr bwMode="auto">
              <a:xfrm rot="19779131">
                <a:off x="7192648" y="2384707"/>
                <a:ext cx="21709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 BP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44F4F26A-21A9-E84A-4D08-B8C4FEE4AEB8}"/>
                  </a:ext>
                </a:extLst>
              </p:cNvPr>
              <p:cNvSpPr/>
              <p:nvPr/>
            </p:nvSpPr>
            <p:spPr>
              <a:xfrm>
                <a:off x="6567233" y="2332496"/>
                <a:ext cx="371358" cy="50946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Tekstvak 90">
                <a:extLst>
                  <a:ext uri="{FF2B5EF4-FFF2-40B4-BE49-F238E27FC236}">
                    <a16:creationId xmlns:a16="http://schemas.microsoft.com/office/drawing/2014/main" id="{63600D4E-5F4D-99A1-683A-6F23BA0F3F78}"/>
                  </a:ext>
                </a:extLst>
              </p:cNvPr>
              <p:cNvSpPr txBox="1"/>
              <p:nvPr/>
            </p:nvSpPr>
            <p:spPr bwMode="auto">
              <a:xfrm rot="19779131">
                <a:off x="5873036" y="2447305"/>
                <a:ext cx="52610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TaskForce</a:t>
                </a:r>
                <a:endParaRPr lang="nl-NL" sz="800" kern="0" dirty="0">
                  <a:solidFill>
                    <a:srgbClr val="C11727"/>
                  </a:solidFill>
                  <a:latin typeface="FagoNo" pitchFamily="2" charset="77"/>
                </a:endParaRP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JZJP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92" name="Vrije vorm: vorm 91">
                <a:extLst>
                  <a:ext uri="{FF2B5EF4-FFF2-40B4-BE49-F238E27FC236}">
                    <a16:creationId xmlns:a16="http://schemas.microsoft.com/office/drawing/2014/main" id="{12C21796-2B46-4148-B7A6-B17C9E785C42}"/>
                  </a:ext>
                </a:extLst>
              </p:cNvPr>
              <p:cNvSpPr/>
              <p:nvPr/>
            </p:nvSpPr>
            <p:spPr>
              <a:xfrm>
                <a:off x="6931472" y="2339272"/>
                <a:ext cx="200684" cy="657377"/>
              </a:xfrm>
              <a:custGeom>
                <a:avLst/>
                <a:gdLst>
                  <a:gd name="connsiteX0" fmla="*/ 70082 w 181659"/>
                  <a:gd name="connsiteY0" fmla="*/ 387119 h 387119"/>
                  <a:gd name="connsiteX1" fmla="*/ 180210 w 181659"/>
                  <a:gd name="connsiteY1" fmla="*/ 233606 h 387119"/>
                  <a:gd name="connsiteX2" fmla="*/ 0 w 181659"/>
                  <a:gd name="connsiteY2" fmla="*/ 0 h 38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659" h="387119">
                    <a:moveTo>
                      <a:pt x="70082" y="387119"/>
                    </a:moveTo>
                    <a:cubicBezTo>
                      <a:pt x="130986" y="342622"/>
                      <a:pt x="191890" y="298126"/>
                      <a:pt x="180210" y="233606"/>
                    </a:cubicBezTo>
                    <a:cubicBezTo>
                      <a:pt x="168530" y="169086"/>
                      <a:pt x="84265" y="84543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ACD66A7F-FCC9-036C-787F-A26B137FE0CF}"/>
                  </a:ext>
                </a:extLst>
              </p:cNvPr>
              <p:cNvSpPr txBox="1"/>
              <p:nvPr/>
            </p:nvSpPr>
            <p:spPr bwMode="auto">
              <a:xfrm rot="19779131">
                <a:off x="6637818" y="2946037"/>
                <a:ext cx="926536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Aanvraag 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erkenning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Derde opleiding PSF</a:t>
                </a:r>
              </a:p>
            </p:txBody>
          </p:sp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8E0B9670-7577-EF06-0018-4A14FF224809}"/>
                  </a:ext>
                </a:extLst>
              </p:cNvPr>
              <p:cNvSpPr/>
              <p:nvPr/>
            </p:nvSpPr>
            <p:spPr>
              <a:xfrm flipH="1">
                <a:off x="5805081" y="2343051"/>
                <a:ext cx="307377" cy="85820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Vrije vorm: vorm 94">
                <a:extLst>
                  <a:ext uri="{FF2B5EF4-FFF2-40B4-BE49-F238E27FC236}">
                    <a16:creationId xmlns:a16="http://schemas.microsoft.com/office/drawing/2014/main" id="{7FAB1532-8A3F-DBC2-3ACD-099145883AEA}"/>
                  </a:ext>
                </a:extLst>
              </p:cNvPr>
              <p:cNvSpPr/>
              <p:nvPr/>
            </p:nvSpPr>
            <p:spPr>
              <a:xfrm>
                <a:off x="7028813" y="2518362"/>
                <a:ext cx="802220" cy="1106664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kstvak 95">
                <a:extLst>
                  <a:ext uri="{FF2B5EF4-FFF2-40B4-BE49-F238E27FC236}">
                    <a16:creationId xmlns:a16="http://schemas.microsoft.com/office/drawing/2014/main" id="{06574695-E44A-949D-C168-D0EDD9B98A14}"/>
                  </a:ext>
                </a:extLst>
              </p:cNvPr>
              <p:cNvSpPr txBox="1"/>
              <p:nvPr/>
            </p:nvSpPr>
            <p:spPr bwMode="auto">
              <a:xfrm rot="19779131">
                <a:off x="5674107" y="3205576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 err="1">
                    <a:solidFill>
                      <a:srgbClr val="C11727"/>
                    </a:solidFill>
                    <a:latin typeface="FagoNo" pitchFamily="2" charset="77"/>
                  </a:rPr>
                  <a:t>VvOCM</a:t>
                </a:r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/PSOT</a:t>
                </a:r>
              </a:p>
            </p:txBody>
          </p: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6FC01E60-7F4D-02E8-C6CE-CEFAAB452277}"/>
                  </a:ext>
                </a:extLst>
              </p:cNvPr>
              <p:cNvSpPr txBox="1"/>
              <p:nvPr/>
            </p:nvSpPr>
            <p:spPr bwMode="auto">
              <a:xfrm rot="19779131">
                <a:off x="6793120" y="3728282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NVPMT en ergo</a:t>
                </a:r>
              </a:p>
            </p:txBody>
          </p:sp>
        </p:grp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757A03A-C944-5776-E76E-AF01F7BF610E}"/>
                </a:ext>
              </a:extLst>
            </p:cNvPr>
            <p:cNvCxnSpPr/>
            <p:nvPr/>
          </p:nvCxnSpPr>
          <p:spPr bwMode="auto">
            <a:xfrm flipH="1">
              <a:off x="434570" y="3017456"/>
              <a:ext cx="24579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8622969-6E81-28F2-40C0-70EF1A2266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6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950D4A-1950-1C45-9ECA-70665347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(long)COVID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BA53606-331E-43C9-AC3E-73CAD1F7CB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19860582">
            <a:off x="271155" y="2130257"/>
            <a:ext cx="3034799" cy="1108918"/>
          </a:xfrm>
        </p:spPr>
        <p:txBody>
          <a:bodyPr/>
          <a:lstStyle/>
          <a:p>
            <a:r>
              <a:rPr lang="nl-NL" sz="1799" dirty="0">
                <a:latin typeface="FagoNo Medium" panose="020B0604020202020204" charset="0"/>
              </a:rPr>
              <a:t>Wie wordt de behandelaar? </a:t>
            </a:r>
          </a:p>
        </p:txBody>
      </p:sp>
      <p:graphicFrame>
        <p:nvGraphicFramePr>
          <p:cNvPr id="13" name="Tijdelijke aanduiding voor inhoud 4">
            <a:extLst>
              <a:ext uri="{FF2B5EF4-FFF2-40B4-BE49-F238E27FC236}">
                <a16:creationId xmlns:a16="http://schemas.microsoft.com/office/drawing/2014/main" id="{115175B1-E222-4F22-AE2A-A1CAE37862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84551" y="819088"/>
          <a:ext cx="5505681" cy="3731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884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439618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015179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1865627">
                <a:tc>
                  <a:txBody>
                    <a:bodyPr/>
                    <a:lstStyle/>
                    <a:p>
                      <a:r>
                        <a:rPr lang="nl-NL" sz="1100" b="1" dirty="0"/>
                        <a:t>Stoornis: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Benauwd en kortademig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hoofdpijn en slecht slapen</a:t>
                      </a:r>
                    </a:p>
                    <a:p>
                      <a:endParaRPr lang="nl-NL" sz="1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676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VG: COPD gold 2, hypertensie en adipositas</a:t>
                      </a:r>
                    </a:p>
                    <a:p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Activiteiten: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Traplopen gaat heel moeizaam (vermoeidheid beenspieren en dyspnoe)</a:t>
                      </a:r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Participatie:</a:t>
                      </a:r>
                    </a:p>
                    <a:p>
                      <a:pPr lvl="0" fontAlgn="base"/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Speelt in haar vrije tijd graag piano</a:t>
                      </a:r>
                    </a:p>
                    <a:p>
                      <a:pPr marL="0" marR="0" lvl="0" indent="0" algn="l" defTabSz="96765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Hoog opgeleid, directrice zorginstelling, werkt full time- AO </a:t>
                      </a:r>
                    </a:p>
                    <a:p>
                      <a:pPr lvl="0" fontAlgn="base"/>
                      <a:endParaRPr lang="nl-NL" sz="1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53" marR="68553" marT="34277" marB="34277"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865627">
                <a:tc>
                  <a:txBody>
                    <a:bodyPr/>
                    <a:lstStyle/>
                    <a:p>
                      <a:r>
                        <a:rPr lang="nl-NL" sz="1100" b="1" dirty="0"/>
                        <a:t>Persoonlijke factoren:</a:t>
                      </a:r>
                    </a:p>
                    <a:p>
                      <a:endParaRPr lang="nl-NL" sz="1200" b="0" dirty="0"/>
                    </a:p>
                    <a:p>
                      <a:endParaRPr lang="nl-NL" sz="1200" b="0" dirty="0"/>
                    </a:p>
                    <a:p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endParaRPr lang="nl-NL" sz="110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b="1" dirty="0"/>
                        <a:t>Externe factoren:</a:t>
                      </a:r>
                    </a:p>
                  </a:txBody>
                  <a:tcPr marL="68553" marR="68553" marT="34277" marB="34277"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14" name="Rechthoek 13">
            <a:extLst>
              <a:ext uri="{FF2B5EF4-FFF2-40B4-BE49-F238E27FC236}">
                <a16:creationId xmlns:a16="http://schemas.microsoft.com/office/drawing/2014/main" id="{2DCAD6F4-AC6C-47AF-9247-FA82FF5BB830}"/>
              </a:ext>
            </a:extLst>
          </p:cNvPr>
          <p:cNvSpPr/>
          <p:nvPr/>
        </p:nvSpPr>
        <p:spPr>
          <a:xfrm>
            <a:off x="4679365" y="3117949"/>
            <a:ext cx="3110413" cy="692151"/>
          </a:xfrm>
          <a:prstGeom prst="rect">
            <a:avLst/>
          </a:prstGeom>
          <a:noFill/>
        </p:spPr>
        <p:txBody>
          <a:bodyPr wrap="none" lIns="68553" tIns="34277" rIns="68553" bIns="34277">
            <a:spAutoFit/>
          </a:bodyPr>
          <a:lstStyle/>
          <a:p>
            <a:pPr algn="ctr"/>
            <a:r>
              <a:rPr lang="nl-NL" sz="4048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Hypothese?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B1BAA8-A346-46F4-9F76-2DAB1F3F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56" y="2122306"/>
            <a:ext cx="1057254" cy="242803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DF60F72-9B19-7881-11AD-FFA09ACA5FFE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68384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FEA396-3601-554E-9BC7-9DE5CE0487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7598" y="4290580"/>
            <a:ext cx="3781383" cy="339321"/>
          </a:xfrm>
        </p:spPr>
        <p:txBody>
          <a:bodyPr/>
          <a:lstStyle/>
          <a:p>
            <a:r>
              <a:rPr lang="nl-NL" sz="900" dirty="0"/>
              <a:t>Bron: Beroepsprofiel psychosomatisch fysiotherapeut, 2009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6950D4A-1950-1C45-9ECA-70665347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naar de psychosomatisch fysiotherapeut?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71F1EA7-481A-8048-9281-76BDA0E6C4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4223" y="1687415"/>
            <a:ext cx="2701460" cy="1511155"/>
          </a:xfrm>
        </p:spPr>
        <p:txBody>
          <a:bodyPr/>
          <a:lstStyle/>
          <a:p>
            <a:r>
              <a:rPr lang="nl-NL" dirty="0"/>
              <a:t>Complexiteit 3 en 4</a:t>
            </a:r>
          </a:p>
          <a:p>
            <a:r>
              <a:rPr lang="nl-NL" dirty="0"/>
              <a:t>Niet beïnvloedbaar gedrag</a:t>
            </a:r>
          </a:p>
          <a:p>
            <a:r>
              <a:rPr lang="nl-NL" dirty="0"/>
              <a:t>Afhankelijk van je eigen competenties</a:t>
            </a:r>
          </a:p>
          <a:p>
            <a:r>
              <a:rPr lang="nl-NL" dirty="0"/>
              <a:t>Preventieve informatie ( C-support)</a:t>
            </a:r>
          </a:p>
          <a:p>
            <a:endParaRPr lang="nl-NL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6978AA44-84BE-470D-B606-3F95290EE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644" y="1288163"/>
            <a:ext cx="1951339" cy="25671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6FBE065-DB8C-4EEC-A26F-E36FB692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881" y="1288162"/>
            <a:ext cx="1951339" cy="2562473"/>
          </a:xfrm>
          <a:prstGeom prst="rect">
            <a:avLst/>
          </a:prstGeom>
        </p:spPr>
      </p:pic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3DC2A5E9-C6EE-93FE-4488-C63384B1A0AF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95426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huidige NFP bestuursleden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EB2E62-66F8-4478-59EE-8D857057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99" y="735012"/>
            <a:ext cx="3761876" cy="2507917"/>
          </a:xfrm>
          <a:prstGeom prst="rect">
            <a:avLst/>
          </a:prstGeom>
        </p:spPr>
      </p:pic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68E0984F-D7BB-035B-9B6E-D6E594451A2C}"/>
              </a:ext>
            </a:extLst>
          </p:cNvPr>
          <p:cNvSpPr txBox="1">
            <a:spLocks/>
          </p:cNvSpPr>
          <p:nvPr/>
        </p:nvSpPr>
        <p:spPr>
          <a:xfrm>
            <a:off x="1116000" y="1731963"/>
            <a:ext cx="3204000" cy="2987674"/>
          </a:xfrm>
          <a:prstGeom prst="rect">
            <a:avLst/>
          </a:prstGeom>
        </p:spPr>
        <p:txBody>
          <a:bodyPr/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1746" b="0" i="0">
                <a:solidFill>
                  <a:srgbClr val="2E2C2D"/>
                </a:solidFill>
                <a:latin typeface="FagoNo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kern="0" dirty="0" err="1"/>
              <a:t>Arwen</a:t>
            </a:r>
            <a:r>
              <a:rPr lang="nl-NL" sz="1600" kern="0" dirty="0"/>
              <a:t> Smit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kern="0" dirty="0"/>
              <a:t>Annet Timmerman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kern="0" dirty="0"/>
              <a:t>Thirza Douglas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kern="0" dirty="0" err="1"/>
              <a:t>Wineke</a:t>
            </a:r>
            <a:r>
              <a:rPr lang="nl-NL" sz="1600" kern="0" dirty="0"/>
              <a:t> Snel</a:t>
            </a:r>
          </a:p>
          <a:p>
            <a:endParaRPr lang="nl-NL" kern="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C71B2BA-48C6-EB0A-7BA8-DF60A8CF17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882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950D4A-1950-1C45-9ECA-70665347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ICF model 1</a:t>
            </a:r>
            <a:r>
              <a:rPr lang="nl-NL" baseline="30000" dirty="0"/>
              <a:t>e</a:t>
            </a:r>
            <a:r>
              <a:rPr lang="nl-NL" dirty="0"/>
              <a:t> </a:t>
            </a:r>
            <a:r>
              <a:rPr lang="nl-NL" dirty="0" err="1"/>
              <a:t>lijns</a:t>
            </a:r>
            <a:r>
              <a:rPr lang="nl-NL" dirty="0"/>
              <a:t> fysiotherapie </a:t>
            </a:r>
          </a:p>
        </p:txBody>
      </p:sp>
      <p:graphicFrame>
        <p:nvGraphicFramePr>
          <p:cNvPr id="13" name="Tijdelijke aanduiding voor inhoud 4">
            <a:extLst>
              <a:ext uri="{FF2B5EF4-FFF2-40B4-BE49-F238E27FC236}">
                <a16:creationId xmlns:a16="http://schemas.microsoft.com/office/drawing/2014/main" id="{115175B1-E222-4F22-AE2A-A1CAE37862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84551" y="819089"/>
          <a:ext cx="5505681" cy="366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901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420601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015179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1780066">
                <a:tc>
                  <a:txBody>
                    <a:bodyPr/>
                    <a:lstStyle/>
                    <a:p>
                      <a:r>
                        <a:rPr lang="nl-NL" sz="1100" b="1" dirty="0"/>
                        <a:t>Stoornis: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Benauwd en kortademig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hoofdpijn en slecht slapen</a:t>
                      </a:r>
                    </a:p>
                    <a:p>
                      <a:endParaRPr lang="nl-NL" sz="1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676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VG: COPD gold 2, hypertensie en adipositas</a:t>
                      </a:r>
                    </a:p>
                    <a:p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Activiteiten:</a:t>
                      </a:r>
                    </a:p>
                    <a:p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Traplopen gaat heel moeizaam (vermoeidheid beenspieren en dyspnoe)</a:t>
                      </a:r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Participatie:</a:t>
                      </a:r>
                    </a:p>
                    <a:p>
                      <a:pPr lvl="0" fontAlgn="base"/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Speelt in haar vrije tijd graag piano</a:t>
                      </a:r>
                    </a:p>
                    <a:p>
                      <a:pPr marL="0" marR="0" lvl="0" indent="0" algn="l" defTabSz="96765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Hoog opgeleid, directrice zorginstelling, werkt full time- AO </a:t>
                      </a:r>
                    </a:p>
                    <a:p>
                      <a:pPr lvl="0" fontAlgn="base"/>
                      <a:endParaRPr lang="nl-NL" sz="1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53" marR="68553" marT="34277" marB="34277"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877120">
                <a:tc>
                  <a:txBody>
                    <a:bodyPr/>
                    <a:lstStyle/>
                    <a:p>
                      <a:r>
                        <a:rPr lang="nl-NL" sz="1100" b="1" dirty="0"/>
                        <a:t>Persoonlijke factoren:</a:t>
                      </a:r>
                    </a:p>
                    <a:p>
                      <a:endParaRPr lang="nl-NL" sz="1200" b="0" dirty="0"/>
                    </a:p>
                    <a:p>
                      <a:r>
                        <a:rPr lang="nl-NL" sz="1200" b="0" dirty="0"/>
                        <a:t>Stelt hoge eisen aan zichzelf zowel zakelijk als privé- schuldgevoel </a:t>
                      </a:r>
                    </a:p>
                    <a:p>
                      <a:r>
                        <a:rPr lang="nl-NL" sz="1200" b="0" dirty="0"/>
                        <a:t>Perfectionisme</a:t>
                      </a:r>
                    </a:p>
                    <a:p>
                      <a:r>
                        <a:rPr lang="nl-NL" sz="1200" b="0" dirty="0"/>
                        <a:t>VG: </a:t>
                      </a:r>
                      <a:r>
                        <a:rPr lang="nl-NL" sz="1200" b="0" dirty="0" err="1"/>
                        <a:t>burnout</a:t>
                      </a:r>
                      <a:endParaRPr lang="nl-NL" sz="1200" b="0" dirty="0"/>
                    </a:p>
                    <a:p>
                      <a:endParaRPr lang="nl-NL" sz="1200" b="0" dirty="0"/>
                    </a:p>
                    <a:p>
                      <a:endParaRPr lang="nl-NL" sz="1200" b="0" dirty="0"/>
                    </a:p>
                    <a:p>
                      <a:endParaRPr lang="nl-NL" sz="1200" b="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endParaRPr lang="nl-NL" sz="1100" dirty="0"/>
                    </a:p>
                  </a:txBody>
                  <a:tcPr marL="68553" marR="68553" marT="34277" marB="34277"/>
                </a:tc>
                <a:tc>
                  <a:txBody>
                    <a:bodyPr/>
                    <a:lstStyle/>
                    <a:p>
                      <a:r>
                        <a:rPr lang="nl-NL" sz="1100" b="1" dirty="0"/>
                        <a:t>Externe factoren:</a:t>
                      </a:r>
                    </a:p>
                    <a:p>
                      <a:endParaRPr lang="nl-NL" sz="1100" b="1" dirty="0"/>
                    </a:p>
                    <a:p>
                      <a:r>
                        <a:rPr lang="nl-NL" sz="1200" b="0" dirty="0"/>
                        <a:t>Getrouwd, 2 pubers- 1 autisme- moeder probeert rust en regelmaat te bieden in het gezin</a:t>
                      </a:r>
                    </a:p>
                    <a:p>
                      <a:r>
                        <a:rPr lang="nl-NL" sz="1200" b="0" dirty="0"/>
                        <a:t>Onbegrip van werkgever</a:t>
                      </a:r>
                    </a:p>
                  </a:txBody>
                  <a:tcPr marL="68553" marR="68553" marT="34277" marB="34277"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467E56D2-5B16-41EE-8E8C-7B56D963790D}"/>
              </a:ext>
            </a:extLst>
          </p:cNvPr>
          <p:cNvSpPr txBox="1">
            <a:spLocks/>
          </p:cNvSpPr>
          <p:nvPr/>
        </p:nvSpPr>
        <p:spPr bwMode="auto">
          <a:xfrm rot="19860582">
            <a:off x="78598" y="665952"/>
            <a:ext cx="3034799" cy="110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594" indent="-228594" algn="l" defTabSz="913896" rtl="0" eaLnBrk="1" fontAlgn="base" hangingPunct="1">
              <a:lnSpc>
                <a:spcPts val="224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b="0" i="0" u="none" baseline="0">
                <a:ln>
                  <a:noFill/>
                </a:ln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FagoNo" pitchFamily="2" charset="77"/>
                <a:ea typeface="+mn-ea"/>
                <a:cs typeface="+mn-cs"/>
              </a:defRPr>
            </a:lvl1pPr>
            <a:lvl2pPr marL="198235" indent="-196555" algn="l" defTabSz="913896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905" b="0" i="0">
                <a:solidFill>
                  <a:srgbClr val="2E2C2D"/>
                </a:solidFill>
                <a:latin typeface="FagoNo" pitchFamily="2" charset="77"/>
              </a:defRPr>
            </a:lvl2pPr>
            <a:lvl3pPr marL="384710" indent="-184795" algn="l" defTabSz="913896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905" b="0" i="0">
                <a:solidFill>
                  <a:srgbClr val="2E2C2D"/>
                </a:solidFill>
                <a:latin typeface="FagoNo" pitchFamily="2" charset="77"/>
              </a:defRPr>
            </a:lvl3pPr>
            <a:lvl4pPr marL="582944" indent="-196555" algn="l" defTabSz="913896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905" b="0" i="0">
                <a:solidFill>
                  <a:srgbClr val="2E2C2D"/>
                </a:solidFill>
                <a:latin typeface="FagoNo" pitchFamily="2" charset="77"/>
              </a:defRPr>
            </a:lvl4pPr>
            <a:lvl5pPr marL="769419" indent="-184795" algn="l" defTabSz="913896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905" b="0" i="0">
                <a:solidFill>
                  <a:srgbClr val="2E2C2D"/>
                </a:solidFill>
                <a:latin typeface="FagoNo" pitchFamily="2" charset="77"/>
              </a:defRPr>
            </a:lvl5pPr>
            <a:lvl6pPr marL="1253246" indent="-184795" algn="l" defTabSz="91389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737074" indent="-184795" algn="l" defTabSz="91389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2220900" indent="-184795" algn="l" defTabSz="91389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704727" indent="-184795" algn="l" defTabSz="91389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sz="1799" kern="0" dirty="0">
                <a:latin typeface="FagoNo Medium" panose="020B0604020202020204" charset="0"/>
              </a:rPr>
              <a:t>Complexiteit?</a:t>
            </a:r>
          </a:p>
          <a:p>
            <a:endParaRPr lang="nl-NL" sz="1799" kern="0" dirty="0">
              <a:latin typeface="FagoNo Medium" panose="020B0604020202020204" charset="0"/>
            </a:endParaRPr>
          </a:p>
          <a:p>
            <a:r>
              <a:rPr lang="nl-NL" sz="1799" kern="0" dirty="0">
                <a:latin typeface="FagoNo Medium" panose="020B0604020202020204" charset="0"/>
              </a:rPr>
              <a:t>Wie wordt de behandelaar?</a:t>
            </a:r>
          </a:p>
          <a:p>
            <a:endParaRPr lang="nl-NL" sz="1799" kern="0" dirty="0">
              <a:latin typeface="FagoNo Medium" panose="020B0604020202020204" charset="0"/>
            </a:endParaRPr>
          </a:p>
          <a:p>
            <a:r>
              <a:rPr lang="nl-NL" sz="1799" kern="0" dirty="0">
                <a:latin typeface="FagoNo Medium" panose="020B0604020202020204" charset="0"/>
              </a:rPr>
              <a:t>Voel jij je nog competent?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825359A-1C88-423C-8791-1BC2764E1365}"/>
              </a:ext>
            </a:extLst>
          </p:cNvPr>
          <p:cNvSpPr/>
          <p:nvPr/>
        </p:nvSpPr>
        <p:spPr>
          <a:xfrm>
            <a:off x="4450854" y="3838414"/>
            <a:ext cx="3110413" cy="692151"/>
          </a:xfrm>
          <a:prstGeom prst="rect">
            <a:avLst/>
          </a:prstGeom>
          <a:noFill/>
        </p:spPr>
        <p:txBody>
          <a:bodyPr wrap="none" lIns="68553" tIns="34277" rIns="68553" bIns="34277">
            <a:spAutoFit/>
          </a:bodyPr>
          <a:lstStyle/>
          <a:p>
            <a:pPr algn="ctr"/>
            <a:r>
              <a:rPr lang="nl-NL" sz="4048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Hypothese?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0E8ADA-3FF2-4453-ACB6-664F0710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906" y="2103647"/>
            <a:ext cx="1060382" cy="2426995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C91516C7-B25F-4E71-9C1B-B5B9C1B6F1D4}"/>
              </a:ext>
            </a:extLst>
          </p:cNvPr>
          <p:cNvSpPr txBox="1">
            <a:spLocks/>
          </p:cNvSpPr>
          <p:nvPr/>
        </p:nvSpPr>
        <p:spPr bwMode="auto">
          <a:xfrm>
            <a:off x="1116013" y="4626000"/>
            <a:ext cx="3204000" cy="4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685439" rtl="0" eaLnBrk="1" fontAlgn="base" hangingPunct="1">
              <a:spcBef>
                <a:spcPct val="0"/>
              </a:spcBef>
              <a:spcAft>
                <a:spcPct val="0"/>
              </a:spcAft>
              <a:defRPr sz="900" b="0" i="0">
                <a:solidFill>
                  <a:schemeClr val="bg1"/>
                </a:solidFill>
                <a:latin typeface="FagoNo Medium" pitchFamily="2" charset="77"/>
                <a:ea typeface="+mn-ea"/>
                <a:cs typeface="+mn-cs"/>
              </a:defRPr>
            </a:lvl1pPr>
            <a:lvl2pPr marL="148680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2pPr>
            <a:lvl3pPr marL="288540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3pPr>
            <a:lvl4pPr marL="437219" indent="-14742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4pPr>
            <a:lvl5pPr marL="577079" indent="-138600" algn="l" defTabSz="685439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2C2D"/>
              </a:buClr>
              <a:buChar char="•"/>
              <a:defRPr sz="1429" b="0" i="0">
                <a:solidFill>
                  <a:srgbClr val="2E2C2D"/>
                </a:solidFill>
                <a:latin typeface="FagoNo" pitchFamily="2" charset="77"/>
              </a:defRPr>
            </a:lvl5pPr>
            <a:lvl6pPr marL="93995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6pPr>
            <a:lvl7pPr marL="1302838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7pPr>
            <a:lvl8pPr marL="1665717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8pPr>
            <a:lvl9pPr marL="2028596" indent="-138600" algn="l" defTabSz="685439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nl-NL" kern="0"/>
              <a:t>SGF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673602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Maatschappelijke ontwikkelingen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E4E73A3F-1970-35E8-6BF8-CC05FBEB7BB5}"/>
              </a:ext>
            </a:extLst>
          </p:cNvPr>
          <p:cNvSpPr/>
          <p:nvPr/>
        </p:nvSpPr>
        <p:spPr>
          <a:xfrm>
            <a:off x="434571" y="1027739"/>
            <a:ext cx="3451629" cy="504000"/>
          </a:xfrm>
          <a:prstGeom prst="rect">
            <a:avLst/>
          </a:prstGeom>
          <a:solidFill>
            <a:schemeClr val="accent3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Verandering GGZ-stelsel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4F1243B5-7455-81F7-26E0-9BE9703EA5D2}"/>
              </a:ext>
            </a:extLst>
          </p:cNvPr>
          <p:cNvSpPr/>
          <p:nvPr/>
        </p:nvSpPr>
        <p:spPr>
          <a:xfrm>
            <a:off x="434570" y="1686429"/>
            <a:ext cx="3451629" cy="504000"/>
          </a:xfrm>
          <a:prstGeom prst="rect">
            <a:avLst/>
          </a:prstGeom>
          <a:solidFill>
            <a:srgbClr val="73C4EF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Multidisciplinaire zorg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0AE2BFA2-2FD3-0164-2D2A-56DCF826E644}"/>
              </a:ext>
            </a:extLst>
          </p:cNvPr>
          <p:cNvSpPr/>
          <p:nvPr/>
        </p:nvSpPr>
        <p:spPr>
          <a:xfrm>
            <a:off x="434569" y="2354717"/>
            <a:ext cx="3451629" cy="504000"/>
          </a:xfrm>
          <a:prstGeom prst="rect">
            <a:avLst/>
          </a:prstGeom>
          <a:solidFill>
            <a:srgbClr val="009675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JZJP naar passende zorg</a:t>
            </a:r>
          </a:p>
        </p:txBody>
      </p:sp>
      <p:sp>
        <p:nvSpPr>
          <p:cNvPr id="2" name="Wolk 1">
            <a:extLst>
              <a:ext uri="{FF2B5EF4-FFF2-40B4-BE49-F238E27FC236}">
                <a16:creationId xmlns:a16="http://schemas.microsoft.com/office/drawing/2014/main" id="{795ABFFB-6F2F-532E-C239-DBCC65578EC7}"/>
              </a:ext>
            </a:extLst>
          </p:cNvPr>
          <p:cNvSpPr/>
          <p:nvPr/>
        </p:nvSpPr>
        <p:spPr>
          <a:xfrm>
            <a:off x="3972906" y="1351028"/>
            <a:ext cx="4894485" cy="2441443"/>
          </a:xfrm>
          <a:prstGeom prst="cloud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100" b="1" dirty="0">
              <a:effectLst/>
              <a:ea typeface="Times New Roman" panose="02020603050405020304" pitchFamily="18" charset="0"/>
            </a:endParaRPr>
          </a:p>
          <a:p>
            <a:pPr algn="ctr"/>
            <a:endParaRPr lang="nl-NL" sz="1100" b="1" dirty="0">
              <a:ea typeface="Times New Roman" panose="02020603050405020304" pitchFamily="18" charset="0"/>
            </a:endParaRPr>
          </a:p>
          <a:p>
            <a:pPr algn="ctr"/>
            <a:endParaRPr lang="nl-NL" sz="11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nl-NL" sz="1100" b="1" dirty="0">
                <a:effectLst/>
                <a:ea typeface="Times New Roman" panose="02020603050405020304" pitchFamily="18" charset="0"/>
              </a:rPr>
              <a:t>Ambitie NFP: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1100" dirty="0">
                <a:effectLst/>
                <a:ea typeface="Times New Roman" panose="02020603050405020304" pitchFamily="18" charset="0"/>
              </a:rPr>
              <a:t>We zijn er voor mensen met </a:t>
            </a:r>
            <a:r>
              <a:rPr lang="nl-NL" sz="1100" u="sng" dirty="0">
                <a:effectLst/>
                <a:ea typeface="Times New Roman" panose="02020603050405020304" pitchFamily="18" charset="0"/>
              </a:rPr>
              <a:t>aanhoudende lichamelijke klachten</a:t>
            </a:r>
            <a:r>
              <a:rPr lang="nl-NL" sz="1100" dirty="0">
                <a:effectLst/>
                <a:ea typeface="Times New Roman" panose="02020603050405020304" pitchFamily="18" charset="0"/>
              </a:rPr>
              <a:t> die het bewegend functioneren beperken.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1100" dirty="0">
                <a:effectLst/>
                <a:ea typeface="Times New Roman" panose="02020603050405020304" pitchFamily="18" charset="0"/>
              </a:rPr>
              <a:t> 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1100" dirty="0">
                <a:effectLst/>
                <a:ea typeface="Times New Roman" panose="02020603050405020304" pitchFamily="18" charset="0"/>
              </a:rPr>
              <a:t>Onze interventies zijn uniek omdat ze zich richten op een combinatie van lichaam, cognitie, gedrag en emotie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1100" dirty="0">
                <a:effectLst/>
                <a:ea typeface="Times New Roman" panose="02020603050405020304" pitchFamily="18" charset="0"/>
              </a:rPr>
              <a:t> 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1100" dirty="0">
                <a:effectLst/>
                <a:ea typeface="Times New Roman" panose="02020603050405020304" pitchFamily="18" charset="0"/>
              </a:rPr>
              <a:t>We zien de hele mens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1ACAF3D4-DF8F-A67E-F107-B64FB5E77FD0}"/>
              </a:ext>
            </a:extLst>
          </p:cNvPr>
          <p:cNvGrpSpPr/>
          <p:nvPr/>
        </p:nvGrpSpPr>
        <p:grpSpPr>
          <a:xfrm>
            <a:off x="434569" y="2980068"/>
            <a:ext cx="2709981" cy="1450391"/>
            <a:chOff x="434570" y="2775098"/>
            <a:chExt cx="2709981" cy="1648046"/>
          </a:xfrm>
        </p:grpSpPr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34B73039-B17F-AD7A-03F2-744D629C364B}"/>
                </a:ext>
              </a:extLst>
            </p:cNvPr>
            <p:cNvGrpSpPr/>
            <p:nvPr/>
          </p:nvGrpSpPr>
          <p:grpSpPr>
            <a:xfrm>
              <a:off x="434570" y="2775098"/>
              <a:ext cx="2709981" cy="1648046"/>
              <a:chOff x="5533907" y="2025966"/>
              <a:chExt cx="2709981" cy="1948537"/>
            </a:xfrm>
          </p:grpSpPr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4F52D72C-54AF-5D94-8EA2-6E948EF6E93D}"/>
                  </a:ext>
                </a:extLst>
              </p:cNvPr>
              <p:cNvCxnSpPr/>
              <p:nvPr/>
            </p:nvCxnSpPr>
            <p:spPr bwMode="auto">
              <a:xfrm>
                <a:off x="5533907" y="225703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88C568DD-B337-728E-F717-BAA1C060A806}"/>
                  </a:ext>
                </a:extLst>
              </p:cNvPr>
              <p:cNvCxnSpPr/>
              <p:nvPr/>
            </p:nvCxnSpPr>
            <p:spPr bwMode="auto">
              <a:xfrm>
                <a:off x="6160853" y="2256923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42FA0ED6-E0E3-3728-EBE1-34ADADE2ECCD}"/>
                  </a:ext>
                </a:extLst>
              </p:cNvPr>
              <p:cNvCxnSpPr/>
              <p:nvPr/>
            </p:nvCxnSpPr>
            <p:spPr bwMode="auto">
              <a:xfrm>
                <a:off x="6914063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CFED20F8-4907-9162-826C-AD1EAEF41C2F}"/>
                  </a:ext>
                </a:extLst>
              </p:cNvPr>
              <p:cNvCxnSpPr/>
              <p:nvPr/>
            </p:nvCxnSpPr>
            <p:spPr bwMode="auto">
              <a:xfrm>
                <a:off x="6541795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FB09CA85-3482-5D4F-0EA6-DD48082E1059}"/>
                  </a:ext>
                </a:extLst>
              </p:cNvPr>
              <p:cNvCxnSpPr/>
              <p:nvPr/>
            </p:nvCxnSpPr>
            <p:spPr bwMode="auto">
              <a:xfrm>
                <a:off x="7269764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BFF36314-70EE-9276-4832-876BB79FB937}"/>
                  </a:ext>
                </a:extLst>
              </p:cNvPr>
              <p:cNvSpPr txBox="1"/>
              <p:nvPr/>
            </p:nvSpPr>
            <p:spPr bwMode="auto">
              <a:xfrm>
                <a:off x="6009280" y="2025966"/>
                <a:ext cx="30314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2018</a:t>
                </a: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E0845CEC-04D7-FFED-CBBF-7582F8F844E3}"/>
                  </a:ext>
                </a:extLst>
              </p:cNvPr>
              <p:cNvSpPr txBox="1"/>
              <p:nvPr/>
            </p:nvSpPr>
            <p:spPr bwMode="auto">
              <a:xfrm>
                <a:off x="7116429" y="2025966"/>
                <a:ext cx="30510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2023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F1156105-75EF-9A7E-B829-06C68144C47E}"/>
                  </a:ext>
                </a:extLst>
              </p:cNvPr>
              <p:cNvSpPr txBox="1"/>
              <p:nvPr/>
            </p:nvSpPr>
            <p:spPr bwMode="auto">
              <a:xfrm>
                <a:off x="6378949" y="2025966"/>
                <a:ext cx="32074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2020</a:t>
                </a: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C23FA08E-1083-46A1-1A0D-D98C1B1AB2FB}"/>
                  </a:ext>
                </a:extLst>
              </p:cNvPr>
              <p:cNvSpPr txBox="1"/>
              <p:nvPr/>
            </p:nvSpPr>
            <p:spPr bwMode="auto">
              <a:xfrm>
                <a:off x="6751927" y="2025966"/>
                <a:ext cx="301191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2022</a:t>
                </a:r>
              </a:p>
            </p:txBody>
          </p:sp>
          <p:cxnSp>
            <p:nvCxnSpPr>
              <p:cNvPr id="44" name="Rechte verbindingslijn met pijl 43">
                <a:extLst>
                  <a:ext uri="{FF2B5EF4-FFF2-40B4-BE49-F238E27FC236}">
                    <a16:creationId xmlns:a16="http://schemas.microsoft.com/office/drawing/2014/main" id="{E6CCAAA7-B5AB-46D0-7B49-A3E62856B4DE}"/>
                  </a:ext>
                </a:extLst>
              </p:cNvPr>
              <p:cNvCxnSpPr/>
              <p:nvPr/>
            </p:nvCxnSpPr>
            <p:spPr bwMode="auto">
              <a:xfrm flipV="1">
                <a:off x="7991863" y="2323565"/>
                <a:ext cx="252025" cy="747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3879EC08-E447-47AC-F1ED-82162EBFB7B9}"/>
                  </a:ext>
                </a:extLst>
              </p:cNvPr>
              <p:cNvSpPr txBox="1"/>
              <p:nvPr/>
            </p:nvSpPr>
            <p:spPr bwMode="auto">
              <a:xfrm rot="19779131">
                <a:off x="6263830" y="2433086"/>
                <a:ext cx="56326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COVID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Pandemie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DCCE8FEC-8235-49D5-D4B6-32480C69A1EF}"/>
                  </a:ext>
                </a:extLst>
              </p:cNvPr>
              <p:cNvSpPr txBox="1"/>
              <p:nvPr/>
            </p:nvSpPr>
            <p:spPr bwMode="auto">
              <a:xfrm rot="19779131">
                <a:off x="6372312" y="2830686"/>
                <a:ext cx="42831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Digitaal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werken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802B6EB2-DDA7-C832-418C-C044A2E5C4FE}"/>
                  </a:ext>
                </a:extLst>
              </p:cNvPr>
              <p:cNvSpPr txBox="1"/>
              <p:nvPr/>
            </p:nvSpPr>
            <p:spPr bwMode="auto">
              <a:xfrm rot="19779131">
                <a:off x="7192648" y="2384707"/>
                <a:ext cx="21709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 BP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0B688451-8CD9-C756-8AF8-DA8B5EBD9EDA}"/>
                  </a:ext>
                </a:extLst>
              </p:cNvPr>
              <p:cNvSpPr/>
              <p:nvPr/>
            </p:nvSpPr>
            <p:spPr>
              <a:xfrm>
                <a:off x="6567233" y="2332496"/>
                <a:ext cx="371358" cy="50946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462EF849-1163-C646-14F8-BED3B798AFBA}"/>
                  </a:ext>
                </a:extLst>
              </p:cNvPr>
              <p:cNvSpPr txBox="1"/>
              <p:nvPr/>
            </p:nvSpPr>
            <p:spPr bwMode="auto">
              <a:xfrm rot="19779131">
                <a:off x="5873036" y="2447305"/>
                <a:ext cx="526105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TaskForce</a:t>
                </a:r>
                <a:endParaRPr lang="nl-NL" sz="800" kern="0" dirty="0">
                  <a:solidFill>
                    <a:srgbClr val="C11727"/>
                  </a:solidFill>
                  <a:latin typeface="FagoNo" pitchFamily="2" charset="77"/>
                </a:endParaRP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JZJP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74" name="Vrije vorm: vorm 73">
                <a:extLst>
                  <a:ext uri="{FF2B5EF4-FFF2-40B4-BE49-F238E27FC236}">
                    <a16:creationId xmlns:a16="http://schemas.microsoft.com/office/drawing/2014/main" id="{067B0206-7BBB-49B1-4B9C-FB3E99887F4B}"/>
                  </a:ext>
                </a:extLst>
              </p:cNvPr>
              <p:cNvSpPr/>
              <p:nvPr/>
            </p:nvSpPr>
            <p:spPr>
              <a:xfrm>
                <a:off x="6931472" y="2339272"/>
                <a:ext cx="200684" cy="657377"/>
              </a:xfrm>
              <a:custGeom>
                <a:avLst/>
                <a:gdLst>
                  <a:gd name="connsiteX0" fmla="*/ 70082 w 181659"/>
                  <a:gd name="connsiteY0" fmla="*/ 387119 h 387119"/>
                  <a:gd name="connsiteX1" fmla="*/ 180210 w 181659"/>
                  <a:gd name="connsiteY1" fmla="*/ 233606 h 387119"/>
                  <a:gd name="connsiteX2" fmla="*/ 0 w 181659"/>
                  <a:gd name="connsiteY2" fmla="*/ 0 h 38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659" h="387119">
                    <a:moveTo>
                      <a:pt x="70082" y="387119"/>
                    </a:moveTo>
                    <a:cubicBezTo>
                      <a:pt x="130986" y="342622"/>
                      <a:pt x="191890" y="298126"/>
                      <a:pt x="180210" y="233606"/>
                    </a:cubicBezTo>
                    <a:cubicBezTo>
                      <a:pt x="168530" y="169086"/>
                      <a:pt x="84265" y="84543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C0CF19EE-E077-F58A-8ED3-56BA8F87607C}"/>
                  </a:ext>
                </a:extLst>
              </p:cNvPr>
              <p:cNvSpPr txBox="1"/>
              <p:nvPr/>
            </p:nvSpPr>
            <p:spPr bwMode="auto">
              <a:xfrm rot="19779131">
                <a:off x="6637818" y="2946037"/>
                <a:ext cx="926536" cy="246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Aanvraag 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erkenning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Derde opleiding PSF</a:t>
                </a: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523DEB73-43CD-0A78-D8D3-1C283A57AA14}"/>
                  </a:ext>
                </a:extLst>
              </p:cNvPr>
              <p:cNvSpPr/>
              <p:nvPr/>
            </p:nvSpPr>
            <p:spPr>
              <a:xfrm flipH="1">
                <a:off x="5805081" y="2343051"/>
                <a:ext cx="307377" cy="858206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Vrije vorm: vorm 76">
                <a:extLst>
                  <a:ext uri="{FF2B5EF4-FFF2-40B4-BE49-F238E27FC236}">
                    <a16:creationId xmlns:a16="http://schemas.microsoft.com/office/drawing/2014/main" id="{E352A833-EC8B-DFEB-2B42-F29087897ACE}"/>
                  </a:ext>
                </a:extLst>
              </p:cNvPr>
              <p:cNvSpPr/>
              <p:nvPr/>
            </p:nvSpPr>
            <p:spPr>
              <a:xfrm>
                <a:off x="7028813" y="2518362"/>
                <a:ext cx="802220" cy="1106664"/>
              </a:xfrm>
              <a:custGeom>
                <a:avLst/>
                <a:gdLst>
                  <a:gd name="connsiteX0" fmla="*/ 162370 w 304374"/>
                  <a:gd name="connsiteY0" fmla="*/ 384561 h 384561"/>
                  <a:gd name="connsiteX1" fmla="*/ 299103 w 304374"/>
                  <a:gd name="connsiteY1" fmla="*/ 213645 h 384561"/>
                  <a:gd name="connsiteX2" fmla="*/ 0 w 304374"/>
                  <a:gd name="connsiteY2" fmla="*/ 0 h 38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374" h="384561">
                    <a:moveTo>
                      <a:pt x="162370" y="384561"/>
                    </a:moveTo>
                    <a:cubicBezTo>
                      <a:pt x="244267" y="331149"/>
                      <a:pt x="326165" y="277738"/>
                      <a:pt x="299103" y="213645"/>
                    </a:cubicBezTo>
                    <a:cubicBezTo>
                      <a:pt x="272041" y="149551"/>
                      <a:pt x="136020" y="74775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Tekstvak 77">
                <a:extLst>
                  <a:ext uri="{FF2B5EF4-FFF2-40B4-BE49-F238E27FC236}">
                    <a16:creationId xmlns:a16="http://schemas.microsoft.com/office/drawing/2014/main" id="{D9D376F7-8483-099D-0C70-682F28566FAE}"/>
                  </a:ext>
                </a:extLst>
              </p:cNvPr>
              <p:cNvSpPr txBox="1"/>
              <p:nvPr/>
            </p:nvSpPr>
            <p:spPr bwMode="auto">
              <a:xfrm rot="19779131">
                <a:off x="5674107" y="3205576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 err="1">
                    <a:solidFill>
                      <a:srgbClr val="C11727"/>
                    </a:solidFill>
                    <a:latin typeface="FagoNo" pitchFamily="2" charset="77"/>
                  </a:rPr>
                  <a:t>VvOCM</a:t>
                </a:r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/PSOT</a:t>
                </a: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F8D6A1D0-4D65-7EC0-3958-4EB0C9C508F2}"/>
                  </a:ext>
                </a:extLst>
              </p:cNvPr>
              <p:cNvSpPr txBox="1"/>
              <p:nvPr/>
            </p:nvSpPr>
            <p:spPr bwMode="auto">
              <a:xfrm rot="19779131">
                <a:off x="6793120" y="3728282"/>
                <a:ext cx="678071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Samenwerking</a:t>
                </a:r>
              </a:p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NVPMT en ergo</a:t>
                </a:r>
              </a:p>
            </p:txBody>
          </p:sp>
        </p:grp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095B7EDD-DF6E-72B0-99AE-33C7C8BCB3D0}"/>
                </a:ext>
              </a:extLst>
            </p:cNvPr>
            <p:cNvCxnSpPr/>
            <p:nvPr/>
          </p:nvCxnSpPr>
          <p:spPr bwMode="auto">
            <a:xfrm flipH="1">
              <a:off x="434570" y="3017456"/>
              <a:ext cx="24579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393E961-3F00-EEF5-C92D-B398D75F69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B30E3B-59E3-5A46-A4DB-634F0793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Algehele gezondheidszorg bekijkt de mens als geheel met aandacht voor zelfmanagement van gezondheidsvaardigheden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PSF is specialist hoog complexe zorg (niveau 3 &amp; 4 zie </a:t>
            </a:r>
            <a:r>
              <a:rPr lang="nl-NL" sz="1600" dirty="0" err="1">
                <a:solidFill>
                  <a:schemeClr val="tx2"/>
                </a:solidFill>
              </a:rPr>
              <a:t>bcp</a:t>
            </a:r>
            <a:r>
              <a:rPr lang="nl-NL" sz="1600" dirty="0">
                <a:solidFill>
                  <a:schemeClr val="tx2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PSF heeft adviserende rol lagere complexiteit (niveau 1 &amp; 2 zie </a:t>
            </a:r>
            <a:r>
              <a:rPr lang="nl-NL" sz="1600" dirty="0" err="1">
                <a:solidFill>
                  <a:schemeClr val="tx2"/>
                </a:solidFill>
              </a:rPr>
              <a:t>bcp</a:t>
            </a:r>
            <a:r>
              <a:rPr lang="nl-NL" sz="1600" dirty="0">
                <a:solidFill>
                  <a:schemeClr val="tx2"/>
                </a:solidFill>
              </a:rPr>
              <a:t>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PSF heeft in de wijk een heldere plek binnen het zorgnetwerk van de bewoner waarbij samenwerking binnen het sociaal domein en gezondheidspartners centraal staat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chemeClr val="accent2"/>
                </a:solidFill>
              </a:rPr>
              <a:t>Visie NFP op PSF </a:t>
            </a:r>
            <a:r>
              <a:rPr lang="nl-NL" sz="1200" dirty="0">
                <a:solidFill>
                  <a:schemeClr val="accent2"/>
                </a:solidFill>
              </a:rPr>
              <a:t>(2040)</a:t>
            </a: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1C01DD5-0B68-AA9E-D75F-33B674B68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9C8C00-46EA-73E4-4B00-D6E9757EAD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706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Samenvattend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3AAD6ED-067E-0D4C-89F1-DAB511A696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23 september 2022 </a:t>
            </a:r>
          </a:p>
        </p:txBody>
      </p:sp>
      <p:grpSp>
        <p:nvGrpSpPr>
          <p:cNvPr id="79" name="Groep 78">
            <a:extLst>
              <a:ext uri="{FF2B5EF4-FFF2-40B4-BE49-F238E27FC236}">
                <a16:creationId xmlns:a16="http://schemas.microsoft.com/office/drawing/2014/main" id="{686E94A1-09FF-BD46-E051-DE3F1F8655D7}"/>
              </a:ext>
            </a:extLst>
          </p:cNvPr>
          <p:cNvGrpSpPr/>
          <p:nvPr/>
        </p:nvGrpSpPr>
        <p:grpSpPr>
          <a:xfrm>
            <a:off x="404037" y="1658679"/>
            <a:ext cx="7839851" cy="2315824"/>
            <a:chOff x="828543" y="2020185"/>
            <a:chExt cx="7415345" cy="1954318"/>
          </a:xfrm>
        </p:grpSpPr>
        <p:sp>
          <p:nvSpPr>
            <p:cNvPr id="2" name="Vrije vorm: vorm 1">
              <a:extLst>
                <a:ext uri="{FF2B5EF4-FFF2-40B4-BE49-F238E27FC236}">
                  <a16:creationId xmlns:a16="http://schemas.microsoft.com/office/drawing/2014/main" id="{FD097E3F-0DF9-6070-A7E5-D6D76BDEF4E6}"/>
                </a:ext>
              </a:extLst>
            </p:cNvPr>
            <p:cNvSpPr/>
            <p:nvPr/>
          </p:nvSpPr>
          <p:spPr>
            <a:xfrm>
              <a:off x="3489055" y="2343817"/>
              <a:ext cx="281473" cy="735897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 dirty="0">
                <a:ln>
                  <a:noFill/>
                </a:ln>
                <a:solidFill>
                  <a:srgbClr val="2D2D2D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C5B38096-1DEB-C208-A5C1-9AB30F99B3D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60049" y="2323565"/>
              <a:ext cx="6831814" cy="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AA83B7B3-F68F-81ED-AFC8-34C4BDB88C96}"/>
                </a:ext>
              </a:extLst>
            </p:cNvPr>
            <p:cNvCxnSpPr/>
            <p:nvPr/>
          </p:nvCxnSpPr>
          <p:spPr bwMode="auto">
            <a:xfrm>
              <a:off x="1160049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B606FB94-EB26-2C6F-2CF3-7B9B99A8B431}"/>
                </a:ext>
              </a:extLst>
            </p:cNvPr>
            <p:cNvCxnSpPr/>
            <p:nvPr/>
          </p:nvCxnSpPr>
          <p:spPr bwMode="auto">
            <a:xfrm>
              <a:off x="1480402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CCB9C432-9C21-683D-96A4-A7933C34A21E}"/>
                </a:ext>
              </a:extLst>
            </p:cNvPr>
            <p:cNvCxnSpPr/>
            <p:nvPr/>
          </p:nvCxnSpPr>
          <p:spPr bwMode="auto">
            <a:xfrm>
              <a:off x="3144559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01C58E10-D687-5481-336C-BAD3603556D7}"/>
                </a:ext>
              </a:extLst>
            </p:cNvPr>
            <p:cNvCxnSpPr/>
            <p:nvPr/>
          </p:nvCxnSpPr>
          <p:spPr bwMode="auto">
            <a:xfrm>
              <a:off x="2510908" y="225582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766F26BF-6A91-6B9C-1775-17D42035935D}"/>
                </a:ext>
              </a:extLst>
            </p:cNvPr>
            <p:cNvCxnSpPr/>
            <p:nvPr/>
          </p:nvCxnSpPr>
          <p:spPr bwMode="auto">
            <a:xfrm>
              <a:off x="2129010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25066450-B1D9-40C1-513A-CFC08EA5B473}"/>
                </a:ext>
              </a:extLst>
            </p:cNvPr>
            <p:cNvCxnSpPr/>
            <p:nvPr/>
          </p:nvCxnSpPr>
          <p:spPr bwMode="auto">
            <a:xfrm>
              <a:off x="5533907" y="225703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43F95A90-A013-8275-8B14-67FE6B1D3A85}"/>
                </a:ext>
              </a:extLst>
            </p:cNvPr>
            <p:cNvCxnSpPr/>
            <p:nvPr/>
          </p:nvCxnSpPr>
          <p:spPr bwMode="auto">
            <a:xfrm>
              <a:off x="6160853" y="2256923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1956285D-019F-B003-E1BD-F94F6B339557}"/>
                </a:ext>
              </a:extLst>
            </p:cNvPr>
            <p:cNvCxnSpPr/>
            <p:nvPr/>
          </p:nvCxnSpPr>
          <p:spPr bwMode="auto">
            <a:xfrm>
              <a:off x="6914063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95835422-D2FD-4F19-35BF-8A119BFEBA4A}"/>
                </a:ext>
              </a:extLst>
            </p:cNvPr>
            <p:cNvCxnSpPr/>
            <p:nvPr/>
          </p:nvCxnSpPr>
          <p:spPr bwMode="auto">
            <a:xfrm>
              <a:off x="6541795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F0CB4176-5717-8F2A-B8F4-C68DFD15CF7C}"/>
                </a:ext>
              </a:extLst>
            </p:cNvPr>
            <p:cNvCxnSpPr/>
            <p:nvPr/>
          </p:nvCxnSpPr>
          <p:spPr bwMode="auto">
            <a:xfrm>
              <a:off x="7269764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3D16887-FD97-D8B6-7BF7-09B0D7F58FD2}"/>
                </a:ext>
              </a:extLst>
            </p:cNvPr>
            <p:cNvCxnSpPr/>
            <p:nvPr/>
          </p:nvCxnSpPr>
          <p:spPr bwMode="auto">
            <a:xfrm>
              <a:off x="4373478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B4AE5E2-B659-6BCA-BD7C-20F6A17C142F}"/>
                </a:ext>
              </a:extLst>
            </p:cNvPr>
            <p:cNvCxnSpPr/>
            <p:nvPr/>
          </p:nvCxnSpPr>
          <p:spPr bwMode="auto">
            <a:xfrm>
              <a:off x="3525982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79469978-B5F1-FCC6-AE6B-F9EDFBFA2D1D}"/>
                </a:ext>
              </a:extLst>
            </p:cNvPr>
            <p:cNvSpPr txBox="1"/>
            <p:nvPr/>
          </p:nvSpPr>
          <p:spPr bwMode="auto">
            <a:xfrm>
              <a:off x="1006520" y="2025966"/>
              <a:ext cx="30705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A599ECE3-0F51-6033-43C8-C7B148806461}"/>
                </a:ext>
              </a:extLst>
            </p:cNvPr>
            <p:cNvSpPr txBox="1"/>
            <p:nvPr/>
          </p:nvSpPr>
          <p:spPr bwMode="auto">
            <a:xfrm>
              <a:off x="1345097" y="2025966"/>
              <a:ext cx="31683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1984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12DAF96-A19B-1461-3222-70ED408EEBD3}"/>
                </a:ext>
              </a:extLst>
            </p:cNvPr>
            <p:cNvSpPr txBox="1"/>
            <p:nvPr/>
          </p:nvSpPr>
          <p:spPr bwMode="auto">
            <a:xfrm>
              <a:off x="1966465" y="2025966"/>
              <a:ext cx="314880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1994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F835ED35-F485-96AF-F681-5287F11DC941}"/>
                </a:ext>
              </a:extLst>
            </p:cNvPr>
            <p:cNvSpPr txBox="1"/>
            <p:nvPr/>
          </p:nvSpPr>
          <p:spPr bwMode="auto">
            <a:xfrm>
              <a:off x="2364504" y="2025966"/>
              <a:ext cx="29532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1997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90790DCF-5B24-C56A-EF3C-44DA844814EC}"/>
                </a:ext>
              </a:extLst>
            </p:cNvPr>
            <p:cNvSpPr txBox="1"/>
            <p:nvPr/>
          </p:nvSpPr>
          <p:spPr bwMode="auto">
            <a:xfrm>
              <a:off x="2980889" y="2025966"/>
              <a:ext cx="33248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2005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AA143081-630F-A559-DBF3-5BE09583D9AB}"/>
                </a:ext>
              </a:extLst>
            </p:cNvPr>
            <p:cNvSpPr txBox="1"/>
            <p:nvPr/>
          </p:nvSpPr>
          <p:spPr bwMode="auto">
            <a:xfrm>
              <a:off x="3368759" y="2025966"/>
              <a:ext cx="34030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2006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9145C362-8DD0-F99B-67DA-DA225A4ACA79}"/>
                </a:ext>
              </a:extLst>
            </p:cNvPr>
            <p:cNvSpPr txBox="1"/>
            <p:nvPr/>
          </p:nvSpPr>
          <p:spPr bwMode="auto">
            <a:xfrm>
              <a:off x="4200034" y="2025966"/>
              <a:ext cx="34226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2008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A2D54B1-ECEE-8573-2D00-0F5EB6E2E1B2}"/>
                </a:ext>
              </a:extLst>
            </p:cNvPr>
            <p:cNvSpPr txBox="1"/>
            <p:nvPr/>
          </p:nvSpPr>
          <p:spPr bwMode="auto">
            <a:xfrm>
              <a:off x="5381941" y="2025966"/>
              <a:ext cx="28163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2012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0E67766-D29D-0F46-599A-C20895EC6E40}"/>
                </a:ext>
              </a:extLst>
            </p:cNvPr>
            <p:cNvSpPr txBox="1"/>
            <p:nvPr/>
          </p:nvSpPr>
          <p:spPr bwMode="auto">
            <a:xfrm>
              <a:off x="6009280" y="2025966"/>
              <a:ext cx="30314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2018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B1D296DE-40C3-A038-0C18-7ECBBD1C003E}"/>
                </a:ext>
              </a:extLst>
            </p:cNvPr>
            <p:cNvSpPr txBox="1"/>
            <p:nvPr/>
          </p:nvSpPr>
          <p:spPr bwMode="auto">
            <a:xfrm>
              <a:off x="7116429" y="2025966"/>
              <a:ext cx="30510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2023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D6F37EE1-220C-DE5E-C814-4DB855AD9202}"/>
                </a:ext>
              </a:extLst>
            </p:cNvPr>
            <p:cNvSpPr txBox="1"/>
            <p:nvPr/>
          </p:nvSpPr>
          <p:spPr bwMode="auto">
            <a:xfrm>
              <a:off x="6378949" y="2025966"/>
              <a:ext cx="32074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2020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F2CA3887-EE92-0014-D7B6-268E893AE6AC}"/>
                </a:ext>
              </a:extLst>
            </p:cNvPr>
            <p:cNvSpPr txBox="1"/>
            <p:nvPr/>
          </p:nvSpPr>
          <p:spPr bwMode="auto">
            <a:xfrm>
              <a:off x="6751927" y="2025966"/>
              <a:ext cx="30119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2022</a:t>
              </a:r>
            </a:p>
          </p:txBody>
        </p:sp>
        <p:cxnSp>
          <p:nvCxnSpPr>
            <p:cNvPr id="36" name="Rechte verbindingslijn met pijl 35">
              <a:extLst>
                <a:ext uri="{FF2B5EF4-FFF2-40B4-BE49-F238E27FC236}">
                  <a16:creationId xmlns:a16="http://schemas.microsoft.com/office/drawing/2014/main" id="{F667A008-F175-4623-E150-24E82BC9EA49}"/>
                </a:ext>
              </a:extLst>
            </p:cNvPr>
            <p:cNvCxnSpPr/>
            <p:nvPr/>
          </p:nvCxnSpPr>
          <p:spPr bwMode="auto">
            <a:xfrm>
              <a:off x="7991863" y="2323565"/>
              <a:ext cx="25202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C89777FF-EAD5-42B9-FFE1-593A09816088}"/>
                </a:ext>
              </a:extLst>
            </p:cNvPr>
            <p:cNvSpPr txBox="1"/>
            <p:nvPr/>
          </p:nvSpPr>
          <p:spPr bwMode="auto">
            <a:xfrm rot="19634460">
              <a:off x="969007" y="2426879"/>
              <a:ext cx="119781" cy="103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IPT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7C5D5041-2A52-5262-920F-1E546FAA5E65}"/>
                </a:ext>
              </a:extLst>
            </p:cNvPr>
            <p:cNvSpPr txBox="1"/>
            <p:nvPr/>
          </p:nvSpPr>
          <p:spPr bwMode="auto">
            <a:xfrm rot="19779131">
              <a:off x="828543" y="2758313"/>
              <a:ext cx="35595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Cursus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Ontsp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92F94155-769D-7D29-94CA-6FE604114CF2}"/>
                </a:ext>
              </a:extLst>
            </p:cNvPr>
            <p:cNvSpPr txBox="1"/>
            <p:nvPr/>
          </p:nvSpPr>
          <p:spPr bwMode="auto">
            <a:xfrm rot="19779131">
              <a:off x="1191924" y="3066907"/>
              <a:ext cx="576954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Oprichting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NFO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281CBFB7-9413-304C-B9D2-0B82DD68957F}"/>
                </a:ext>
              </a:extLst>
            </p:cNvPr>
            <p:cNvSpPr txBox="1"/>
            <p:nvPr/>
          </p:nvSpPr>
          <p:spPr bwMode="auto">
            <a:xfrm rot="19779131">
              <a:off x="2360335" y="2493386"/>
              <a:ext cx="299235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4 DKL</a:t>
              </a:r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66975E27-5397-B6C2-106F-6B32D2BA6ADF}"/>
                </a:ext>
              </a:extLst>
            </p:cNvPr>
            <p:cNvSpPr/>
            <p:nvPr/>
          </p:nvSpPr>
          <p:spPr>
            <a:xfrm>
              <a:off x="1424607" y="2343817"/>
              <a:ext cx="302977" cy="735895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CE316122-FA5A-17E9-7897-FFB7F668C1AA}"/>
                </a:ext>
              </a:extLst>
            </p:cNvPr>
            <p:cNvSpPr txBox="1"/>
            <p:nvPr/>
          </p:nvSpPr>
          <p:spPr bwMode="auto">
            <a:xfrm rot="19779131">
              <a:off x="1881721" y="2501286"/>
              <a:ext cx="391156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NFO 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FADECCEB-389D-DCE2-8BAF-57DE6FF8AD5C}"/>
                </a:ext>
              </a:extLst>
            </p:cNvPr>
            <p:cNvSpPr txBox="1"/>
            <p:nvPr/>
          </p:nvSpPr>
          <p:spPr bwMode="auto">
            <a:xfrm rot="19779131">
              <a:off x="2344736" y="2675427"/>
              <a:ext cx="111729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Domeinomschrijving PSF</a:t>
              </a: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A0FDE21C-4B0A-49A0-B77D-2BC515BD2260}"/>
                </a:ext>
              </a:extLst>
            </p:cNvPr>
            <p:cNvSpPr txBox="1"/>
            <p:nvPr/>
          </p:nvSpPr>
          <p:spPr bwMode="auto">
            <a:xfrm rot="19779131">
              <a:off x="3096027" y="2637462"/>
              <a:ext cx="661053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Deelregister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96B7CEEC-AEDB-D7DE-C116-86054AADC693}"/>
                </a:ext>
              </a:extLst>
            </p:cNvPr>
            <p:cNvSpPr txBox="1"/>
            <p:nvPr/>
          </p:nvSpPr>
          <p:spPr bwMode="auto">
            <a:xfrm rot="19779131">
              <a:off x="3078073" y="3088927"/>
              <a:ext cx="453741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</a:t>
              </a:r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conf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FA22BB85-0908-762F-F2F0-7D3802107710}"/>
                </a:ext>
              </a:extLst>
            </p:cNvPr>
            <p:cNvSpPr txBox="1"/>
            <p:nvPr/>
          </p:nvSpPr>
          <p:spPr bwMode="auto">
            <a:xfrm rot="19779131">
              <a:off x="4246521" y="2511436"/>
              <a:ext cx="33639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POH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01A0CC3F-2FB4-6237-73A5-9BE8CE3FE41F}"/>
                </a:ext>
              </a:extLst>
            </p:cNvPr>
            <p:cNvSpPr txBox="1"/>
            <p:nvPr/>
          </p:nvSpPr>
          <p:spPr bwMode="auto">
            <a:xfrm rot="19779131">
              <a:off x="4063947" y="2942695"/>
              <a:ext cx="61998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Prest.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Omsch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021B639D-75EA-5C4F-1CAB-83E9BCFF0297}"/>
                </a:ext>
              </a:extLst>
            </p:cNvPr>
            <p:cNvSpPr txBox="1"/>
            <p:nvPr/>
          </p:nvSpPr>
          <p:spPr bwMode="auto">
            <a:xfrm rot="19779131">
              <a:off x="5267433" y="2375733"/>
              <a:ext cx="407819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Nieuw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Stelsel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7330C94F-F085-8A6D-C114-0BC2DF35368A}"/>
                </a:ext>
              </a:extLst>
            </p:cNvPr>
            <p:cNvSpPr txBox="1"/>
            <p:nvPr/>
          </p:nvSpPr>
          <p:spPr bwMode="auto">
            <a:xfrm rot="19779131">
              <a:off x="6263830" y="2433086"/>
              <a:ext cx="56326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COVID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Pandemie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A8E5A26C-B7F0-4574-7000-A7B09C6C6FB5}"/>
                </a:ext>
              </a:extLst>
            </p:cNvPr>
            <p:cNvSpPr txBox="1"/>
            <p:nvPr/>
          </p:nvSpPr>
          <p:spPr bwMode="auto">
            <a:xfrm rot="19779131">
              <a:off x="6372312" y="2830686"/>
              <a:ext cx="42831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Digitaal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werken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EA4B038E-491B-EAF6-533E-5C970B002D9A}"/>
                </a:ext>
              </a:extLst>
            </p:cNvPr>
            <p:cNvSpPr txBox="1"/>
            <p:nvPr/>
          </p:nvSpPr>
          <p:spPr bwMode="auto">
            <a:xfrm rot="19779131">
              <a:off x="7192648" y="2384707"/>
              <a:ext cx="21709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 BP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929B88A5-D5E0-6CDC-2B95-7F81C9C22F23}"/>
                </a:ext>
              </a:extLst>
            </p:cNvPr>
            <p:cNvSpPr/>
            <p:nvPr/>
          </p:nvSpPr>
          <p:spPr>
            <a:xfrm>
              <a:off x="4397643" y="2343817"/>
              <a:ext cx="333181" cy="520788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E1B2E791-77A3-7A1A-BA4B-E9A8568E8387}"/>
                </a:ext>
              </a:extLst>
            </p:cNvPr>
            <p:cNvSpPr/>
            <p:nvPr/>
          </p:nvSpPr>
          <p:spPr>
            <a:xfrm>
              <a:off x="6567233" y="2332496"/>
              <a:ext cx="371358" cy="50946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06201DC4-EA80-594D-12B4-9139AAB4A108}"/>
                </a:ext>
              </a:extLst>
            </p:cNvPr>
            <p:cNvSpPr txBox="1"/>
            <p:nvPr/>
          </p:nvSpPr>
          <p:spPr bwMode="auto">
            <a:xfrm rot="19779131">
              <a:off x="2653731" y="2481926"/>
              <a:ext cx="25816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DC74CF7A-31E3-6102-1252-8CFFCFF32EAB}"/>
                </a:ext>
              </a:extLst>
            </p:cNvPr>
            <p:cNvSpPr/>
            <p:nvPr/>
          </p:nvSpPr>
          <p:spPr>
            <a:xfrm>
              <a:off x="1184798" y="2332496"/>
              <a:ext cx="208742" cy="532109"/>
            </a:xfrm>
            <a:custGeom>
              <a:avLst/>
              <a:gdLst>
                <a:gd name="connsiteX0" fmla="*/ 25637 w 171090"/>
                <a:gd name="connsiteY0" fmla="*/ 401653 h 401653"/>
                <a:gd name="connsiteX1" fmla="*/ 170916 w 171090"/>
                <a:gd name="connsiteY1" fmla="*/ 273466 h 401653"/>
                <a:gd name="connsiteX2" fmla="*/ 0 w 171090"/>
                <a:gd name="connsiteY2" fmla="*/ 0 h 40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90" h="401653">
                  <a:moveTo>
                    <a:pt x="25637" y="401653"/>
                  </a:moveTo>
                  <a:cubicBezTo>
                    <a:pt x="100413" y="371030"/>
                    <a:pt x="175189" y="340408"/>
                    <a:pt x="170916" y="273466"/>
                  </a:cubicBezTo>
                  <a:cubicBezTo>
                    <a:pt x="166643" y="206524"/>
                    <a:pt x="83321" y="103262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335A727A-CABA-CFE2-6BFC-D309CF49CE06}"/>
                </a:ext>
              </a:extLst>
            </p:cNvPr>
            <p:cNvCxnSpPr/>
            <p:nvPr/>
          </p:nvCxnSpPr>
          <p:spPr bwMode="auto">
            <a:xfrm>
              <a:off x="3943020" y="2250807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78F0822F-A109-248B-31D0-661E811E85CA}"/>
                </a:ext>
              </a:extLst>
            </p:cNvPr>
            <p:cNvSpPr txBox="1"/>
            <p:nvPr/>
          </p:nvSpPr>
          <p:spPr bwMode="auto">
            <a:xfrm>
              <a:off x="3811221" y="2020185"/>
              <a:ext cx="31488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2007</a:t>
              </a: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4D1DB743-C92D-1ACB-0CD1-B1CF8E377303}"/>
                </a:ext>
              </a:extLst>
            </p:cNvPr>
            <p:cNvSpPr txBox="1"/>
            <p:nvPr/>
          </p:nvSpPr>
          <p:spPr bwMode="auto">
            <a:xfrm rot="19779131">
              <a:off x="3821705" y="2404387"/>
              <a:ext cx="258240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HU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E89A4D65-1B1A-D29F-76BF-7275B4A6F40C}"/>
                </a:ext>
              </a:extLst>
            </p:cNvPr>
            <p:cNvSpPr txBox="1"/>
            <p:nvPr/>
          </p:nvSpPr>
          <p:spPr bwMode="auto">
            <a:xfrm rot="19779131">
              <a:off x="5873036" y="2447305"/>
              <a:ext cx="52610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TaskForce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JZJP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303A3FBA-C25B-A68B-5488-76C4B136A8C8}"/>
                </a:ext>
              </a:extLst>
            </p:cNvPr>
            <p:cNvSpPr/>
            <p:nvPr/>
          </p:nvSpPr>
          <p:spPr>
            <a:xfrm>
              <a:off x="6931472" y="2339272"/>
              <a:ext cx="200684" cy="657377"/>
            </a:xfrm>
            <a:custGeom>
              <a:avLst/>
              <a:gdLst>
                <a:gd name="connsiteX0" fmla="*/ 70082 w 181659"/>
                <a:gd name="connsiteY0" fmla="*/ 387119 h 387119"/>
                <a:gd name="connsiteX1" fmla="*/ 180210 w 181659"/>
                <a:gd name="connsiteY1" fmla="*/ 233606 h 387119"/>
                <a:gd name="connsiteX2" fmla="*/ 0 w 181659"/>
                <a:gd name="connsiteY2" fmla="*/ 0 h 38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659" h="387119">
                  <a:moveTo>
                    <a:pt x="70082" y="387119"/>
                  </a:moveTo>
                  <a:cubicBezTo>
                    <a:pt x="130986" y="342622"/>
                    <a:pt x="191890" y="298126"/>
                    <a:pt x="180210" y="233606"/>
                  </a:cubicBezTo>
                  <a:cubicBezTo>
                    <a:pt x="168530" y="169086"/>
                    <a:pt x="84265" y="84543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EBD9B075-90DC-CF36-12E5-24EB67DDFCE0}"/>
                </a:ext>
              </a:extLst>
            </p:cNvPr>
            <p:cNvCxnSpPr/>
            <p:nvPr/>
          </p:nvCxnSpPr>
          <p:spPr bwMode="auto">
            <a:xfrm>
              <a:off x="5050156" y="22612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FF0984B7-2F33-C323-996A-F95244A178F2}"/>
                </a:ext>
              </a:extLst>
            </p:cNvPr>
            <p:cNvSpPr txBox="1"/>
            <p:nvPr/>
          </p:nvSpPr>
          <p:spPr bwMode="auto">
            <a:xfrm>
              <a:off x="4917746" y="2030216"/>
              <a:ext cx="262075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2011</a:t>
              </a: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4836CC7B-E864-E408-5CE0-D497CD145611}"/>
                </a:ext>
              </a:extLst>
            </p:cNvPr>
            <p:cNvSpPr txBox="1"/>
            <p:nvPr/>
          </p:nvSpPr>
          <p:spPr bwMode="auto">
            <a:xfrm rot="19779131">
              <a:off x="4828488" y="2439743"/>
              <a:ext cx="512414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Officiele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subgroep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E2071CFA-06DD-04B8-23AC-1711F9808033}"/>
                </a:ext>
              </a:extLst>
            </p:cNvPr>
            <p:cNvSpPr txBox="1"/>
            <p:nvPr/>
          </p:nvSpPr>
          <p:spPr bwMode="auto">
            <a:xfrm rot="19779131">
              <a:off x="6637818" y="2946037"/>
              <a:ext cx="926536" cy="246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Aanvraag 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erkenning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Derde opleiding PSF</a:t>
              </a:r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A312D958-C60B-D501-3985-26C3455FE7A4}"/>
                </a:ext>
              </a:extLst>
            </p:cNvPr>
            <p:cNvSpPr/>
            <p:nvPr/>
          </p:nvSpPr>
          <p:spPr>
            <a:xfrm flipH="1">
              <a:off x="5805081" y="2343051"/>
              <a:ext cx="307377" cy="85820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FABB3575-4B7E-31BC-B4D1-FA4C723EF3E0}"/>
                </a:ext>
              </a:extLst>
            </p:cNvPr>
            <p:cNvSpPr/>
            <p:nvPr/>
          </p:nvSpPr>
          <p:spPr>
            <a:xfrm>
              <a:off x="7028813" y="2518362"/>
              <a:ext cx="802220" cy="1106664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7BD01630-0684-4234-2098-099E2EBA6043}"/>
                </a:ext>
              </a:extLst>
            </p:cNvPr>
            <p:cNvSpPr txBox="1"/>
            <p:nvPr/>
          </p:nvSpPr>
          <p:spPr bwMode="auto">
            <a:xfrm rot="19779131">
              <a:off x="5674107" y="3205576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 err="1">
                  <a:solidFill>
                    <a:srgbClr val="C11727"/>
                  </a:solidFill>
                  <a:latin typeface="FagoNo" pitchFamily="2" charset="77"/>
                </a:rPr>
                <a:t>VvOCM</a:t>
              </a:r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/PSOT</a:t>
              </a:r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F1F98D50-7B51-296C-2F40-6110DDA21D6E}"/>
                </a:ext>
              </a:extLst>
            </p:cNvPr>
            <p:cNvSpPr txBox="1"/>
            <p:nvPr/>
          </p:nvSpPr>
          <p:spPr bwMode="auto">
            <a:xfrm rot="19779131">
              <a:off x="6793120" y="3728282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NVPMT en ergo</a:t>
              </a: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1D7BF64D-5ED5-25F3-5880-6B5ABF7AFD1F}"/>
                </a:ext>
              </a:extLst>
            </p:cNvPr>
            <p:cNvCxnSpPr/>
            <p:nvPr/>
          </p:nvCxnSpPr>
          <p:spPr bwMode="auto">
            <a:xfrm>
              <a:off x="4682870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1BFE9E30-3B60-CD77-172B-8D99909DE510}"/>
                </a:ext>
              </a:extLst>
            </p:cNvPr>
            <p:cNvSpPr txBox="1"/>
            <p:nvPr/>
          </p:nvSpPr>
          <p:spPr bwMode="auto">
            <a:xfrm>
              <a:off x="4572764" y="2068624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2009</a:t>
              </a:r>
            </a:p>
          </p:txBody>
        </p:sp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4944AEC1-83E7-5E90-91C3-9CF75ED14449}"/>
                </a:ext>
              </a:extLst>
            </p:cNvPr>
            <p:cNvSpPr txBox="1"/>
            <p:nvPr/>
          </p:nvSpPr>
          <p:spPr bwMode="auto">
            <a:xfrm rot="19779131">
              <a:off x="4628169" y="3145466"/>
              <a:ext cx="291747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BP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DA0981FE-69F8-00BA-79B7-920A6339533B}"/>
                </a:ext>
              </a:extLst>
            </p:cNvPr>
            <p:cNvSpPr/>
            <p:nvPr/>
          </p:nvSpPr>
          <p:spPr>
            <a:xfrm>
              <a:off x="4645230" y="2339272"/>
              <a:ext cx="172169" cy="677733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6600783B-B223-3F38-015C-13888AE7715B}"/>
                </a:ext>
              </a:extLst>
            </p:cNvPr>
            <p:cNvSpPr txBox="1"/>
            <p:nvPr/>
          </p:nvSpPr>
          <p:spPr bwMode="auto">
            <a:xfrm>
              <a:off x="5679458" y="2068624"/>
              <a:ext cx="24205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2014</a:t>
              </a:r>
            </a:p>
          </p:txBody>
        </p:sp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CCBAD5E3-6656-7F17-54CF-F06B82847FE8}"/>
                </a:ext>
              </a:extLst>
            </p:cNvPr>
            <p:cNvSpPr txBox="1"/>
            <p:nvPr/>
          </p:nvSpPr>
          <p:spPr bwMode="auto">
            <a:xfrm rot="19779131">
              <a:off x="5415510" y="3784060"/>
              <a:ext cx="485710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WCPT in NL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80BC7E2A-6A1D-E1AE-03DD-7A2CC1302A7C}"/>
                </a:ext>
              </a:extLst>
            </p:cNvPr>
            <p:cNvCxnSpPr/>
            <p:nvPr/>
          </p:nvCxnSpPr>
          <p:spPr bwMode="auto">
            <a:xfrm>
              <a:off x="5815306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2BA06D29-63A9-9C8B-8258-0294ABE49406}"/>
                </a:ext>
              </a:extLst>
            </p:cNvPr>
            <p:cNvSpPr/>
            <p:nvPr/>
          </p:nvSpPr>
          <p:spPr>
            <a:xfrm flipH="1">
              <a:off x="5604528" y="2378581"/>
              <a:ext cx="236754" cy="1316308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7EA78434-57DC-51AC-A038-DCB4E2EDC63E}"/>
                </a:ext>
              </a:extLst>
            </p:cNvPr>
            <p:cNvCxnSpPr/>
            <p:nvPr/>
          </p:nvCxnSpPr>
          <p:spPr bwMode="auto">
            <a:xfrm>
              <a:off x="2812071" y="226007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0C86CD8B-E717-8539-C729-E5F61DF42C94}"/>
                </a:ext>
              </a:extLst>
            </p:cNvPr>
            <p:cNvSpPr txBox="1"/>
            <p:nvPr/>
          </p:nvSpPr>
          <p:spPr bwMode="auto">
            <a:xfrm>
              <a:off x="2682065" y="2080199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025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B2B704-AB4B-FC85-C4B2-17BA971F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Maakbaar- quote - Omdenken">
            <a:extLst>
              <a:ext uri="{FF2B5EF4-FFF2-40B4-BE49-F238E27FC236}">
                <a16:creationId xmlns:a16="http://schemas.microsoft.com/office/drawing/2014/main" id="{A441CB1B-B411-6433-C86B-811271E0A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96" y="1096611"/>
            <a:ext cx="5054008" cy="29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9D1B6A0-7AB4-073F-A829-74BA76A75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C888AE76-CC96-E819-2833-A33E65100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2873" y="4613176"/>
            <a:ext cx="3204000" cy="452395"/>
          </a:xfrm>
        </p:spPr>
        <p:txBody>
          <a:bodyPr/>
          <a:lstStyle/>
          <a:p>
            <a:r>
              <a:rPr lang="nl-NL" dirty="0"/>
              <a:t>23 september 2022 </a:t>
            </a:r>
          </a:p>
        </p:txBody>
      </p:sp>
    </p:spTree>
    <p:extLst>
      <p:ext uri="{BB962C8B-B14F-4D97-AF65-F5344CB8AC3E}">
        <p14:creationId xmlns:p14="http://schemas.microsoft.com/office/powerpoint/2010/main" val="212176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F4B1A15-B7B5-4053-96A3-638EAC47F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2" b="20502"/>
          <a:stretch/>
        </p:blipFill>
        <p:spPr>
          <a:xfrm>
            <a:off x="20" y="953813"/>
            <a:ext cx="9143980" cy="3589866"/>
          </a:xfrm>
          <a:custGeom>
            <a:avLst/>
            <a:gdLst>
              <a:gd name="connsiteX0" fmla="*/ 6738989 w 9144000"/>
              <a:gd name="connsiteY0" fmla="*/ 0 h 3589866"/>
              <a:gd name="connsiteX1" fmla="*/ 9144000 w 9144000"/>
              <a:gd name="connsiteY1" fmla="*/ 109838 h 3589866"/>
              <a:gd name="connsiteX2" fmla="*/ 9144000 w 9144000"/>
              <a:gd name="connsiteY2" fmla="*/ 3589866 h 3589866"/>
              <a:gd name="connsiteX3" fmla="*/ 0 w 9144000"/>
              <a:gd name="connsiteY3" fmla="*/ 3589866 h 3589866"/>
              <a:gd name="connsiteX4" fmla="*/ 0 w 9144000"/>
              <a:gd name="connsiteY4" fmla="*/ 857348 h 3589866"/>
              <a:gd name="connsiteX5" fmla="*/ 6738989 w 9144000"/>
              <a:gd name="connsiteY5" fmla="*/ 0 h 358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589866">
                <a:moveTo>
                  <a:pt x="6738989" y="0"/>
                </a:moveTo>
                <a:cubicBezTo>
                  <a:pt x="7570674" y="0"/>
                  <a:pt x="8376565" y="45960"/>
                  <a:pt x="9144000" y="109838"/>
                </a:cubicBezTo>
                <a:lnTo>
                  <a:pt x="9144000" y="3589866"/>
                </a:lnTo>
                <a:lnTo>
                  <a:pt x="0" y="3589866"/>
                </a:lnTo>
                <a:lnTo>
                  <a:pt x="0" y="857348"/>
                </a:lnTo>
                <a:cubicBezTo>
                  <a:pt x="1603527" y="354296"/>
                  <a:pt x="3622637" y="0"/>
                  <a:pt x="6738989" y="0"/>
                </a:cubicBez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531" y="1329568"/>
            <a:ext cx="7127876" cy="959003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Call </a:t>
            </a:r>
            <a:r>
              <a:rPr lang="nl-NL" dirty="0" err="1"/>
              <a:t>to</a:t>
            </a:r>
            <a:r>
              <a:rPr lang="nl-NL" dirty="0"/>
              <a:t> action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913012-5575-46AA-B324-0E4EEDED45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5B3E5DD-F202-4B9B-AC1B-25A29351A7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0313" y="4626000"/>
            <a:ext cx="3204000" cy="452395"/>
          </a:xfrm>
        </p:spPr>
        <p:txBody>
          <a:bodyPr/>
          <a:lstStyle/>
          <a:p>
            <a:r>
              <a:rPr lang="nl-NL" dirty="0"/>
              <a:t>23 september 2022 </a:t>
            </a:r>
          </a:p>
          <a:p>
            <a:endParaRPr lang="en-US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B30E3B-59E3-5A46-A4DB-634F079306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73192" y="1717942"/>
            <a:ext cx="4270788" cy="611789"/>
          </a:xfrm>
        </p:spPr>
        <p:txBody>
          <a:bodyPr wrap="square" anchor="t">
            <a:noAutofit/>
          </a:bodyPr>
          <a:lstStyle/>
          <a:p>
            <a:pPr>
              <a:spcAft>
                <a:spcPts val="600"/>
              </a:spcAft>
            </a:pPr>
            <a:r>
              <a:rPr lang="nl-NL" sz="900" dirty="0"/>
              <a:t> Wat vraagt de veranderende maatschappij van jou als therapeut ?</a:t>
            </a:r>
          </a:p>
          <a:p>
            <a:pPr>
              <a:spcAft>
                <a:spcPts val="600"/>
              </a:spcAft>
            </a:pPr>
            <a:r>
              <a:rPr lang="nl-NL" sz="900" dirty="0"/>
              <a:t> Zouden we niet allemaal van een psychosomatisch denkkader moeten werken?</a:t>
            </a:r>
          </a:p>
        </p:txBody>
      </p:sp>
    </p:spTree>
    <p:extLst>
      <p:ext uri="{BB962C8B-B14F-4D97-AF65-F5344CB8AC3E}">
        <p14:creationId xmlns:p14="http://schemas.microsoft.com/office/powerpoint/2010/main" val="2311702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B30E3B-59E3-5A46-A4DB-634F0793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Rob Boersma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Henny in ‘t Veld- oud best</a:t>
            </a:r>
            <a:r>
              <a:rPr lang="nl-NL" sz="1200" dirty="0">
                <a:latin typeface="FagoNo" charset="0"/>
              </a:rPr>
              <a:t>uurder</a:t>
            </a:r>
            <a:r>
              <a:rPr lang="nl-NL" sz="1200" dirty="0">
                <a:solidFill>
                  <a:srgbClr val="000000"/>
                </a:solidFill>
                <a:latin typeface="FagoNo" charset="0"/>
              </a:rPr>
              <a:t>, voorzitter </a:t>
            </a:r>
            <a:r>
              <a:rPr lang="nl-NL" sz="1200" dirty="0" err="1">
                <a:solidFill>
                  <a:srgbClr val="000000"/>
                </a:solidFill>
                <a:latin typeface="FagoNo" charset="0"/>
              </a:rPr>
              <a:t>congrescommisse</a:t>
            </a:r>
            <a:r>
              <a:rPr lang="nl-NL" sz="1200" dirty="0">
                <a:solidFill>
                  <a:srgbClr val="000000"/>
                </a:solidFill>
                <a:latin typeface="FagoNo" charset="0"/>
              </a:rPr>
              <a:t>, </a:t>
            </a:r>
            <a:r>
              <a:rPr lang="nl-NL" sz="1200" dirty="0">
                <a:latin typeface="FagoNo" charset="0"/>
              </a:rPr>
              <a:t>PR </a:t>
            </a:r>
            <a:r>
              <a:rPr lang="nl-NL" sz="1200" dirty="0"/>
              <a:t>commissie 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Gerard Toet- oud penningmeester en interim voorzitter 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Jelle </a:t>
            </a:r>
            <a:r>
              <a:rPr lang="nl-NL" sz="1200" dirty="0" err="1"/>
              <a:t>Sijbesma</a:t>
            </a:r>
            <a:r>
              <a:rPr lang="nl-NL" sz="1200" dirty="0"/>
              <a:t>- oud voorzitter NFP (‘99-’06)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Nathalie Mulders- oud voorzitter NFP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Albert Mulder- docent 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Edith Pans- docent en oprichter Stichting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Jeanette </a:t>
            </a:r>
            <a:r>
              <a:rPr lang="nl-NL" sz="1200" dirty="0" err="1"/>
              <a:t>Boiten</a:t>
            </a:r>
            <a:r>
              <a:rPr lang="nl-NL" sz="1200" dirty="0"/>
              <a:t>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Douwe Woudhuizen- docent en oprichter Stichting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 err="1"/>
              <a:t>Markwin</a:t>
            </a:r>
            <a:r>
              <a:rPr lang="nl-NL" sz="1200" dirty="0"/>
              <a:t> van Veelen- oud bestuurslid 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Elbert Müller- oud bestuurslid NFP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Rutger </a:t>
            </a:r>
            <a:r>
              <a:rPr lang="nl-NL" sz="1200" dirty="0" err="1"/>
              <a:t>Ijntema</a:t>
            </a:r>
            <a:r>
              <a:rPr lang="nl-NL" sz="1200" dirty="0"/>
              <a:t>- </a:t>
            </a:r>
            <a:r>
              <a:rPr lang="nl-NL" sz="1200" dirty="0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hoofd opleiding psychosomatiek, oud bestuurslid IOPTMH</a:t>
            </a:r>
            <a:endParaRPr lang="nl-NL" sz="1200" dirty="0">
              <a:latin typeface="FagoN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Matthijs </a:t>
            </a:r>
            <a:r>
              <a:rPr lang="nl-NL" sz="1200" dirty="0" err="1"/>
              <a:t>Rumke</a:t>
            </a:r>
            <a:r>
              <a:rPr lang="nl-NL" sz="1200" dirty="0"/>
              <a:t>- oud voorzitter NFP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chemeClr val="accent2"/>
                </a:solidFill>
              </a:rPr>
              <a:t>Geïnterviewden </a:t>
            </a: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1C01DD5-0B68-AA9E-D75F-33B674B68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1613D7-38AC-7E08-702B-E67846E0F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332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B30E3B-59E3-5A46-A4DB-634F0793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Anneke van Katwijk- Autogene Training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Ronald </a:t>
            </a:r>
            <a:r>
              <a:rPr lang="nl-NL" sz="1200" dirty="0" err="1"/>
              <a:t>vd</a:t>
            </a:r>
            <a:r>
              <a:rPr lang="nl-NL" sz="1200" dirty="0"/>
              <a:t> Vlies- oprichter IPT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0" i="0" dirty="0" err="1">
                <a:solidFill>
                  <a:srgbClr val="000000"/>
                </a:solidFill>
                <a:effectLst/>
                <a:latin typeface="FagoNo" charset="0"/>
              </a:rPr>
              <a:t>Mineke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 </a:t>
            </a:r>
            <a:r>
              <a:rPr lang="nl-NL" sz="1200" b="0" i="0" dirty="0" err="1">
                <a:solidFill>
                  <a:srgbClr val="000000"/>
                </a:solidFill>
                <a:effectLst/>
                <a:latin typeface="FagoNo" charset="0"/>
              </a:rPr>
              <a:t>Sundermeijer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- </a:t>
            </a:r>
            <a:r>
              <a:rPr lang="nl-NL" sz="1200" dirty="0"/>
              <a:t>oprichter IPT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Latere periode: </a:t>
            </a: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Prof. Dr. J.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Winnubst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Andre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Lamerus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- onderwijscommissie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Oud voorzitters: 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Han Kingma, Ellen Voskuil, Gerard Toet, Jelle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Sijbesma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Nathalie Mulders, Matthijs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Rumke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Thirza Douglas</a:t>
            </a:r>
            <a:endParaRPr lang="nl-NL" sz="1200" dirty="0">
              <a:latin typeface="FagoNo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Oud bestuurders ( onvolledig): Joost de </a:t>
            </a:r>
            <a:r>
              <a:rPr lang="nl-NL" sz="1200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Bie, Gerard </a:t>
            </a:r>
            <a:r>
              <a:rPr lang="nl-NL" sz="1200" dirty="0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Toet, Edith </a:t>
            </a:r>
            <a:r>
              <a:rPr lang="nl-NL" sz="1200" dirty="0" err="1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Pans</a:t>
            </a:r>
            <a:r>
              <a:rPr lang="nl-NL" sz="1200" dirty="0"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Annet de Jong, 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Ans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vd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 Bosch, Ingrid Joosten, Elbert Müller, Esther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Kuin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Peter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Vaessen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Jolanda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Herngreen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Annemiek Langezaal, Marjan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Kielstra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Jelle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Buning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Mark ten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Seldam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Markwin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 van Veelen, Niels Goudswaard,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Arwen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 Smit, Annet Timmerman,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Wineke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 Snel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Marloes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vd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 Horst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nl-NL" sz="1200" dirty="0" err="1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Probs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- oud voorzitter IOPTMH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Liv </a:t>
            </a:r>
            <a:r>
              <a:rPr lang="nl-NL" sz="1200" b="0" i="0" dirty="0" err="1">
                <a:solidFill>
                  <a:srgbClr val="000000"/>
                </a:solidFill>
                <a:effectLst/>
                <a:latin typeface="FagoNo" charset="0"/>
              </a:rPr>
              <a:t>Helvik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 </a:t>
            </a:r>
            <a:r>
              <a:rPr lang="nl-NL" sz="1200" b="0" i="0" dirty="0" err="1">
                <a:solidFill>
                  <a:srgbClr val="000000"/>
                </a:solidFill>
                <a:effectLst/>
                <a:latin typeface="FagoNo" charset="0"/>
              </a:rPr>
              <a:t>Skjærven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- oud </a:t>
            </a:r>
            <a:r>
              <a:rPr lang="nl-NL" sz="1200" b="0" i="0" dirty="0" err="1">
                <a:solidFill>
                  <a:srgbClr val="000000"/>
                </a:solidFill>
                <a:effectLst/>
                <a:latin typeface="FagoNo" charset="0"/>
              </a:rPr>
              <a:t>vice</a:t>
            </a:r>
            <a:r>
              <a:rPr lang="nl-NL" sz="1200" b="0" i="0" dirty="0">
                <a:solidFill>
                  <a:srgbClr val="000000"/>
                </a:solidFill>
                <a:effectLst/>
                <a:latin typeface="FagoNo" charset="0"/>
              </a:rPr>
              <a:t> voorzitter </a:t>
            </a:r>
            <a:r>
              <a:rPr lang="nl-NL" sz="1200" dirty="0">
                <a:effectLst/>
                <a:latin typeface="FagoNo" charset="0"/>
                <a:ea typeface="Calibri" panose="020F0502020204030204" pitchFamily="34" charset="0"/>
                <a:cs typeface="Times New Roman" panose="02020603050405020304" pitchFamily="18" charset="0"/>
              </a:rPr>
              <a:t>IOPTMH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Remco </a:t>
            </a:r>
            <a:r>
              <a:rPr lang="nl-NL" sz="1200" dirty="0" err="1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Cooppolse</a:t>
            </a:r>
            <a:r>
              <a:rPr lang="nl-NL" sz="1200" dirty="0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, Laetitia Dekker, Jeannette </a:t>
            </a:r>
            <a:r>
              <a:rPr lang="nl-NL" sz="1200" dirty="0" err="1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Boiten</a:t>
            </a:r>
            <a:r>
              <a:rPr lang="nl-NL" sz="1200" dirty="0">
                <a:solidFill>
                  <a:srgbClr val="000000"/>
                </a:solidFill>
                <a:effectLst/>
                <a:latin typeface="FagoNo" charset="0"/>
                <a:ea typeface="Times New Roman" panose="02020603050405020304" pitchFamily="18" charset="0"/>
              </a:rPr>
              <a:t>- begeleiden BP traject</a:t>
            </a:r>
            <a:endParaRPr lang="nl-NL" sz="1200" dirty="0">
              <a:effectLst/>
              <a:latin typeface="FagoNo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200" dirty="0">
              <a:effectLst/>
              <a:latin typeface="FagoNo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chemeClr val="accent2"/>
                </a:solidFill>
              </a:rPr>
              <a:t>Namen die in de interviews benoemd zijn </a:t>
            </a: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1C01DD5-0B68-AA9E-D75F-33B674B68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E645A79-95EB-A4BB-A8C9-DB468227EC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380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B30E3B-59E3-5A46-A4DB-634F0793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Anneke van Katwijk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Jelle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Sijbesma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Gerard Toet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Peter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Vaessen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Henry in het veld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Natalie Mulders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latin typeface="FagoNo" charset="0"/>
              <a:ea typeface="Times New Roman" panose="02020603050405020304" pitchFamily="18" charset="0"/>
            </a:endParaRPr>
          </a:p>
          <a:p>
            <a:endParaRPr lang="nl-NL" sz="1200" dirty="0"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Berend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Terluin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Prof. Dr. J.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Winnubst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Roland van de Vlies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Jelle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Sijbesma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Bestuur van stichting Flow ( Edith </a:t>
            </a:r>
            <a:r>
              <a:rPr lang="nl-NL" sz="1200" dirty="0" err="1">
                <a:effectLst/>
                <a:latin typeface="FagoNo" charset="0"/>
                <a:ea typeface="Times New Roman" panose="02020603050405020304" pitchFamily="18" charset="0"/>
              </a:rPr>
              <a:t>Pans</a:t>
            </a:r>
            <a:r>
              <a:rPr lang="nl-NL" sz="1200" dirty="0">
                <a:effectLst/>
                <a:latin typeface="FagoNo" charset="0"/>
                <a:ea typeface="Times New Roman" panose="02020603050405020304" pitchFamily="18" charset="0"/>
              </a:rPr>
              <a:t>, Douwe Woudhuizen, Alien Verhoef)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latin typeface="FagoNo" charset="0"/>
                <a:ea typeface="Times New Roman" panose="02020603050405020304" pitchFamily="18" charset="0"/>
              </a:rPr>
              <a:t>Henny in ‘t Veld</a:t>
            </a: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>
              <a:effectLst/>
              <a:latin typeface="FagoNo" charset="0"/>
              <a:ea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solidFill>
                  <a:schemeClr val="accent2"/>
                </a:solidFill>
              </a:rPr>
              <a:t>Ereleden				Joost de Bie prijs</a:t>
            </a:r>
            <a:endParaRPr lang="nl-NL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1C01DD5-0B68-AA9E-D75F-33B674B68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9F1C7A-AA47-25AA-121B-9E406BA206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433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origineel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72" name="Vrije vorm: vorm 71">
            <a:extLst>
              <a:ext uri="{FF2B5EF4-FFF2-40B4-BE49-F238E27FC236}">
                <a16:creationId xmlns:a16="http://schemas.microsoft.com/office/drawing/2014/main" id="{609B810A-BFA8-03BD-682A-CBD12ED5F015}"/>
              </a:ext>
            </a:extLst>
          </p:cNvPr>
          <p:cNvSpPr/>
          <p:nvPr/>
        </p:nvSpPr>
        <p:spPr>
          <a:xfrm>
            <a:off x="3489055" y="2343817"/>
            <a:ext cx="281473" cy="735897"/>
          </a:xfrm>
          <a:custGeom>
            <a:avLst/>
            <a:gdLst>
              <a:gd name="connsiteX0" fmla="*/ 0 w 248327"/>
              <a:gd name="connsiteY0" fmla="*/ 555477 h 555477"/>
              <a:gd name="connsiteX1" fmla="*/ 247828 w 248327"/>
              <a:gd name="connsiteY1" fmla="*/ 324740 h 555477"/>
              <a:gd name="connsiteX2" fmla="*/ 51275 w 248327"/>
              <a:gd name="connsiteY2" fmla="*/ 0 h 5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27" h="555477">
                <a:moveTo>
                  <a:pt x="0" y="555477"/>
                </a:moveTo>
                <a:cubicBezTo>
                  <a:pt x="119641" y="486398"/>
                  <a:pt x="239282" y="417319"/>
                  <a:pt x="247828" y="324740"/>
                </a:cubicBezTo>
                <a:cubicBezTo>
                  <a:pt x="256374" y="232160"/>
                  <a:pt x="153824" y="116080"/>
                  <a:pt x="51275" y="0"/>
                </a:cubicBezTo>
              </a:path>
            </a:pathLst>
          </a:custGeom>
          <a:ln>
            <a:solidFill>
              <a:srgbClr val="00967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 dirty="0">
              <a:ln>
                <a:noFill/>
              </a:ln>
              <a:solidFill>
                <a:srgbClr val="2D2D2D"/>
              </a:solidFill>
              <a:effectLst/>
              <a:latin typeface="Arial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CAA66B49-A561-5DD3-3C04-3F720747C1D3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0049" y="2323565"/>
            <a:ext cx="6831814" cy="8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83FB011-6C08-CBB2-929A-B3725E52FB3E}"/>
              </a:ext>
            </a:extLst>
          </p:cNvPr>
          <p:cNvCxnSpPr/>
          <p:nvPr/>
        </p:nvCxnSpPr>
        <p:spPr bwMode="auto">
          <a:xfrm>
            <a:off x="1160049" y="2257471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E3A2684-6613-4D63-5AFA-EE414479165B}"/>
              </a:ext>
            </a:extLst>
          </p:cNvPr>
          <p:cNvCxnSpPr/>
          <p:nvPr/>
        </p:nvCxnSpPr>
        <p:spPr bwMode="auto">
          <a:xfrm>
            <a:off x="1480402" y="2257471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410AFE1-CB33-955D-588E-8D85A813CB1E}"/>
              </a:ext>
            </a:extLst>
          </p:cNvPr>
          <p:cNvCxnSpPr/>
          <p:nvPr/>
        </p:nvCxnSpPr>
        <p:spPr bwMode="auto">
          <a:xfrm>
            <a:off x="3144559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496FF2B-EB7D-C62C-9FDA-2B30D471EF5E}"/>
              </a:ext>
            </a:extLst>
          </p:cNvPr>
          <p:cNvCxnSpPr/>
          <p:nvPr/>
        </p:nvCxnSpPr>
        <p:spPr bwMode="auto">
          <a:xfrm>
            <a:off x="2510908" y="2255824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9F668E4-A38A-8F4B-3D4D-B04035590EC6}"/>
              </a:ext>
            </a:extLst>
          </p:cNvPr>
          <p:cNvCxnSpPr/>
          <p:nvPr/>
        </p:nvCxnSpPr>
        <p:spPr bwMode="auto">
          <a:xfrm>
            <a:off x="2129010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EFD642F-5283-3825-C743-8AB4B317FB41}"/>
              </a:ext>
            </a:extLst>
          </p:cNvPr>
          <p:cNvCxnSpPr/>
          <p:nvPr/>
        </p:nvCxnSpPr>
        <p:spPr bwMode="auto">
          <a:xfrm>
            <a:off x="5533907" y="225703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283B331-9311-6FA5-82E5-FA7962A8A59E}"/>
              </a:ext>
            </a:extLst>
          </p:cNvPr>
          <p:cNvCxnSpPr/>
          <p:nvPr/>
        </p:nvCxnSpPr>
        <p:spPr bwMode="auto">
          <a:xfrm>
            <a:off x="6160853" y="2256923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0947662-CF6A-0BCF-B35B-5FCB5133423D}"/>
              </a:ext>
            </a:extLst>
          </p:cNvPr>
          <p:cNvCxnSpPr/>
          <p:nvPr/>
        </p:nvCxnSpPr>
        <p:spPr bwMode="auto">
          <a:xfrm>
            <a:off x="6914063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8FE6FA4-DB6A-E1BB-F6DF-19E4C94377B7}"/>
              </a:ext>
            </a:extLst>
          </p:cNvPr>
          <p:cNvCxnSpPr/>
          <p:nvPr/>
        </p:nvCxnSpPr>
        <p:spPr bwMode="auto">
          <a:xfrm>
            <a:off x="6541795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AD6C38A-FF99-7B23-9462-792C2B6B6D1D}"/>
              </a:ext>
            </a:extLst>
          </p:cNvPr>
          <p:cNvCxnSpPr/>
          <p:nvPr/>
        </p:nvCxnSpPr>
        <p:spPr bwMode="auto">
          <a:xfrm>
            <a:off x="7269764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D4A1BF7B-E289-5D88-2678-5C25B04CB4A5}"/>
              </a:ext>
            </a:extLst>
          </p:cNvPr>
          <p:cNvCxnSpPr/>
          <p:nvPr/>
        </p:nvCxnSpPr>
        <p:spPr bwMode="auto">
          <a:xfrm>
            <a:off x="4373478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3A4BAFD7-A3AE-F1DD-0060-45856E381314}"/>
              </a:ext>
            </a:extLst>
          </p:cNvPr>
          <p:cNvCxnSpPr/>
          <p:nvPr/>
        </p:nvCxnSpPr>
        <p:spPr bwMode="auto">
          <a:xfrm>
            <a:off x="3525982" y="22565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B4497842-6F30-A8B7-DDC7-7E0BE07EC74B}"/>
              </a:ext>
            </a:extLst>
          </p:cNvPr>
          <p:cNvSpPr txBox="1"/>
          <p:nvPr/>
        </p:nvSpPr>
        <p:spPr bwMode="auto">
          <a:xfrm>
            <a:off x="1006520" y="2025966"/>
            <a:ext cx="307058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1983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3EAD997-34F1-AF84-5D1F-09D01F85877A}"/>
              </a:ext>
            </a:extLst>
          </p:cNvPr>
          <p:cNvSpPr txBox="1"/>
          <p:nvPr/>
        </p:nvSpPr>
        <p:spPr bwMode="auto">
          <a:xfrm>
            <a:off x="1345097" y="2025966"/>
            <a:ext cx="316836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1984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A8986180-37A9-425C-4C73-CF8F79723358}"/>
              </a:ext>
            </a:extLst>
          </p:cNvPr>
          <p:cNvSpPr txBox="1"/>
          <p:nvPr/>
        </p:nvSpPr>
        <p:spPr bwMode="auto">
          <a:xfrm>
            <a:off x="1966465" y="2025966"/>
            <a:ext cx="314880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1994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C8CA28C-C1F4-D71C-18CF-F022A2BC1484}"/>
              </a:ext>
            </a:extLst>
          </p:cNvPr>
          <p:cNvSpPr txBox="1"/>
          <p:nvPr/>
        </p:nvSpPr>
        <p:spPr bwMode="auto">
          <a:xfrm>
            <a:off x="2364504" y="2025966"/>
            <a:ext cx="295322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1997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E01E466-CADA-7A82-4DBB-833969A95E56}"/>
              </a:ext>
            </a:extLst>
          </p:cNvPr>
          <p:cNvSpPr txBox="1"/>
          <p:nvPr/>
        </p:nvSpPr>
        <p:spPr bwMode="auto">
          <a:xfrm>
            <a:off x="2980889" y="2025966"/>
            <a:ext cx="332482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2005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F384590D-1FDF-0064-5411-CAD76B91A22D}"/>
              </a:ext>
            </a:extLst>
          </p:cNvPr>
          <p:cNvSpPr txBox="1"/>
          <p:nvPr/>
        </p:nvSpPr>
        <p:spPr bwMode="auto">
          <a:xfrm>
            <a:off x="3368759" y="2025966"/>
            <a:ext cx="340306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2006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C5BBAEB-888D-01F6-7E84-A76242F34A28}"/>
              </a:ext>
            </a:extLst>
          </p:cNvPr>
          <p:cNvSpPr txBox="1"/>
          <p:nvPr/>
        </p:nvSpPr>
        <p:spPr bwMode="auto">
          <a:xfrm>
            <a:off x="4200034" y="2025966"/>
            <a:ext cx="342262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2008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EF0665E-025F-8C18-8888-EA7F54FDEAEF}"/>
              </a:ext>
            </a:extLst>
          </p:cNvPr>
          <p:cNvSpPr txBox="1"/>
          <p:nvPr/>
        </p:nvSpPr>
        <p:spPr bwMode="auto">
          <a:xfrm>
            <a:off x="5381941" y="2025966"/>
            <a:ext cx="281632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2012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30AFE51-0978-D7AA-093E-4E9AD880331F}"/>
              </a:ext>
            </a:extLst>
          </p:cNvPr>
          <p:cNvSpPr txBox="1"/>
          <p:nvPr/>
        </p:nvSpPr>
        <p:spPr bwMode="auto">
          <a:xfrm>
            <a:off x="6009280" y="2025966"/>
            <a:ext cx="303146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2018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2DA0331A-4E49-38A2-23B8-8DD778DD8E85}"/>
              </a:ext>
            </a:extLst>
          </p:cNvPr>
          <p:cNvSpPr txBox="1"/>
          <p:nvPr/>
        </p:nvSpPr>
        <p:spPr bwMode="auto">
          <a:xfrm>
            <a:off x="7116429" y="2025966"/>
            <a:ext cx="305102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2023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28EC8EE-BE73-4B6B-80F5-84B31E8985A3}"/>
              </a:ext>
            </a:extLst>
          </p:cNvPr>
          <p:cNvSpPr txBox="1"/>
          <p:nvPr/>
        </p:nvSpPr>
        <p:spPr bwMode="auto">
          <a:xfrm>
            <a:off x="6378949" y="2025966"/>
            <a:ext cx="320748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2020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80B116E-2828-4650-52CC-03948E2B52CF}"/>
              </a:ext>
            </a:extLst>
          </p:cNvPr>
          <p:cNvSpPr txBox="1"/>
          <p:nvPr/>
        </p:nvSpPr>
        <p:spPr bwMode="auto">
          <a:xfrm>
            <a:off x="6751927" y="2025966"/>
            <a:ext cx="301191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2022</a:t>
            </a:r>
          </a:p>
        </p:txBody>
      </p: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ECDD1556-4602-B74A-4965-06774CBFD7F9}"/>
              </a:ext>
            </a:extLst>
          </p:cNvPr>
          <p:cNvCxnSpPr/>
          <p:nvPr/>
        </p:nvCxnSpPr>
        <p:spPr bwMode="auto">
          <a:xfrm>
            <a:off x="7991863" y="2323565"/>
            <a:ext cx="2520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kstvak 46">
            <a:extLst>
              <a:ext uri="{FF2B5EF4-FFF2-40B4-BE49-F238E27FC236}">
                <a16:creationId xmlns:a16="http://schemas.microsoft.com/office/drawing/2014/main" id="{86C014B6-43F4-6FA1-8DFD-B8F35FE92DEC}"/>
              </a:ext>
            </a:extLst>
          </p:cNvPr>
          <p:cNvSpPr txBox="1"/>
          <p:nvPr/>
        </p:nvSpPr>
        <p:spPr bwMode="auto">
          <a:xfrm rot="19634460">
            <a:off x="965578" y="2417270"/>
            <a:ext cx="1266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IPT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BCA66CE1-243E-EE06-D174-875B95A982ED}"/>
              </a:ext>
            </a:extLst>
          </p:cNvPr>
          <p:cNvSpPr txBox="1"/>
          <p:nvPr/>
        </p:nvSpPr>
        <p:spPr bwMode="auto">
          <a:xfrm rot="19779131">
            <a:off x="828543" y="2758313"/>
            <a:ext cx="355952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Cursus</a:t>
            </a:r>
          </a:p>
          <a:p>
            <a:pPr algn="ctr"/>
            <a:r>
              <a:rPr lang="nl-NL" sz="800" kern="0" dirty="0" err="1">
                <a:solidFill>
                  <a:srgbClr val="C11727"/>
                </a:solidFill>
                <a:latin typeface="FagoNo" pitchFamily="2" charset="77"/>
              </a:rPr>
              <a:t>Ontsp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.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D792698C-335E-2635-F9ED-151836B9E75A}"/>
              </a:ext>
            </a:extLst>
          </p:cNvPr>
          <p:cNvSpPr txBox="1"/>
          <p:nvPr/>
        </p:nvSpPr>
        <p:spPr bwMode="auto">
          <a:xfrm rot="19779131">
            <a:off x="1191924" y="3066907"/>
            <a:ext cx="576954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Oprichting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NFO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ECC54D31-077B-FC54-9B9B-07BAA091B025}"/>
              </a:ext>
            </a:extLst>
          </p:cNvPr>
          <p:cNvSpPr txBox="1"/>
          <p:nvPr/>
        </p:nvSpPr>
        <p:spPr bwMode="auto">
          <a:xfrm rot="19779131">
            <a:off x="2360335" y="2493386"/>
            <a:ext cx="299235" cy="1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4 DKL</a:t>
            </a:r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25C57C42-F5C4-3C07-EADF-2EDA70305913}"/>
              </a:ext>
            </a:extLst>
          </p:cNvPr>
          <p:cNvSpPr/>
          <p:nvPr/>
        </p:nvSpPr>
        <p:spPr>
          <a:xfrm>
            <a:off x="1424607" y="2343817"/>
            <a:ext cx="302977" cy="735895"/>
          </a:xfrm>
          <a:custGeom>
            <a:avLst/>
            <a:gdLst>
              <a:gd name="connsiteX0" fmla="*/ 0 w 248327"/>
              <a:gd name="connsiteY0" fmla="*/ 555477 h 555477"/>
              <a:gd name="connsiteX1" fmla="*/ 247828 w 248327"/>
              <a:gd name="connsiteY1" fmla="*/ 324740 h 555477"/>
              <a:gd name="connsiteX2" fmla="*/ 51275 w 248327"/>
              <a:gd name="connsiteY2" fmla="*/ 0 h 5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27" h="555477">
                <a:moveTo>
                  <a:pt x="0" y="555477"/>
                </a:moveTo>
                <a:cubicBezTo>
                  <a:pt x="119641" y="486398"/>
                  <a:pt x="239282" y="417319"/>
                  <a:pt x="247828" y="324740"/>
                </a:cubicBezTo>
                <a:cubicBezTo>
                  <a:pt x="256374" y="232160"/>
                  <a:pt x="153824" y="116080"/>
                  <a:pt x="51275" y="0"/>
                </a:cubicBezTo>
              </a:path>
            </a:pathLst>
          </a:custGeom>
          <a:ln>
            <a:solidFill>
              <a:srgbClr val="00967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3405DB85-630B-8AD2-D2E9-600EC87C79B7}"/>
              </a:ext>
            </a:extLst>
          </p:cNvPr>
          <p:cNvSpPr txBox="1"/>
          <p:nvPr/>
        </p:nvSpPr>
        <p:spPr bwMode="auto">
          <a:xfrm rot="19779131">
            <a:off x="1881721" y="2501286"/>
            <a:ext cx="391156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NFO -&gt;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NFP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1E006C85-F62A-E96C-EED2-10D0482847A5}"/>
              </a:ext>
            </a:extLst>
          </p:cNvPr>
          <p:cNvSpPr txBox="1"/>
          <p:nvPr/>
        </p:nvSpPr>
        <p:spPr bwMode="auto">
          <a:xfrm rot="19779131">
            <a:off x="2344736" y="2675427"/>
            <a:ext cx="111729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Domeinomschrijving PSF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C2E6B173-6495-4F1C-2C15-4FF7F332078B}"/>
              </a:ext>
            </a:extLst>
          </p:cNvPr>
          <p:cNvSpPr txBox="1"/>
          <p:nvPr/>
        </p:nvSpPr>
        <p:spPr bwMode="auto">
          <a:xfrm rot="19779131">
            <a:off x="3096027" y="2637462"/>
            <a:ext cx="661053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Deelregister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PSF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034DC2FE-E096-748D-75ED-EBA01FE3A21D}"/>
              </a:ext>
            </a:extLst>
          </p:cNvPr>
          <p:cNvSpPr txBox="1"/>
          <p:nvPr/>
        </p:nvSpPr>
        <p:spPr bwMode="auto">
          <a:xfrm rot="19779131">
            <a:off x="3078073" y="3088927"/>
            <a:ext cx="453741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1</a:t>
            </a:r>
            <a:r>
              <a:rPr lang="nl-NL" sz="800" kern="0" baseline="30000" dirty="0">
                <a:solidFill>
                  <a:srgbClr val="C11727"/>
                </a:solidFill>
                <a:latin typeface="FagoNo" pitchFamily="2" charset="77"/>
              </a:rPr>
              <a:t>e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 </a:t>
            </a:r>
            <a:r>
              <a:rPr lang="nl-NL" sz="800" kern="0" dirty="0" err="1">
                <a:solidFill>
                  <a:srgbClr val="C11727"/>
                </a:solidFill>
                <a:latin typeface="FagoNo" pitchFamily="2" charset="77"/>
              </a:rPr>
              <a:t>conf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.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IOPTMH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3CDDC717-FB85-A7DE-EA94-A4F867D3EB5C}"/>
              </a:ext>
            </a:extLst>
          </p:cNvPr>
          <p:cNvSpPr txBox="1"/>
          <p:nvPr/>
        </p:nvSpPr>
        <p:spPr bwMode="auto">
          <a:xfrm rot="19779131">
            <a:off x="4246521" y="2511436"/>
            <a:ext cx="336395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1</a:t>
            </a:r>
            <a:r>
              <a:rPr lang="nl-NL" sz="800" kern="0" baseline="30000" dirty="0">
                <a:solidFill>
                  <a:srgbClr val="C11727"/>
                </a:solidFill>
                <a:latin typeface="FagoNo" pitchFamily="2" charset="77"/>
              </a:rPr>
              <a:t>e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 POH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GGZ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375C0C00-B6E8-47E5-26CC-91FC7BB42D27}"/>
              </a:ext>
            </a:extLst>
          </p:cNvPr>
          <p:cNvSpPr txBox="1"/>
          <p:nvPr/>
        </p:nvSpPr>
        <p:spPr bwMode="auto">
          <a:xfrm rot="19779131">
            <a:off x="4063947" y="2942695"/>
            <a:ext cx="619982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Prest.</a:t>
            </a:r>
          </a:p>
          <a:p>
            <a:pPr algn="ctr"/>
            <a:r>
              <a:rPr lang="nl-NL" sz="800" kern="0" dirty="0" err="1">
                <a:solidFill>
                  <a:srgbClr val="C11727"/>
                </a:solidFill>
                <a:latin typeface="FagoNo" pitchFamily="2" charset="77"/>
              </a:rPr>
              <a:t>Omsch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. PSF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9F4F9975-D787-4F7E-CB4A-278CEDB26CC3}"/>
              </a:ext>
            </a:extLst>
          </p:cNvPr>
          <p:cNvSpPr txBox="1"/>
          <p:nvPr/>
        </p:nvSpPr>
        <p:spPr bwMode="auto">
          <a:xfrm rot="19779131">
            <a:off x="5267433" y="2375733"/>
            <a:ext cx="407819" cy="4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Nieuw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GGZ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Stelsel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5DAEFF74-DBB4-C572-C237-8C88265D5860}"/>
              </a:ext>
            </a:extLst>
          </p:cNvPr>
          <p:cNvSpPr txBox="1"/>
          <p:nvPr/>
        </p:nvSpPr>
        <p:spPr bwMode="auto">
          <a:xfrm rot="19779131">
            <a:off x="6263830" y="2433086"/>
            <a:ext cx="563265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COVID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Pandemie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AF74EAAE-833A-7FDC-498D-D7A9EC9285EE}"/>
              </a:ext>
            </a:extLst>
          </p:cNvPr>
          <p:cNvSpPr txBox="1"/>
          <p:nvPr/>
        </p:nvSpPr>
        <p:spPr bwMode="auto">
          <a:xfrm rot="19779131">
            <a:off x="6372312" y="2830686"/>
            <a:ext cx="428315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Digitaal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werken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25A78C7C-05F9-9437-F07E-733D9865DDC9}"/>
              </a:ext>
            </a:extLst>
          </p:cNvPr>
          <p:cNvSpPr txBox="1"/>
          <p:nvPr/>
        </p:nvSpPr>
        <p:spPr bwMode="auto">
          <a:xfrm rot="19779131">
            <a:off x="7192648" y="2384707"/>
            <a:ext cx="217092" cy="1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1 BP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E16BF4F1-40E7-0B5D-5339-76E94ED6579E}"/>
              </a:ext>
            </a:extLst>
          </p:cNvPr>
          <p:cNvSpPr/>
          <p:nvPr/>
        </p:nvSpPr>
        <p:spPr>
          <a:xfrm>
            <a:off x="4397643" y="2343817"/>
            <a:ext cx="333181" cy="520788"/>
          </a:xfrm>
          <a:custGeom>
            <a:avLst/>
            <a:gdLst>
              <a:gd name="connsiteX0" fmla="*/ 179462 w 273083"/>
              <a:gd name="connsiteY0" fmla="*/ 393107 h 393107"/>
              <a:gd name="connsiteX1" fmla="*/ 264920 w 273083"/>
              <a:gd name="connsiteY1" fmla="*/ 170916 h 393107"/>
              <a:gd name="connsiteX2" fmla="*/ 0 w 273083"/>
              <a:gd name="connsiteY2" fmla="*/ 0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083" h="393107">
                <a:moveTo>
                  <a:pt x="179462" y="393107"/>
                </a:moveTo>
                <a:cubicBezTo>
                  <a:pt x="237146" y="314770"/>
                  <a:pt x="294830" y="236434"/>
                  <a:pt x="264920" y="170916"/>
                </a:cubicBezTo>
                <a:cubicBezTo>
                  <a:pt x="235010" y="105398"/>
                  <a:pt x="117505" y="52699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Vrije vorm: vorm 74">
            <a:extLst>
              <a:ext uri="{FF2B5EF4-FFF2-40B4-BE49-F238E27FC236}">
                <a16:creationId xmlns:a16="http://schemas.microsoft.com/office/drawing/2014/main" id="{16D44CF6-4407-FFC1-2498-4DCDEA17549B}"/>
              </a:ext>
            </a:extLst>
          </p:cNvPr>
          <p:cNvSpPr/>
          <p:nvPr/>
        </p:nvSpPr>
        <p:spPr>
          <a:xfrm>
            <a:off x="6567233" y="2332496"/>
            <a:ext cx="371358" cy="509466"/>
          </a:xfrm>
          <a:custGeom>
            <a:avLst/>
            <a:gdLst>
              <a:gd name="connsiteX0" fmla="*/ 162370 w 304374"/>
              <a:gd name="connsiteY0" fmla="*/ 384561 h 384561"/>
              <a:gd name="connsiteX1" fmla="*/ 299103 w 304374"/>
              <a:gd name="connsiteY1" fmla="*/ 213645 h 384561"/>
              <a:gd name="connsiteX2" fmla="*/ 0 w 304374"/>
              <a:gd name="connsiteY2" fmla="*/ 0 h 38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374" h="384561">
                <a:moveTo>
                  <a:pt x="162370" y="384561"/>
                </a:moveTo>
                <a:cubicBezTo>
                  <a:pt x="244267" y="331149"/>
                  <a:pt x="326165" y="277738"/>
                  <a:pt x="299103" y="213645"/>
                </a:cubicBezTo>
                <a:cubicBezTo>
                  <a:pt x="272041" y="149551"/>
                  <a:pt x="136020" y="74775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3F105D6A-7C61-A20F-D2E7-462CD1A469E5}"/>
              </a:ext>
            </a:extLst>
          </p:cNvPr>
          <p:cNvSpPr txBox="1"/>
          <p:nvPr/>
        </p:nvSpPr>
        <p:spPr bwMode="auto">
          <a:xfrm rot="19779131">
            <a:off x="2653731" y="2481926"/>
            <a:ext cx="258162" cy="1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Flow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78" name="Vrije vorm: vorm 77">
            <a:extLst>
              <a:ext uri="{FF2B5EF4-FFF2-40B4-BE49-F238E27FC236}">
                <a16:creationId xmlns:a16="http://schemas.microsoft.com/office/drawing/2014/main" id="{F449E81D-72FE-70AE-008A-788D8CB83B7B}"/>
              </a:ext>
            </a:extLst>
          </p:cNvPr>
          <p:cNvSpPr/>
          <p:nvPr/>
        </p:nvSpPr>
        <p:spPr>
          <a:xfrm>
            <a:off x="1184798" y="2332496"/>
            <a:ext cx="208742" cy="532109"/>
          </a:xfrm>
          <a:custGeom>
            <a:avLst/>
            <a:gdLst>
              <a:gd name="connsiteX0" fmla="*/ 25637 w 171090"/>
              <a:gd name="connsiteY0" fmla="*/ 401653 h 401653"/>
              <a:gd name="connsiteX1" fmla="*/ 170916 w 171090"/>
              <a:gd name="connsiteY1" fmla="*/ 273466 h 401653"/>
              <a:gd name="connsiteX2" fmla="*/ 0 w 171090"/>
              <a:gd name="connsiteY2" fmla="*/ 0 h 4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090" h="401653">
                <a:moveTo>
                  <a:pt x="25637" y="401653"/>
                </a:moveTo>
                <a:cubicBezTo>
                  <a:pt x="100413" y="371030"/>
                  <a:pt x="175189" y="340408"/>
                  <a:pt x="170916" y="273466"/>
                </a:cubicBezTo>
                <a:cubicBezTo>
                  <a:pt x="166643" y="206524"/>
                  <a:pt x="83321" y="103262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4D778A42-9D70-04ED-F1C1-0B86CBE5A23E}"/>
              </a:ext>
            </a:extLst>
          </p:cNvPr>
          <p:cNvCxnSpPr/>
          <p:nvPr/>
        </p:nvCxnSpPr>
        <p:spPr bwMode="auto">
          <a:xfrm>
            <a:off x="3943020" y="2250807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Tekstvak 80">
            <a:extLst>
              <a:ext uri="{FF2B5EF4-FFF2-40B4-BE49-F238E27FC236}">
                <a16:creationId xmlns:a16="http://schemas.microsoft.com/office/drawing/2014/main" id="{BA347B5B-E691-E31B-771C-02F23C21718A}"/>
              </a:ext>
            </a:extLst>
          </p:cNvPr>
          <p:cNvSpPr txBox="1"/>
          <p:nvPr/>
        </p:nvSpPr>
        <p:spPr bwMode="auto">
          <a:xfrm>
            <a:off x="3811221" y="2020185"/>
            <a:ext cx="314881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2007</a:t>
            </a: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B164D1B0-C6F9-F216-6FEE-DAB56243B804}"/>
              </a:ext>
            </a:extLst>
          </p:cNvPr>
          <p:cNvSpPr txBox="1"/>
          <p:nvPr/>
        </p:nvSpPr>
        <p:spPr bwMode="auto">
          <a:xfrm rot="19779131">
            <a:off x="3821705" y="2404387"/>
            <a:ext cx="258240" cy="4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Flow</a:t>
            </a:r>
          </a:p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-&gt;</a:t>
            </a: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HU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5B1A8FD1-3008-D032-61B9-346CE5CAA45C}"/>
              </a:ext>
            </a:extLst>
          </p:cNvPr>
          <p:cNvSpPr txBox="1"/>
          <p:nvPr/>
        </p:nvSpPr>
        <p:spPr bwMode="auto">
          <a:xfrm rot="19779131">
            <a:off x="5873036" y="2447305"/>
            <a:ext cx="526105" cy="3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 err="1">
                <a:solidFill>
                  <a:srgbClr val="C11727"/>
                </a:solidFill>
                <a:latin typeface="FagoNo" pitchFamily="2" charset="77"/>
              </a:rPr>
              <a:t>TaskForce</a:t>
            </a:r>
            <a:endParaRPr lang="nl-NL" sz="800" kern="0" dirty="0">
              <a:solidFill>
                <a:srgbClr val="C11727"/>
              </a:solidFill>
              <a:latin typeface="FagoNo" pitchFamily="2" charset="77"/>
            </a:endParaRP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JZJP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3D422A47-F885-9DE7-A9C9-38CE5CC49FA2}"/>
              </a:ext>
            </a:extLst>
          </p:cNvPr>
          <p:cNvSpPr/>
          <p:nvPr/>
        </p:nvSpPr>
        <p:spPr>
          <a:xfrm>
            <a:off x="6931472" y="2339272"/>
            <a:ext cx="200684" cy="657377"/>
          </a:xfrm>
          <a:custGeom>
            <a:avLst/>
            <a:gdLst>
              <a:gd name="connsiteX0" fmla="*/ 70082 w 181659"/>
              <a:gd name="connsiteY0" fmla="*/ 387119 h 387119"/>
              <a:gd name="connsiteX1" fmla="*/ 180210 w 181659"/>
              <a:gd name="connsiteY1" fmla="*/ 233606 h 387119"/>
              <a:gd name="connsiteX2" fmla="*/ 0 w 181659"/>
              <a:gd name="connsiteY2" fmla="*/ 0 h 38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659" h="387119">
                <a:moveTo>
                  <a:pt x="70082" y="387119"/>
                </a:moveTo>
                <a:cubicBezTo>
                  <a:pt x="130986" y="342622"/>
                  <a:pt x="191890" y="298126"/>
                  <a:pt x="180210" y="233606"/>
                </a:cubicBezTo>
                <a:cubicBezTo>
                  <a:pt x="168530" y="169086"/>
                  <a:pt x="84265" y="84543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0C57B4D-7ED3-6166-66F5-0D107EDDEF13}"/>
              </a:ext>
            </a:extLst>
          </p:cNvPr>
          <p:cNvCxnSpPr/>
          <p:nvPr/>
        </p:nvCxnSpPr>
        <p:spPr bwMode="auto">
          <a:xfrm>
            <a:off x="5050156" y="2261289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8896FBFC-E5B0-E023-8D5F-1826479A0474}"/>
              </a:ext>
            </a:extLst>
          </p:cNvPr>
          <p:cNvSpPr txBox="1"/>
          <p:nvPr/>
        </p:nvSpPr>
        <p:spPr bwMode="auto">
          <a:xfrm>
            <a:off x="4917746" y="2030216"/>
            <a:ext cx="262075" cy="20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2011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C3BFB16-7CBC-C95A-FA12-1D9B812E474D}"/>
              </a:ext>
            </a:extLst>
          </p:cNvPr>
          <p:cNvSpPr txBox="1"/>
          <p:nvPr/>
        </p:nvSpPr>
        <p:spPr bwMode="auto">
          <a:xfrm rot="19779131">
            <a:off x="4828488" y="2439743"/>
            <a:ext cx="512414" cy="4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IOPTMH</a:t>
            </a:r>
          </a:p>
          <a:p>
            <a:pPr algn="ctr"/>
            <a:r>
              <a:rPr lang="nl-NL" sz="800" kern="0" dirty="0" err="1">
                <a:solidFill>
                  <a:srgbClr val="C11727"/>
                </a:solidFill>
                <a:latin typeface="FagoNo" pitchFamily="2" charset="77"/>
              </a:rPr>
              <a:t>Officiele</a:t>
            </a:r>
            <a:endParaRPr lang="nl-NL" sz="800" kern="0" dirty="0">
              <a:solidFill>
                <a:srgbClr val="C11727"/>
              </a:solidFill>
              <a:latin typeface="FagoNo" pitchFamily="2" charset="77"/>
            </a:endParaRPr>
          </a:p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subgroep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3864AAF2-447E-6F17-8043-09E7031D169C}"/>
              </a:ext>
            </a:extLst>
          </p:cNvPr>
          <p:cNvSpPr txBox="1"/>
          <p:nvPr/>
        </p:nvSpPr>
        <p:spPr bwMode="auto">
          <a:xfrm rot="19779131">
            <a:off x="6637818" y="2946037"/>
            <a:ext cx="926536" cy="2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Aanvraag </a:t>
            </a:r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erkenning</a:t>
            </a:r>
          </a:p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Derde opleiding PSF</a:t>
            </a:r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292A809E-776F-8A79-CC1E-F069CD56225E}"/>
              </a:ext>
            </a:extLst>
          </p:cNvPr>
          <p:cNvSpPr/>
          <p:nvPr/>
        </p:nvSpPr>
        <p:spPr>
          <a:xfrm flipH="1">
            <a:off x="5805081" y="2343051"/>
            <a:ext cx="307377" cy="858206"/>
          </a:xfrm>
          <a:custGeom>
            <a:avLst/>
            <a:gdLst>
              <a:gd name="connsiteX0" fmla="*/ 162370 w 304374"/>
              <a:gd name="connsiteY0" fmla="*/ 384561 h 384561"/>
              <a:gd name="connsiteX1" fmla="*/ 299103 w 304374"/>
              <a:gd name="connsiteY1" fmla="*/ 213645 h 384561"/>
              <a:gd name="connsiteX2" fmla="*/ 0 w 304374"/>
              <a:gd name="connsiteY2" fmla="*/ 0 h 38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374" h="384561">
                <a:moveTo>
                  <a:pt x="162370" y="384561"/>
                </a:moveTo>
                <a:cubicBezTo>
                  <a:pt x="244267" y="331149"/>
                  <a:pt x="326165" y="277738"/>
                  <a:pt x="299103" y="213645"/>
                </a:cubicBezTo>
                <a:cubicBezTo>
                  <a:pt x="272041" y="149551"/>
                  <a:pt x="136020" y="74775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Vrije vorm: vorm 72">
            <a:extLst>
              <a:ext uri="{FF2B5EF4-FFF2-40B4-BE49-F238E27FC236}">
                <a16:creationId xmlns:a16="http://schemas.microsoft.com/office/drawing/2014/main" id="{54F144DE-F8CD-C355-4B1F-2D00431237A6}"/>
              </a:ext>
            </a:extLst>
          </p:cNvPr>
          <p:cNvSpPr/>
          <p:nvPr/>
        </p:nvSpPr>
        <p:spPr>
          <a:xfrm>
            <a:off x="7028813" y="2518362"/>
            <a:ext cx="802220" cy="1106664"/>
          </a:xfrm>
          <a:custGeom>
            <a:avLst/>
            <a:gdLst>
              <a:gd name="connsiteX0" fmla="*/ 162370 w 304374"/>
              <a:gd name="connsiteY0" fmla="*/ 384561 h 384561"/>
              <a:gd name="connsiteX1" fmla="*/ 299103 w 304374"/>
              <a:gd name="connsiteY1" fmla="*/ 213645 h 384561"/>
              <a:gd name="connsiteX2" fmla="*/ 0 w 304374"/>
              <a:gd name="connsiteY2" fmla="*/ 0 h 38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374" h="384561">
                <a:moveTo>
                  <a:pt x="162370" y="384561"/>
                </a:moveTo>
                <a:cubicBezTo>
                  <a:pt x="244267" y="331149"/>
                  <a:pt x="326165" y="277738"/>
                  <a:pt x="299103" y="213645"/>
                </a:cubicBezTo>
                <a:cubicBezTo>
                  <a:pt x="272041" y="149551"/>
                  <a:pt x="136020" y="74775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C1120E86-BFAC-7194-8D30-65834DDBBD40}"/>
              </a:ext>
            </a:extLst>
          </p:cNvPr>
          <p:cNvSpPr txBox="1"/>
          <p:nvPr/>
        </p:nvSpPr>
        <p:spPr bwMode="auto">
          <a:xfrm rot="19779131">
            <a:off x="5674107" y="3205576"/>
            <a:ext cx="6780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Samenwerking</a:t>
            </a:r>
          </a:p>
          <a:p>
            <a:pPr algn="ctr"/>
            <a:r>
              <a:rPr lang="nl-NL" sz="800" b="0" i="0" kern="0" dirty="0" err="1">
                <a:solidFill>
                  <a:srgbClr val="C11727"/>
                </a:solidFill>
                <a:latin typeface="FagoNo" pitchFamily="2" charset="77"/>
              </a:rPr>
              <a:t>VvOCM</a:t>
            </a:r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/PSOT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64E0B3D9-9B2D-65E0-215E-8DCB41C1AFEC}"/>
              </a:ext>
            </a:extLst>
          </p:cNvPr>
          <p:cNvSpPr txBox="1"/>
          <p:nvPr/>
        </p:nvSpPr>
        <p:spPr bwMode="auto">
          <a:xfrm rot="19779131">
            <a:off x="6793120" y="3728282"/>
            <a:ext cx="6780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Samenwerking</a:t>
            </a:r>
          </a:p>
          <a:p>
            <a:pPr algn="ctr"/>
            <a:r>
              <a:rPr lang="nl-NL" sz="800" b="0" i="0" kern="0" dirty="0">
                <a:solidFill>
                  <a:srgbClr val="C11727"/>
                </a:solidFill>
                <a:latin typeface="FagoNo" pitchFamily="2" charset="77"/>
              </a:rPr>
              <a:t>NVPMT en ergo</a:t>
            </a: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9932B5DC-2572-2147-C0AD-C194058EAA74}"/>
              </a:ext>
            </a:extLst>
          </p:cNvPr>
          <p:cNvCxnSpPr/>
          <p:nvPr/>
        </p:nvCxnSpPr>
        <p:spPr bwMode="auto">
          <a:xfrm>
            <a:off x="4682870" y="2249264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21E45E23-87E7-E81A-FFD1-4DB6ED2A5761}"/>
              </a:ext>
            </a:extLst>
          </p:cNvPr>
          <p:cNvSpPr txBox="1"/>
          <p:nvPr/>
        </p:nvSpPr>
        <p:spPr bwMode="auto">
          <a:xfrm>
            <a:off x="4572764" y="2068624"/>
            <a:ext cx="27892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2009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8401CDFB-5C96-DF8B-7347-3CC34A385136}"/>
              </a:ext>
            </a:extLst>
          </p:cNvPr>
          <p:cNvSpPr txBox="1"/>
          <p:nvPr/>
        </p:nvSpPr>
        <p:spPr bwMode="auto">
          <a:xfrm rot="19779131">
            <a:off x="4628169" y="3145466"/>
            <a:ext cx="291747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BP PSF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sp>
        <p:nvSpPr>
          <p:cNvPr id="40" name="Vrije vorm: vorm 39">
            <a:extLst>
              <a:ext uri="{FF2B5EF4-FFF2-40B4-BE49-F238E27FC236}">
                <a16:creationId xmlns:a16="http://schemas.microsoft.com/office/drawing/2014/main" id="{6742EC08-4947-75EE-04EE-57B216286024}"/>
              </a:ext>
            </a:extLst>
          </p:cNvPr>
          <p:cNvSpPr/>
          <p:nvPr/>
        </p:nvSpPr>
        <p:spPr>
          <a:xfrm>
            <a:off x="4645230" y="2339272"/>
            <a:ext cx="172169" cy="677733"/>
          </a:xfrm>
          <a:custGeom>
            <a:avLst/>
            <a:gdLst>
              <a:gd name="connsiteX0" fmla="*/ 179462 w 273083"/>
              <a:gd name="connsiteY0" fmla="*/ 393107 h 393107"/>
              <a:gd name="connsiteX1" fmla="*/ 264920 w 273083"/>
              <a:gd name="connsiteY1" fmla="*/ 170916 h 393107"/>
              <a:gd name="connsiteX2" fmla="*/ 0 w 273083"/>
              <a:gd name="connsiteY2" fmla="*/ 0 h 39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083" h="393107">
                <a:moveTo>
                  <a:pt x="179462" y="393107"/>
                </a:moveTo>
                <a:cubicBezTo>
                  <a:pt x="237146" y="314770"/>
                  <a:pt x="294830" y="236434"/>
                  <a:pt x="264920" y="170916"/>
                </a:cubicBezTo>
                <a:cubicBezTo>
                  <a:pt x="235010" y="105398"/>
                  <a:pt x="117505" y="52699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DA38E956-9978-2C51-CC3A-384D5C9F1EA1}"/>
              </a:ext>
            </a:extLst>
          </p:cNvPr>
          <p:cNvSpPr txBox="1"/>
          <p:nvPr/>
        </p:nvSpPr>
        <p:spPr bwMode="auto">
          <a:xfrm>
            <a:off x="5679458" y="2068624"/>
            <a:ext cx="24205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2014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42C12199-5F8B-C531-67CC-F57EABF7CB72}"/>
              </a:ext>
            </a:extLst>
          </p:cNvPr>
          <p:cNvSpPr txBox="1"/>
          <p:nvPr/>
        </p:nvSpPr>
        <p:spPr bwMode="auto">
          <a:xfrm rot="19779131">
            <a:off x="5415510" y="3784060"/>
            <a:ext cx="48571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800" kern="0" dirty="0">
                <a:solidFill>
                  <a:srgbClr val="C11727"/>
                </a:solidFill>
                <a:latin typeface="FagoNo" pitchFamily="2" charset="77"/>
              </a:rPr>
              <a:t>WCPT in NL</a:t>
            </a:r>
            <a:endParaRPr lang="nl-NL" sz="800" b="0" i="0" kern="0" dirty="0">
              <a:solidFill>
                <a:srgbClr val="C11727"/>
              </a:solidFill>
              <a:latin typeface="FagoNo" pitchFamily="2" charset="77"/>
            </a:endParaRPr>
          </a:p>
        </p:txBody>
      </p: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2F3FF4A8-334D-7D46-4795-A7E4ACDBD24C}"/>
              </a:ext>
            </a:extLst>
          </p:cNvPr>
          <p:cNvCxnSpPr/>
          <p:nvPr/>
        </p:nvCxnSpPr>
        <p:spPr bwMode="auto">
          <a:xfrm>
            <a:off x="5815306" y="2249264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63C66909-7528-CD5F-2844-A34C5F427A20}"/>
              </a:ext>
            </a:extLst>
          </p:cNvPr>
          <p:cNvSpPr/>
          <p:nvPr/>
        </p:nvSpPr>
        <p:spPr>
          <a:xfrm flipH="1">
            <a:off x="5604528" y="2378581"/>
            <a:ext cx="236754" cy="1316308"/>
          </a:xfrm>
          <a:custGeom>
            <a:avLst/>
            <a:gdLst>
              <a:gd name="connsiteX0" fmla="*/ 162370 w 304374"/>
              <a:gd name="connsiteY0" fmla="*/ 384561 h 384561"/>
              <a:gd name="connsiteX1" fmla="*/ 299103 w 304374"/>
              <a:gd name="connsiteY1" fmla="*/ 213645 h 384561"/>
              <a:gd name="connsiteX2" fmla="*/ 0 w 304374"/>
              <a:gd name="connsiteY2" fmla="*/ 0 h 38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374" h="384561">
                <a:moveTo>
                  <a:pt x="162370" y="384561"/>
                </a:moveTo>
                <a:cubicBezTo>
                  <a:pt x="244267" y="331149"/>
                  <a:pt x="326165" y="277738"/>
                  <a:pt x="299103" y="213645"/>
                </a:cubicBezTo>
                <a:cubicBezTo>
                  <a:pt x="272041" y="149551"/>
                  <a:pt x="136020" y="74775"/>
                  <a:pt x="0" y="0"/>
                </a:cubicBezTo>
              </a:path>
            </a:pathLst>
          </a:cu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FDBDB90E-D848-2E4C-899E-4192A9941C8B}"/>
              </a:ext>
            </a:extLst>
          </p:cNvPr>
          <p:cNvCxnSpPr/>
          <p:nvPr/>
        </p:nvCxnSpPr>
        <p:spPr bwMode="auto">
          <a:xfrm>
            <a:off x="2812071" y="2260074"/>
            <a:ext cx="0" cy="133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id="{101B0178-2A90-1F30-E838-B0D5DFD67893}"/>
              </a:ext>
            </a:extLst>
          </p:cNvPr>
          <p:cNvSpPr txBox="1"/>
          <p:nvPr/>
        </p:nvSpPr>
        <p:spPr bwMode="auto">
          <a:xfrm>
            <a:off x="2682065" y="2080199"/>
            <a:ext cx="27892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l-NL" sz="1000" b="0" i="0" kern="0" dirty="0">
                <a:solidFill>
                  <a:srgbClr val="F18700"/>
                </a:solidFill>
                <a:latin typeface="FagoNo" pitchFamily="2" charset="77"/>
              </a:rPr>
              <a:t>2000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0FDDE9EE-E2A7-6A3A-9A50-B4EF1B1D0D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96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Professionele ontwikkeling van de vereniging/ PSF-er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628C4A8-0806-B909-C907-79CD2DBC4F06}"/>
              </a:ext>
            </a:extLst>
          </p:cNvPr>
          <p:cNvGrpSpPr/>
          <p:nvPr/>
        </p:nvGrpSpPr>
        <p:grpSpPr>
          <a:xfrm>
            <a:off x="425303" y="1626781"/>
            <a:ext cx="7818586" cy="2347722"/>
            <a:chOff x="828543" y="2020185"/>
            <a:chExt cx="7415345" cy="1954318"/>
          </a:xfrm>
        </p:grpSpPr>
        <p:sp>
          <p:nvSpPr>
            <p:cNvPr id="2" name="Vrije vorm: vorm 1">
              <a:extLst>
                <a:ext uri="{FF2B5EF4-FFF2-40B4-BE49-F238E27FC236}">
                  <a16:creationId xmlns:a16="http://schemas.microsoft.com/office/drawing/2014/main" id="{CDD07890-DE61-D758-F9F3-CD8B4FEC6269}"/>
                </a:ext>
              </a:extLst>
            </p:cNvPr>
            <p:cNvSpPr/>
            <p:nvPr/>
          </p:nvSpPr>
          <p:spPr>
            <a:xfrm>
              <a:off x="3489055" y="2343817"/>
              <a:ext cx="281473" cy="735897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 dirty="0">
                <a:ln>
                  <a:noFill/>
                </a:ln>
                <a:solidFill>
                  <a:srgbClr val="2D2D2D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9083A51D-A6CD-A075-6FB7-7854A374FD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60049" y="2323565"/>
              <a:ext cx="6831814" cy="88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6C57E2CE-BD32-32FC-6688-9F8AF1A82F86}"/>
                </a:ext>
              </a:extLst>
            </p:cNvPr>
            <p:cNvCxnSpPr/>
            <p:nvPr/>
          </p:nvCxnSpPr>
          <p:spPr bwMode="auto">
            <a:xfrm>
              <a:off x="1160049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D66DA514-2684-1549-4F34-7EEC94BEA83B}"/>
                </a:ext>
              </a:extLst>
            </p:cNvPr>
            <p:cNvCxnSpPr/>
            <p:nvPr/>
          </p:nvCxnSpPr>
          <p:spPr bwMode="auto">
            <a:xfrm>
              <a:off x="1480402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C398607B-B64B-D509-5341-F0DF6CE89A1B}"/>
                </a:ext>
              </a:extLst>
            </p:cNvPr>
            <p:cNvCxnSpPr/>
            <p:nvPr/>
          </p:nvCxnSpPr>
          <p:spPr bwMode="auto">
            <a:xfrm>
              <a:off x="3144559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C727256F-30CF-E7CB-2A68-24A4A5E5F48B}"/>
                </a:ext>
              </a:extLst>
            </p:cNvPr>
            <p:cNvCxnSpPr/>
            <p:nvPr/>
          </p:nvCxnSpPr>
          <p:spPr bwMode="auto">
            <a:xfrm>
              <a:off x="2510908" y="225582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5877E4CE-C2F8-021D-E67B-07E718483466}"/>
                </a:ext>
              </a:extLst>
            </p:cNvPr>
            <p:cNvCxnSpPr/>
            <p:nvPr/>
          </p:nvCxnSpPr>
          <p:spPr bwMode="auto">
            <a:xfrm>
              <a:off x="2129010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A82BB89F-9620-3901-8AAD-F3B0EA3D17FD}"/>
                </a:ext>
              </a:extLst>
            </p:cNvPr>
            <p:cNvCxnSpPr/>
            <p:nvPr/>
          </p:nvCxnSpPr>
          <p:spPr bwMode="auto">
            <a:xfrm>
              <a:off x="5533907" y="225703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BC6E3253-E5DF-0796-84CB-87E436CBEEF3}"/>
                </a:ext>
              </a:extLst>
            </p:cNvPr>
            <p:cNvCxnSpPr/>
            <p:nvPr/>
          </p:nvCxnSpPr>
          <p:spPr bwMode="auto">
            <a:xfrm>
              <a:off x="6160853" y="2256923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F83E5F76-2878-07E9-282D-D8B023B8C0ED}"/>
                </a:ext>
              </a:extLst>
            </p:cNvPr>
            <p:cNvCxnSpPr/>
            <p:nvPr/>
          </p:nvCxnSpPr>
          <p:spPr bwMode="auto">
            <a:xfrm>
              <a:off x="6914063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DCEFFC8A-B53B-93A8-2C53-19BA62CF6492}"/>
                </a:ext>
              </a:extLst>
            </p:cNvPr>
            <p:cNvCxnSpPr/>
            <p:nvPr/>
          </p:nvCxnSpPr>
          <p:spPr bwMode="auto">
            <a:xfrm>
              <a:off x="6541795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51963E20-F544-F970-8395-089DDDDE9FDD}"/>
                </a:ext>
              </a:extLst>
            </p:cNvPr>
            <p:cNvCxnSpPr/>
            <p:nvPr/>
          </p:nvCxnSpPr>
          <p:spPr bwMode="auto">
            <a:xfrm>
              <a:off x="7269764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3606E41-F754-63AD-D71A-B8D6276071F9}"/>
                </a:ext>
              </a:extLst>
            </p:cNvPr>
            <p:cNvCxnSpPr/>
            <p:nvPr/>
          </p:nvCxnSpPr>
          <p:spPr bwMode="auto">
            <a:xfrm>
              <a:off x="4373478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3810695-1692-4AE5-37D7-4295418D46F1}"/>
                </a:ext>
              </a:extLst>
            </p:cNvPr>
            <p:cNvCxnSpPr/>
            <p:nvPr/>
          </p:nvCxnSpPr>
          <p:spPr bwMode="auto">
            <a:xfrm>
              <a:off x="3525982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DD3DD0AF-0C38-86AA-CA77-7154F6D042FC}"/>
                </a:ext>
              </a:extLst>
            </p:cNvPr>
            <p:cNvSpPr txBox="1"/>
            <p:nvPr/>
          </p:nvSpPr>
          <p:spPr bwMode="auto">
            <a:xfrm>
              <a:off x="1006520" y="2025966"/>
              <a:ext cx="30705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54169685-E5E1-3701-D419-0880B6FD4C76}"/>
                </a:ext>
              </a:extLst>
            </p:cNvPr>
            <p:cNvSpPr txBox="1"/>
            <p:nvPr/>
          </p:nvSpPr>
          <p:spPr bwMode="auto">
            <a:xfrm>
              <a:off x="1345097" y="2025966"/>
              <a:ext cx="31683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1984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ACED0B1-623B-FADF-AEF1-982CAD65615A}"/>
                </a:ext>
              </a:extLst>
            </p:cNvPr>
            <p:cNvSpPr txBox="1"/>
            <p:nvPr/>
          </p:nvSpPr>
          <p:spPr bwMode="auto">
            <a:xfrm>
              <a:off x="1966465" y="2025966"/>
              <a:ext cx="314880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1994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4783761E-5946-7ABA-E546-2707C7D68C26}"/>
                </a:ext>
              </a:extLst>
            </p:cNvPr>
            <p:cNvSpPr txBox="1"/>
            <p:nvPr/>
          </p:nvSpPr>
          <p:spPr bwMode="auto">
            <a:xfrm>
              <a:off x="2364504" y="2025966"/>
              <a:ext cx="29532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1997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5EAD90F-C0F0-9C65-DBB0-790F640836DB}"/>
                </a:ext>
              </a:extLst>
            </p:cNvPr>
            <p:cNvSpPr txBox="1"/>
            <p:nvPr/>
          </p:nvSpPr>
          <p:spPr bwMode="auto">
            <a:xfrm>
              <a:off x="2980889" y="2025966"/>
              <a:ext cx="33248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2005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1E1E14B8-C137-16AB-4EDB-B878EED7F5DA}"/>
                </a:ext>
              </a:extLst>
            </p:cNvPr>
            <p:cNvSpPr txBox="1"/>
            <p:nvPr/>
          </p:nvSpPr>
          <p:spPr bwMode="auto">
            <a:xfrm>
              <a:off x="3368759" y="2025966"/>
              <a:ext cx="34030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2006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8E8528EA-D17E-F3D8-E88A-9F7829C84C01}"/>
                </a:ext>
              </a:extLst>
            </p:cNvPr>
            <p:cNvSpPr txBox="1"/>
            <p:nvPr/>
          </p:nvSpPr>
          <p:spPr bwMode="auto">
            <a:xfrm>
              <a:off x="4200034" y="2025966"/>
              <a:ext cx="34226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2008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384A2DB1-5F0C-D285-DFBB-E662F0FD57C5}"/>
                </a:ext>
              </a:extLst>
            </p:cNvPr>
            <p:cNvSpPr txBox="1"/>
            <p:nvPr/>
          </p:nvSpPr>
          <p:spPr bwMode="auto">
            <a:xfrm>
              <a:off x="5381941" y="2025966"/>
              <a:ext cx="28163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2012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C909A7D1-DFC1-8484-E9F7-5A2657BDC27E}"/>
                </a:ext>
              </a:extLst>
            </p:cNvPr>
            <p:cNvSpPr txBox="1"/>
            <p:nvPr/>
          </p:nvSpPr>
          <p:spPr bwMode="auto">
            <a:xfrm>
              <a:off x="6009280" y="2025966"/>
              <a:ext cx="30314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2018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107A1CE-06A5-454A-5DA7-19F99A7CA591}"/>
                </a:ext>
              </a:extLst>
            </p:cNvPr>
            <p:cNvSpPr txBox="1"/>
            <p:nvPr/>
          </p:nvSpPr>
          <p:spPr bwMode="auto">
            <a:xfrm>
              <a:off x="7116429" y="2025966"/>
              <a:ext cx="30510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2023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B32F18BC-E8D6-19D2-43AF-DFD566D3DFFC}"/>
                </a:ext>
              </a:extLst>
            </p:cNvPr>
            <p:cNvSpPr txBox="1"/>
            <p:nvPr/>
          </p:nvSpPr>
          <p:spPr bwMode="auto">
            <a:xfrm>
              <a:off x="6378949" y="2025966"/>
              <a:ext cx="32074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2020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ACC9BB05-FAE8-A41B-BCF8-21F9D157FC38}"/>
                </a:ext>
              </a:extLst>
            </p:cNvPr>
            <p:cNvSpPr txBox="1"/>
            <p:nvPr/>
          </p:nvSpPr>
          <p:spPr bwMode="auto">
            <a:xfrm>
              <a:off x="6751927" y="2025966"/>
              <a:ext cx="30119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2022</a:t>
              </a:r>
            </a:p>
          </p:txBody>
        </p: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91859D88-001F-428E-5D47-79EEF376D13F}"/>
                </a:ext>
              </a:extLst>
            </p:cNvPr>
            <p:cNvCxnSpPr/>
            <p:nvPr/>
          </p:nvCxnSpPr>
          <p:spPr bwMode="auto">
            <a:xfrm>
              <a:off x="7991863" y="2323565"/>
              <a:ext cx="25202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094A3C3-D5A7-6CE0-B359-9974E0898D06}"/>
                </a:ext>
              </a:extLst>
            </p:cNvPr>
            <p:cNvSpPr txBox="1"/>
            <p:nvPr/>
          </p:nvSpPr>
          <p:spPr bwMode="auto">
            <a:xfrm rot="19634460">
              <a:off x="968845" y="2427585"/>
              <a:ext cx="120107" cy="102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IPT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593922FB-DC01-2934-5AB6-2665F924A3C9}"/>
                </a:ext>
              </a:extLst>
            </p:cNvPr>
            <p:cNvSpPr txBox="1"/>
            <p:nvPr/>
          </p:nvSpPr>
          <p:spPr bwMode="auto">
            <a:xfrm rot="19779131">
              <a:off x="828543" y="2758313"/>
              <a:ext cx="35595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Cursus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Ontsp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A2444AEB-D585-5B00-305C-7A1632E7BFBD}"/>
                </a:ext>
              </a:extLst>
            </p:cNvPr>
            <p:cNvSpPr txBox="1"/>
            <p:nvPr/>
          </p:nvSpPr>
          <p:spPr bwMode="auto">
            <a:xfrm rot="19779131">
              <a:off x="1191924" y="3066907"/>
              <a:ext cx="576954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Oprichting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NFO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77903EEC-BB38-A72A-2D4A-12DF88B996D7}"/>
                </a:ext>
              </a:extLst>
            </p:cNvPr>
            <p:cNvSpPr txBox="1"/>
            <p:nvPr/>
          </p:nvSpPr>
          <p:spPr bwMode="auto">
            <a:xfrm rot="19779131">
              <a:off x="2360335" y="2493386"/>
              <a:ext cx="299235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4 DKL</a:t>
              </a: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B516A41B-8A03-DF90-E305-03D30AB76F27}"/>
                </a:ext>
              </a:extLst>
            </p:cNvPr>
            <p:cNvSpPr/>
            <p:nvPr/>
          </p:nvSpPr>
          <p:spPr>
            <a:xfrm>
              <a:off x="1424607" y="2343817"/>
              <a:ext cx="302977" cy="735895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78B4A43C-B623-D9B6-D547-E588CC486EB8}"/>
                </a:ext>
              </a:extLst>
            </p:cNvPr>
            <p:cNvSpPr txBox="1"/>
            <p:nvPr/>
          </p:nvSpPr>
          <p:spPr bwMode="auto">
            <a:xfrm rot="19779131">
              <a:off x="1881721" y="2501286"/>
              <a:ext cx="391156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NFO 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95EEECB4-EB2F-CB37-8613-AD0E08617ACB}"/>
                </a:ext>
              </a:extLst>
            </p:cNvPr>
            <p:cNvSpPr txBox="1"/>
            <p:nvPr/>
          </p:nvSpPr>
          <p:spPr bwMode="auto">
            <a:xfrm rot="19779131">
              <a:off x="2344736" y="2675427"/>
              <a:ext cx="111729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Domeinomschrijving PSF</a:t>
              </a: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D6242217-C0B7-C721-9F52-8C7C8F9DF4BE}"/>
                </a:ext>
              </a:extLst>
            </p:cNvPr>
            <p:cNvSpPr txBox="1"/>
            <p:nvPr/>
          </p:nvSpPr>
          <p:spPr bwMode="auto">
            <a:xfrm rot="19779131">
              <a:off x="3096027" y="2637462"/>
              <a:ext cx="661053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Deelregister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7A1249CD-6107-E591-AF4C-356E3C6E2CCA}"/>
                </a:ext>
              </a:extLst>
            </p:cNvPr>
            <p:cNvSpPr txBox="1"/>
            <p:nvPr/>
          </p:nvSpPr>
          <p:spPr bwMode="auto">
            <a:xfrm rot="19779131">
              <a:off x="3078073" y="3088927"/>
              <a:ext cx="453741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</a:t>
              </a:r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conf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0A35E6D2-43DE-B0D4-9416-B3882208F63E}"/>
                </a:ext>
              </a:extLst>
            </p:cNvPr>
            <p:cNvSpPr txBox="1"/>
            <p:nvPr/>
          </p:nvSpPr>
          <p:spPr bwMode="auto">
            <a:xfrm rot="19779131">
              <a:off x="4246521" y="2511436"/>
              <a:ext cx="33639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POH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93DD8DA6-FEFC-A9C2-B8B1-0FD3F55ABE78}"/>
                </a:ext>
              </a:extLst>
            </p:cNvPr>
            <p:cNvSpPr txBox="1"/>
            <p:nvPr/>
          </p:nvSpPr>
          <p:spPr bwMode="auto">
            <a:xfrm rot="19779131">
              <a:off x="4063947" y="2942695"/>
              <a:ext cx="61998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Prest.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Omsch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ED9D4E31-49DC-2335-3A6C-3800360FEC48}"/>
                </a:ext>
              </a:extLst>
            </p:cNvPr>
            <p:cNvSpPr txBox="1"/>
            <p:nvPr/>
          </p:nvSpPr>
          <p:spPr bwMode="auto">
            <a:xfrm rot="19779131">
              <a:off x="5267433" y="2375733"/>
              <a:ext cx="407819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Nieuw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GGZ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Stelsel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A116CECD-AB3B-B883-977B-020FE241C8BA}"/>
                </a:ext>
              </a:extLst>
            </p:cNvPr>
            <p:cNvSpPr txBox="1"/>
            <p:nvPr/>
          </p:nvSpPr>
          <p:spPr bwMode="auto">
            <a:xfrm rot="19779131">
              <a:off x="6263830" y="2433086"/>
              <a:ext cx="56326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COVID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Pandemie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C9D59A04-3D92-EA00-90AA-0694AFCF5909}"/>
                </a:ext>
              </a:extLst>
            </p:cNvPr>
            <p:cNvSpPr txBox="1"/>
            <p:nvPr/>
          </p:nvSpPr>
          <p:spPr bwMode="auto">
            <a:xfrm rot="19779131">
              <a:off x="6372312" y="2830686"/>
              <a:ext cx="42831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Digitaal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werken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DC7E1977-A2EC-EF26-03ED-DB5617BA5171}"/>
                </a:ext>
              </a:extLst>
            </p:cNvPr>
            <p:cNvSpPr txBox="1"/>
            <p:nvPr/>
          </p:nvSpPr>
          <p:spPr bwMode="auto">
            <a:xfrm rot="19779131">
              <a:off x="7192648" y="2384707"/>
              <a:ext cx="21709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 BP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066E0A25-0642-3008-5C87-23FFDB8673A2}"/>
                </a:ext>
              </a:extLst>
            </p:cNvPr>
            <p:cNvSpPr/>
            <p:nvPr/>
          </p:nvSpPr>
          <p:spPr>
            <a:xfrm>
              <a:off x="4397643" y="2343817"/>
              <a:ext cx="333181" cy="520788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46A285E0-452B-DE52-F446-F5F32B29FC50}"/>
                </a:ext>
              </a:extLst>
            </p:cNvPr>
            <p:cNvSpPr/>
            <p:nvPr/>
          </p:nvSpPr>
          <p:spPr>
            <a:xfrm>
              <a:off x="6567233" y="2332496"/>
              <a:ext cx="371358" cy="50946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07C45F44-AD7E-552B-674F-5374B14DF7B6}"/>
                </a:ext>
              </a:extLst>
            </p:cNvPr>
            <p:cNvSpPr txBox="1"/>
            <p:nvPr/>
          </p:nvSpPr>
          <p:spPr bwMode="auto">
            <a:xfrm rot="19779131">
              <a:off x="2653731" y="2481926"/>
              <a:ext cx="25816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CA6C26FF-57BF-A120-CE3F-066BFCC8FC69}"/>
                </a:ext>
              </a:extLst>
            </p:cNvPr>
            <p:cNvSpPr/>
            <p:nvPr/>
          </p:nvSpPr>
          <p:spPr>
            <a:xfrm>
              <a:off x="1184798" y="2332496"/>
              <a:ext cx="208742" cy="532109"/>
            </a:xfrm>
            <a:custGeom>
              <a:avLst/>
              <a:gdLst>
                <a:gd name="connsiteX0" fmla="*/ 25637 w 171090"/>
                <a:gd name="connsiteY0" fmla="*/ 401653 h 401653"/>
                <a:gd name="connsiteX1" fmla="*/ 170916 w 171090"/>
                <a:gd name="connsiteY1" fmla="*/ 273466 h 401653"/>
                <a:gd name="connsiteX2" fmla="*/ 0 w 171090"/>
                <a:gd name="connsiteY2" fmla="*/ 0 h 40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90" h="401653">
                  <a:moveTo>
                    <a:pt x="25637" y="401653"/>
                  </a:moveTo>
                  <a:cubicBezTo>
                    <a:pt x="100413" y="371030"/>
                    <a:pt x="175189" y="340408"/>
                    <a:pt x="170916" y="273466"/>
                  </a:cubicBezTo>
                  <a:cubicBezTo>
                    <a:pt x="166643" y="206524"/>
                    <a:pt x="83321" y="103262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13F7F34C-66FA-4B23-E8AD-BDFAA99921A7}"/>
                </a:ext>
              </a:extLst>
            </p:cNvPr>
            <p:cNvCxnSpPr/>
            <p:nvPr/>
          </p:nvCxnSpPr>
          <p:spPr bwMode="auto">
            <a:xfrm>
              <a:off x="3943020" y="2250807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085FABE-002C-C9B2-2220-7ECCCB9184A9}"/>
                </a:ext>
              </a:extLst>
            </p:cNvPr>
            <p:cNvSpPr txBox="1"/>
            <p:nvPr/>
          </p:nvSpPr>
          <p:spPr bwMode="auto">
            <a:xfrm>
              <a:off x="3811221" y="2020185"/>
              <a:ext cx="314881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2007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FAD8C265-52DC-6D4A-EF0D-6FCA1EA59870}"/>
                </a:ext>
              </a:extLst>
            </p:cNvPr>
            <p:cNvSpPr txBox="1"/>
            <p:nvPr/>
          </p:nvSpPr>
          <p:spPr bwMode="auto">
            <a:xfrm rot="19779131">
              <a:off x="3821705" y="2404387"/>
              <a:ext cx="258240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HU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B95E8262-3CED-7F4C-8732-DBC3F2773C9D}"/>
                </a:ext>
              </a:extLst>
            </p:cNvPr>
            <p:cNvSpPr txBox="1"/>
            <p:nvPr/>
          </p:nvSpPr>
          <p:spPr bwMode="auto">
            <a:xfrm rot="19779131">
              <a:off x="5873036" y="2447305"/>
              <a:ext cx="526105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TaskForce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JZJP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56CF2D64-2276-6E28-F8E1-1B5417F331BD}"/>
                </a:ext>
              </a:extLst>
            </p:cNvPr>
            <p:cNvSpPr/>
            <p:nvPr/>
          </p:nvSpPr>
          <p:spPr>
            <a:xfrm>
              <a:off x="6931472" y="2339272"/>
              <a:ext cx="200684" cy="657377"/>
            </a:xfrm>
            <a:custGeom>
              <a:avLst/>
              <a:gdLst>
                <a:gd name="connsiteX0" fmla="*/ 70082 w 181659"/>
                <a:gd name="connsiteY0" fmla="*/ 387119 h 387119"/>
                <a:gd name="connsiteX1" fmla="*/ 180210 w 181659"/>
                <a:gd name="connsiteY1" fmla="*/ 233606 h 387119"/>
                <a:gd name="connsiteX2" fmla="*/ 0 w 181659"/>
                <a:gd name="connsiteY2" fmla="*/ 0 h 38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659" h="387119">
                  <a:moveTo>
                    <a:pt x="70082" y="387119"/>
                  </a:moveTo>
                  <a:cubicBezTo>
                    <a:pt x="130986" y="342622"/>
                    <a:pt x="191890" y="298126"/>
                    <a:pt x="180210" y="233606"/>
                  </a:cubicBezTo>
                  <a:cubicBezTo>
                    <a:pt x="168530" y="169086"/>
                    <a:pt x="84265" y="84543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E3B5CF53-DB33-E491-304C-B8D03467C9EF}"/>
                </a:ext>
              </a:extLst>
            </p:cNvPr>
            <p:cNvCxnSpPr/>
            <p:nvPr/>
          </p:nvCxnSpPr>
          <p:spPr bwMode="auto">
            <a:xfrm>
              <a:off x="5050156" y="22612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B2EFB5B6-3C46-0D7E-E12F-2F656E797CFD}"/>
                </a:ext>
              </a:extLst>
            </p:cNvPr>
            <p:cNvSpPr txBox="1"/>
            <p:nvPr/>
          </p:nvSpPr>
          <p:spPr bwMode="auto">
            <a:xfrm>
              <a:off x="4917746" y="2030216"/>
              <a:ext cx="262075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2011</a:t>
              </a: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A1BF5775-3F12-D9B6-A2D7-B35CAF1D773D}"/>
                </a:ext>
              </a:extLst>
            </p:cNvPr>
            <p:cNvSpPr txBox="1"/>
            <p:nvPr/>
          </p:nvSpPr>
          <p:spPr bwMode="auto">
            <a:xfrm rot="19779131">
              <a:off x="4828488" y="2439743"/>
              <a:ext cx="512414" cy="48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Officiele</a:t>
              </a:r>
              <a:endParaRPr lang="nl-NL" sz="800" kern="0" dirty="0">
                <a:solidFill>
                  <a:srgbClr val="C11727"/>
                </a:solidFill>
                <a:latin typeface="FagoNo" pitchFamily="2" charset="77"/>
              </a:endParaRP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subgroep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AF23C7AD-299A-D175-E8D1-A1664DD3D81E}"/>
                </a:ext>
              </a:extLst>
            </p:cNvPr>
            <p:cNvSpPr txBox="1"/>
            <p:nvPr/>
          </p:nvSpPr>
          <p:spPr bwMode="auto">
            <a:xfrm rot="19779131">
              <a:off x="6637818" y="2946037"/>
              <a:ext cx="926536" cy="246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Aanvraag 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erkenning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Derde opleiding PSF</a:t>
              </a:r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38C9668B-71D1-DC5C-D66E-657A405B8BA7}"/>
                </a:ext>
              </a:extLst>
            </p:cNvPr>
            <p:cNvSpPr/>
            <p:nvPr/>
          </p:nvSpPr>
          <p:spPr>
            <a:xfrm flipH="1">
              <a:off x="5805081" y="2343051"/>
              <a:ext cx="307377" cy="858206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2B4F1A8D-F3B1-DEA4-DA2B-4D69E18AD4B7}"/>
                </a:ext>
              </a:extLst>
            </p:cNvPr>
            <p:cNvSpPr/>
            <p:nvPr/>
          </p:nvSpPr>
          <p:spPr>
            <a:xfrm>
              <a:off x="7028813" y="2518362"/>
              <a:ext cx="802220" cy="1106664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43305717-FA5A-12DA-6F65-D895A410D6CA}"/>
                </a:ext>
              </a:extLst>
            </p:cNvPr>
            <p:cNvSpPr txBox="1"/>
            <p:nvPr/>
          </p:nvSpPr>
          <p:spPr bwMode="auto">
            <a:xfrm rot="19779131">
              <a:off x="5674107" y="3205576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 err="1">
                  <a:solidFill>
                    <a:srgbClr val="C11727"/>
                  </a:solidFill>
                  <a:latin typeface="FagoNo" pitchFamily="2" charset="77"/>
                </a:rPr>
                <a:t>VvOCM</a:t>
              </a:r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/PSOT</a:t>
              </a: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74B9A16E-8358-3285-37EB-4747182E121A}"/>
                </a:ext>
              </a:extLst>
            </p:cNvPr>
            <p:cNvSpPr txBox="1"/>
            <p:nvPr/>
          </p:nvSpPr>
          <p:spPr bwMode="auto">
            <a:xfrm rot="19779131">
              <a:off x="6793120" y="3728282"/>
              <a:ext cx="6780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Samenwerking</a:t>
              </a:r>
            </a:p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NVPMT en ergo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6AFFA505-02E4-2BF9-68A7-DA507740C46E}"/>
                </a:ext>
              </a:extLst>
            </p:cNvPr>
            <p:cNvCxnSpPr/>
            <p:nvPr/>
          </p:nvCxnSpPr>
          <p:spPr bwMode="auto">
            <a:xfrm>
              <a:off x="4682870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C8A331C9-B561-42AF-434A-B611F6F65E64}"/>
                </a:ext>
              </a:extLst>
            </p:cNvPr>
            <p:cNvSpPr txBox="1"/>
            <p:nvPr/>
          </p:nvSpPr>
          <p:spPr bwMode="auto">
            <a:xfrm>
              <a:off x="4572764" y="2068624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2009</a:t>
              </a: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4EEB8178-51AD-B08F-6114-82B244F6CBF7}"/>
                </a:ext>
              </a:extLst>
            </p:cNvPr>
            <p:cNvSpPr txBox="1"/>
            <p:nvPr/>
          </p:nvSpPr>
          <p:spPr bwMode="auto">
            <a:xfrm rot="19779131">
              <a:off x="4628169" y="3145466"/>
              <a:ext cx="291747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BP 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F52F0371-B667-0373-6F8A-8C18150003AE}"/>
                </a:ext>
              </a:extLst>
            </p:cNvPr>
            <p:cNvSpPr/>
            <p:nvPr/>
          </p:nvSpPr>
          <p:spPr>
            <a:xfrm>
              <a:off x="4645230" y="2339272"/>
              <a:ext cx="172169" cy="677733"/>
            </a:xfrm>
            <a:custGeom>
              <a:avLst/>
              <a:gdLst>
                <a:gd name="connsiteX0" fmla="*/ 179462 w 273083"/>
                <a:gd name="connsiteY0" fmla="*/ 393107 h 393107"/>
                <a:gd name="connsiteX1" fmla="*/ 264920 w 273083"/>
                <a:gd name="connsiteY1" fmla="*/ 170916 h 393107"/>
                <a:gd name="connsiteX2" fmla="*/ 0 w 273083"/>
                <a:gd name="connsiteY2" fmla="*/ 0 h 3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083" h="393107">
                  <a:moveTo>
                    <a:pt x="179462" y="393107"/>
                  </a:moveTo>
                  <a:cubicBezTo>
                    <a:pt x="237146" y="314770"/>
                    <a:pt x="294830" y="236434"/>
                    <a:pt x="264920" y="170916"/>
                  </a:cubicBezTo>
                  <a:cubicBezTo>
                    <a:pt x="235010" y="105398"/>
                    <a:pt x="117505" y="52699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7D6351D7-1560-767A-3032-1A685BBDB5B7}"/>
                </a:ext>
              </a:extLst>
            </p:cNvPr>
            <p:cNvSpPr txBox="1"/>
            <p:nvPr/>
          </p:nvSpPr>
          <p:spPr bwMode="auto">
            <a:xfrm>
              <a:off x="5679458" y="2068624"/>
              <a:ext cx="24205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2014</a:t>
              </a:r>
            </a:p>
          </p:txBody>
        </p:sp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111CFF61-4028-19EA-486A-19FF7AA3B52E}"/>
                </a:ext>
              </a:extLst>
            </p:cNvPr>
            <p:cNvSpPr txBox="1"/>
            <p:nvPr/>
          </p:nvSpPr>
          <p:spPr bwMode="auto">
            <a:xfrm rot="19779131">
              <a:off x="5415510" y="3784060"/>
              <a:ext cx="485710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WCPT in NL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71D3A1F7-E408-C8E7-615F-30D3FECEC912}"/>
                </a:ext>
              </a:extLst>
            </p:cNvPr>
            <p:cNvCxnSpPr/>
            <p:nvPr/>
          </p:nvCxnSpPr>
          <p:spPr bwMode="auto">
            <a:xfrm>
              <a:off x="5815306" y="224926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3E85BC1E-6B80-3D50-738B-CDA2221367B1}"/>
                </a:ext>
              </a:extLst>
            </p:cNvPr>
            <p:cNvSpPr/>
            <p:nvPr/>
          </p:nvSpPr>
          <p:spPr>
            <a:xfrm flipH="1">
              <a:off x="5604528" y="2378581"/>
              <a:ext cx="236754" cy="1316308"/>
            </a:xfrm>
            <a:custGeom>
              <a:avLst/>
              <a:gdLst>
                <a:gd name="connsiteX0" fmla="*/ 162370 w 304374"/>
                <a:gd name="connsiteY0" fmla="*/ 384561 h 384561"/>
                <a:gd name="connsiteX1" fmla="*/ 299103 w 304374"/>
                <a:gd name="connsiteY1" fmla="*/ 213645 h 384561"/>
                <a:gd name="connsiteX2" fmla="*/ 0 w 304374"/>
                <a:gd name="connsiteY2" fmla="*/ 0 h 38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374" h="384561">
                  <a:moveTo>
                    <a:pt x="162370" y="384561"/>
                  </a:moveTo>
                  <a:cubicBezTo>
                    <a:pt x="244267" y="331149"/>
                    <a:pt x="326165" y="277738"/>
                    <a:pt x="299103" y="213645"/>
                  </a:cubicBezTo>
                  <a:cubicBezTo>
                    <a:pt x="272041" y="149551"/>
                    <a:pt x="136020" y="74775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3A2B56CC-C42A-3C14-235E-982C90A73E87}"/>
                </a:ext>
              </a:extLst>
            </p:cNvPr>
            <p:cNvCxnSpPr/>
            <p:nvPr/>
          </p:nvCxnSpPr>
          <p:spPr bwMode="auto">
            <a:xfrm>
              <a:off x="2812071" y="226007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A157F69F-83F7-67C3-5B61-B681DA8E5DF8}"/>
                </a:ext>
              </a:extLst>
            </p:cNvPr>
            <p:cNvSpPr txBox="1"/>
            <p:nvPr/>
          </p:nvSpPr>
          <p:spPr bwMode="auto">
            <a:xfrm>
              <a:off x="2682065" y="2080199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2000</a:t>
              </a:r>
            </a:p>
          </p:txBody>
        </p:sp>
      </p:grpSp>
      <p:sp>
        <p:nvSpPr>
          <p:cNvPr id="75" name="Tijdelijke aanduiding voor tekst 74">
            <a:extLst>
              <a:ext uri="{FF2B5EF4-FFF2-40B4-BE49-F238E27FC236}">
                <a16:creationId xmlns:a16="http://schemas.microsoft.com/office/drawing/2014/main" id="{9BEF0243-DF56-8741-2249-67E3CE377C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6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spanningsklachten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graphicFrame>
        <p:nvGraphicFramePr>
          <p:cNvPr id="2" name="Tijdelijke aanduiding voor inhoud 4">
            <a:extLst>
              <a:ext uri="{FF2B5EF4-FFF2-40B4-BE49-F238E27FC236}">
                <a16:creationId xmlns:a16="http://schemas.microsoft.com/office/drawing/2014/main" id="{E59D0C23-A607-4999-B39B-CD5A48B36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68905"/>
              </p:ext>
            </p:extLst>
          </p:nvPr>
        </p:nvGraphicFramePr>
        <p:xfrm>
          <a:off x="2647507" y="766438"/>
          <a:ext cx="6338495" cy="3763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110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657381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320004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2266112">
                <a:tc>
                  <a:txBody>
                    <a:bodyPr/>
                    <a:lstStyle/>
                    <a:p>
                      <a:r>
                        <a:rPr lang="nl-NL" b="1" dirty="0"/>
                        <a:t>Stoornis:</a:t>
                      </a:r>
                    </a:p>
                    <a:p>
                      <a:r>
                        <a:rPr lang="nl-NL" sz="1400" b="0" dirty="0"/>
                        <a:t>Rugklachten</a:t>
                      </a:r>
                    </a:p>
                    <a:p>
                      <a:r>
                        <a:rPr lang="nl-NL" sz="1400" b="0" dirty="0"/>
                        <a:t>Nekklachten</a:t>
                      </a:r>
                    </a:p>
                    <a:p>
                      <a:r>
                        <a:rPr lang="nl-NL" sz="1400" b="0" dirty="0"/>
                        <a:t>Hoofdpijn</a:t>
                      </a:r>
                    </a:p>
                    <a:p>
                      <a:r>
                        <a:rPr lang="nl-NL" sz="1400" b="0" dirty="0"/>
                        <a:t>Overgewicht</a:t>
                      </a:r>
                    </a:p>
                    <a:p>
                      <a:r>
                        <a:rPr lang="nl-NL" sz="1400" b="0" baseline="0" dirty="0"/>
                        <a:t>Slechte conditie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Activiteiten:</a:t>
                      </a:r>
                    </a:p>
                    <a:p>
                      <a:r>
                        <a:rPr lang="nl-NL" sz="1400" b="0" dirty="0"/>
                        <a:t>Beperkt</a:t>
                      </a:r>
                      <a:r>
                        <a:rPr lang="nl-NL" sz="1400" b="0" baseline="0" dirty="0"/>
                        <a:t> in het huishouden, voor zichzelf en haar zoon zorgen, naar buiten gaan/ boodschappen doen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Participatie:</a:t>
                      </a:r>
                    </a:p>
                    <a:p>
                      <a:r>
                        <a:rPr lang="nl-NL" sz="1400" b="0" dirty="0"/>
                        <a:t>Sport niet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496920">
                <a:tc>
                  <a:txBody>
                    <a:bodyPr/>
                    <a:lstStyle/>
                    <a:p>
                      <a:r>
                        <a:rPr lang="nl-NL" b="1" dirty="0"/>
                        <a:t>Persoonlijke factoren:</a:t>
                      </a:r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Externe factoren: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5185EE53-0CEA-4CD9-2CA4-A2B76344A0BC}"/>
              </a:ext>
            </a:extLst>
          </p:cNvPr>
          <p:cNvSpPr/>
          <p:nvPr/>
        </p:nvSpPr>
        <p:spPr>
          <a:xfrm>
            <a:off x="2666751" y="3732151"/>
            <a:ext cx="3916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Behandeling?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0DF4A5-4D81-1BBF-8329-994D4B30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" y="1103550"/>
            <a:ext cx="2570452" cy="1218410"/>
          </a:xfrm>
          <a:prstGeom prst="rect">
            <a:avLst/>
          </a:prstGeo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B0455F63-C88B-FF19-6A51-AF62FC0CDBD1}"/>
              </a:ext>
            </a:extLst>
          </p:cNvPr>
          <p:cNvCxnSpPr/>
          <p:nvPr/>
        </p:nvCxnSpPr>
        <p:spPr bwMode="auto">
          <a:xfrm>
            <a:off x="2922355" y="2896732"/>
            <a:ext cx="1397658" cy="567177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6231D520-843C-2F06-A412-A903587C3F55}"/>
              </a:ext>
            </a:extLst>
          </p:cNvPr>
          <p:cNvCxnSpPr/>
          <p:nvPr/>
        </p:nvCxnSpPr>
        <p:spPr bwMode="auto">
          <a:xfrm flipV="1">
            <a:off x="3125972" y="3019099"/>
            <a:ext cx="1194041" cy="36786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A1EA76F7-A4EB-546F-59A2-5DC75D820272}"/>
              </a:ext>
            </a:extLst>
          </p:cNvPr>
          <p:cNvCxnSpPr/>
          <p:nvPr/>
        </p:nvCxnSpPr>
        <p:spPr bwMode="auto">
          <a:xfrm>
            <a:off x="6763223" y="2923809"/>
            <a:ext cx="1397658" cy="567177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9E631CF5-09E1-9A7F-E4E9-71EB22B35351}"/>
              </a:ext>
            </a:extLst>
          </p:cNvPr>
          <p:cNvCxnSpPr/>
          <p:nvPr/>
        </p:nvCxnSpPr>
        <p:spPr bwMode="auto">
          <a:xfrm flipV="1">
            <a:off x="6966840" y="3046176"/>
            <a:ext cx="1194041" cy="36786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436986-63E3-76DA-DA91-BEEC2CBB9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8" y="2349506"/>
            <a:ext cx="942758" cy="917000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728E5C0C-00D8-6F77-32A3-12D26DDD8D17}"/>
              </a:ext>
            </a:extLst>
          </p:cNvPr>
          <p:cNvGrpSpPr/>
          <p:nvPr/>
        </p:nvGrpSpPr>
        <p:grpSpPr>
          <a:xfrm>
            <a:off x="46564" y="3352913"/>
            <a:ext cx="2570452" cy="1218410"/>
            <a:chOff x="828543" y="2025966"/>
            <a:chExt cx="2941985" cy="1389154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0587D5EF-99B0-2D01-B1C1-508C2FD098DA}"/>
                </a:ext>
              </a:extLst>
            </p:cNvPr>
            <p:cNvSpPr/>
            <p:nvPr/>
          </p:nvSpPr>
          <p:spPr>
            <a:xfrm>
              <a:off x="3489055" y="2343817"/>
              <a:ext cx="281473" cy="735897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 dirty="0">
                <a:ln>
                  <a:noFill/>
                </a:ln>
                <a:solidFill>
                  <a:srgbClr val="2D2D2D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AD2D74B7-A873-FB5B-467A-2630B9D05974}"/>
                </a:ext>
              </a:extLst>
            </p:cNvPr>
            <p:cNvCxnSpPr/>
            <p:nvPr/>
          </p:nvCxnSpPr>
          <p:spPr bwMode="auto">
            <a:xfrm>
              <a:off x="1160049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1201964F-4125-F4CE-88D1-1C6BC8E3F3E1}"/>
                </a:ext>
              </a:extLst>
            </p:cNvPr>
            <p:cNvCxnSpPr/>
            <p:nvPr/>
          </p:nvCxnSpPr>
          <p:spPr bwMode="auto">
            <a:xfrm>
              <a:off x="1480402" y="2257471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377C1D60-F5CD-5724-58AD-61A89006D705}"/>
                </a:ext>
              </a:extLst>
            </p:cNvPr>
            <p:cNvCxnSpPr/>
            <p:nvPr/>
          </p:nvCxnSpPr>
          <p:spPr bwMode="auto">
            <a:xfrm>
              <a:off x="3144559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F9F0AD69-F294-7394-7FA6-41FC1302A09E}"/>
                </a:ext>
              </a:extLst>
            </p:cNvPr>
            <p:cNvCxnSpPr/>
            <p:nvPr/>
          </p:nvCxnSpPr>
          <p:spPr bwMode="auto">
            <a:xfrm>
              <a:off x="2510908" y="225582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47F7C5A5-3F07-3565-79A1-D5E07B13962C}"/>
                </a:ext>
              </a:extLst>
            </p:cNvPr>
            <p:cNvCxnSpPr/>
            <p:nvPr/>
          </p:nvCxnSpPr>
          <p:spPr bwMode="auto">
            <a:xfrm>
              <a:off x="2129010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DF0BFD8-FAAB-5A62-6AFF-1D07B8910688}"/>
                </a:ext>
              </a:extLst>
            </p:cNvPr>
            <p:cNvCxnSpPr/>
            <p:nvPr/>
          </p:nvCxnSpPr>
          <p:spPr bwMode="auto">
            <a:xfrm>
              <a:off x="3525982" y="2256589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5469EB6F-5E42-5D68-095E-D3958E7A41FA}"/>
                </a:ext>
              </a:extLst>
            </p:cNvPr>
            <p:cNvSpPr txBox="1"/>
            <p:nvPr/>
          </p:nvSpPr>
          <p:spPr bwMode="auto">
            <a:xfrm>
              <a:off x="1006520" y="2025966"/>
              <a:ext cx="307058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1983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49D49597-C3B3-9B8E-F911-11760E5A7C26}"/>
                </a:ext>
              </a:extLst>
            </p:cNvPr>
            <p:cNvSpPr txBox="1"/>
            <p:nvPr/>
          </p:nvSpPr>
          <p:spPr bwMode="auto">
            <a:xfrm>
              <a:off x="1345097" y="2025966"/>
              <a:ext cx="31683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1984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E4F2A6D1-A559-707B-5307-FF4A86C54ADA}"/>
                </a:ext>
              </a:extLst>
            </p:cNvPr>
            <p:cNvSpPr txBox="1"/>
            <p:nvPr/>
          </p:nvSpPr>
          <p:spPr bwMode="auto">
            <a:xfrm>
              <a:off x="1966465" y="2025966"/>
              <a:ext cx="314880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1994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7A8A6162-8CF2-2CB1-A10D-E09BC3C5A97F}"/>
                </a:ext>
              </a:extLst>
            </p:cNvPr>
            <p:cNvSpPr txBox="1"/>
            <p:nvPr/>
          </p:nvSpPr>
          <p:spPr bwMode="auto">
            <a:xfrm>
              <a:off x="2364504" y="2025966"/>
              <a:ext cx="29532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1997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82920AB-4025-FDA7-399A-4D3C2FCE3252}"/>
                </a:ext>
              </a:extLst>
            </p:cNvPr>
            <p:cNvSpPr txBox="1"/>
            <p:nvPr/>
          </p:nvSpPr>
          <p:spPr bwMode="auto">
            <a:xfrm>
              <a:off x="2980889" y="2025966"/>
              <a:ext cx="332482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2005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AAACCFD1-05EE-73A8-C9C8-6210E0CAF51B}"/>
                </a:ext>
              </a:extLst>
            </p:cNvPr>
            <p:cNvSpPr txBox="1"/>
            <p:nvPr/>
          </p:nvSpPr>
          <p:spPr bwMode="auto">
            <a:xfrm>
              <a:off x="3368759" y="2025966"/>
              <a:ext cx="340306" cy="203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2006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9AD878D-FAA4-BCC1-29DE-9E8991508BBA}"/>
                </a:ext>
              </a:extLst>
            </p:cNvPr>
            <p:cNvSpPr txBox="1"/>
            <p:nvPr/>
          </p:nvSpPr>
          <p:spPr bwMode="auto">
            <a:xfrm rot="19634460">
              <a:off x="956427" y="2408643"/>
              <a:ext cx="144942" cy="14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IPT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FBE2A408-2E09-1101-6F80-484835A46724}"/>
                </a:ext>
              </a:extLst>
            </p:cNvPr>
            <p:cNvSpPr txBox="1"/>
            <p:nvPr/>
          </p:nvSpPr>
          <p:spPr bwMode="auto">
            <a:xfrm rot="19779131">
              <a:off x="828543" y="2758313"/>
              <a:ext cx="355952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Cursus</a:t>
              </a:r>
            </a:p>
            <a:p>
              <a:pPr algn="ctr"/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Ontsp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877FF977-F779-E3CA-0E13-CADAAEB6B3F0}"/>
                </a:ext>
              </a:extLst>
            </p:cNvPr>
            <p:cNvSpPr txBox="1"/>
            <p:nvPr/>
          </p:nvSpPr>
          <p:spPr bwMode="auto">
            <a:xfrm rot="19779131">
              <a:off x="1191924" y="3066907"/>
              <a:ext cx="576954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Oprichting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NFO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9A9029F0-B0E8-EA24-56EC-F014F9E00F3D}"/>
                </a:ext>
              </a:extLst>
            </p:cNvPr>
            <p:cNvSpPr txBox="1"/>
            <p:nvPr/>
          </p:nvSpPr>
          <p:spPr bwMode="auto">
            <a:xfrm rot="19779131">
              <a:off x="2360335" y="2493386"/>
              <a:ext cx="299235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4 DKL</a:t>
              </a:r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ACE53C0F-A666-5D9D-DFF1-F43AD2F1EAA2}"/>
                </a:ext>
              </a:extLst>
            </p:cNvPr>
            <p:cNvSpPr/>
            <p:nvPr/>
          </p:nvSpPr>
          <p:spPr>
            <a:xfrm>
              <a:off x="1424607" y="2343817"/>
              <a:ext cx="302977" cy="735895"/>
            </a:xfrm>
            <a:custGeom>
              <a:avLst/>
              <a:gdLst>
                <a:gd name="connsiteX0" fmla="*/ 0 w 248327"/>
                <a:gd name="connsiteY0" fmla="*/ 555477 h 555477"/>
                <a:gd name="connsiteX1" fmla="*/ 247828 w 248327"/>
                <a:gd name="connsiteY1" fmla="*/ 324740 h 555477"/>
                <a:gd name="connsiteX2" fmla="*/ 51275 w 248327"/>
                <a:gd name="connsiteY2" fmla="*/ 0 h 5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327" h="555477">
                  <a:moveTo>
                    <a:pt x="0" y="555477"/>
                  </a:moveTo>
                  <a:cubicBezTo>
                    <a:pt x="119641" y="486398"/>
                    <a:pt x="239282" y="417319"/>
                    <a:pt x="247828" y="324740"/>
                  </a:cubicBezTo>
                  <a:cubicBezTo>
                    <a:pt x="256374" y="232160"/>
                    <a:pt x="153824" y="116080"/>
                    <a:pt x="51275" y="0"/>
                  </a:cubicBezTo>
                </a:path>
              </a:pathLst>
            </a:custGeom>
            <a:ln>
              <a:solidFill>
                <a:srgbClr val="0096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979C16A1-6F9F-2249-0709-12C19C2ABEDB}"/>
                </a:ext>
              </a:extLst>
            </p:cNvPr>
            <p:cNvSpPr txBox="1"/>
            <p:nvPr/>
          </p:nvSpPr>
          <p:spPr bwMode="auto">
            <a:xfrm rot="19779131">
              <a:off x="1881721" y="2501286"/>
              <a:ext cx="391156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NFO -&gt;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NFP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0CF9BD2-3435-75D1-28CF-9C6933AD6547}"/>
                </a:ext>
              </a:extLst>
            </p:cNvPr>
            <p:cNvSpPr txBox="1"/>
            <p:nvPr/>
          </p:nvSpPr>
          <p:spPr bwMode="auto">
            <a:xfrm rot="19779131">
              <a:off x="2344736" y="2675427"/>
              <a:ext cx="111729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b="0" i="0" kern="0" dirty="0">
                  <a:solidFill>
                    <a:srgbClr val="C11727"/>
                  </a:solidFill>
                  <a:latin typeface="FagoNo" pitchFamily="2" charset="77"/>
                </a:rPr>
                <a:t>Domeinomschrijving PSF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FCE7FDF7-82E9-65BB-5629-965B24188C4E}"/>
                </a:ext>
              </a:extLst>
            </p:cNvPr>
            <p:cNvSpPr txBox="1"/>
            <p:nvPr/>
          </p:nvSpPr>
          <p:spPr bwMode="auto">
            <a:xfrm rot="19779131">
              <a:off x="3096027" y="2637462"/>
              <a:ext cx="661053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Deelregister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PSF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4D5740F6-EC08-073E-F0DC-FEE441973F28}"/>
                </a:ext>
              </a:extLst>
            </p:cNvPr>
            <p:cNvSpPr txBox="1"/>
            <p:nvPr/>
          </p:nvSpPr>
          <p:spPr bwMode="auto">
            <a:xfrm rot="19779131">
              <a:off x="3078073" y="3088927"/>
              <a:ext cx="453741" cy="32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1</a:t>
              </a:r>
              <a:r>
                <a:rPr lang="nl-NL" sz="800" kern="0" baseline="30000" dirty="0">
                  <a:solidFill>
                    <a:srgbClr val="C11727"/>
                  </a:solidFill>
                  <a:latin typeface="FagoNo" pitchFamily="2" charset="77"/>
                </a:rPr>
                <a:t>e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 </a:t>
              </a:r>
              <a:r>
                <a:rPr lang="nl-NL" sz="800" kern="0" dirty="0" err="1">
                  <a:solidFill>
                    <a:srgbClr val="C11727"/>
                  </a:solidFill>
                  <a:latin typeface="FagoNo" pitchFamily="2" charset="77"/>
                </a:rPr>
                <a:t>conf</a:t>
              </a:r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.</a:t>
              </a:r>
            </a:p>
            <a:p>
              <a:pPr algn="ct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IOPTMH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35F934A5-5D49-89B4-52E6-56CF9F96D995}"/>
                </a:ext>
              </a:extLst>
            </p:cNvPr>
            <p:cNvSpPr txBox="1"/>
            <p:nvPr/>
          </p:nvSpPr>
          <p:spPr bwMode="auto">
            <a:xfrm rot="19779131">
              <a:off x="2653731" y="2481926"/>
              <a:ext cx="258162" cy="163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800" kern="0" dirty="0">
                  <a:solidFill>
                    <a:srgbClr val="C11727"/>
                  </a:solidFill>
                  <a:latin typeface="FagoNo" pitchFamily="2" charset="77"/>
                </a:rPr>
                <a:t>Flow</a:t>
              </a:r>
              <a:endParaRPr lang="nl-NL" sz="800" b="0" i="0" kern="0" dirty="0">
                <a:solidFill>
                  <a:srgbClr val="C11727"/>
                </a:solidFill>
                <a:latin typeface="FagoNo" pitchFamily="2" charset="77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6BCAD25A-B7AA-B3BF-5C7D-362C64419736}"/>
                </a:ext>
              </a:extLst>
            </p:cNvPr>
            <p:cNvSpPr/>
            <p:nvPr/>
          </p:nvSpPr>
          <p:spPr>
            <a:xfrm>
              <a:off x="1184798" y="2332496"/>
              <a:ext cx="208742" cy="532109"/>
            </a:xfrm>
            <a:custGeom>
              <a:avLst/>
              <a:gdLst>
                <a:gd name="connsiteX0" fmla="*/ 25637 w 171090"/>
                <a:gd name="connsiteY0" fmla="*/ 401653 h 401653"/>
                <a:gd name="connsiteX1" fmla="*/ 170916 w 171090"/>
                <a:gd name="connsiteY1" fmla="*/ 273466 h 401653"/>
                <a:gd name="connsiteX2" fmla="*/ 0 w 171090"/>
                <a:gd name="connsiteY2" fmla="*/ 0 h 40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090" h="401653">
                  <a:moveTo>
                    <a:pt x="25637" y="401653"/>
                  </a:moveTo>
                  <a:cubicBezTo>
                    <a:pt x="100413" y="371030"/>
                    <a:pt x="175189" y="340408"/>
                    <a:pt x="170916" y="273466"/>
                  </a:cubicBezTo>
                  <a:cubicBezTo>
                    <a:pt x="166643" y="206524"/>
                    <a:pt x="83321" y="103262"/>
                    <a:pt x="0" y="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EB02930D-B94D-CC65-0500-D727AD56A937}"/>
                </a:ext>
              </a:extLst>
            </p:cNvPr>
            <p:cNvCxnSpPr/>
            <p:nvPr/>
          </p:nvCxnSpPr>
          <p:spPr bwMode="auto">
            <a:xfrm>
              <a:off x="2812071" y="2260074"/>
              <a:ext cx="0" cy="133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07E42D06-F115-C289-2810-BC0863B52954}"/>
                </a:ext>
              </a:extLst>
            </p:cNvPr>
            <p:cNvSpPr txBox="1"/>
            <p:nvPr/>
          </p:nvSpPr>
          <p:spPr bwMode="auto">
            <a:xfrm>
              <a:off x="2682065" y="2080199"/>
              <a:ext cx="278924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1000" b="0" i="0" kern="0" dirty="0">
                  <a:solidFill>
                    <a:srgbClr val="F18700"/>
                  </a:solidFill>
                  <a:latin typeface="FagoNo" pitchFamily="2" charset="77"/>
                </a:rPr>
                <a:t>2000</a:t>
              </a:r>
            </a:p>
          </p:txBody>
        </p:sp>
      </p:grp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6461F0C7-7458-4C5A-2231-47EE07364D24}"/>
              </a:ext>
            </a:extLst>
          </p:cNvPr>
          <p:cNvCxnSpPr/>
          <p:nvPr/>
        </p:nvCxnSpPr>
        <p:spPr bwMode="auto">
          <a:xfrm flipV="1">
            <a:off x="326316" y="3613263"/>
            <a:ext cx="2077037" cy="8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CD514534-D03F-F18D-0CF9-8139820155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57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spanningsklachten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graphicFrame>
        <p:nvGraphicFramePr>
          <p:cNvPr id="2" name="Tijdelijke aanduiding voor inhoud 4">
            <a:extLst>
              <a:ext uri="{FF2B5EF4-FFF2-40B4-BE49-F238E27FC236}">
                <a16:creationId xmlns:a16="http://schemas.microsoft.com/office/drawing/2014/main" id="{E59D0C23-A607-4999-B39B-CD5A48B360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47507" y="766438"/>
          <a:ext cx="6338495" cy="3763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110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657381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320004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2266112">
                <a:tc>
                  <a:txBody>
                    <a:bodyPr/>
                    <a:lstStyle/>
                    <a:p>
                      <a:r>
                        <a:rPr lang="nl-NL" b="1" dirty="0"/>
                        <a:t>Stoornis:</a:t>
                      </a:r>
                    </a:p>
                    <a:p>
                      <a:r>
                        <a:rPr lang="nl-NL" sz="1400" b="0" dirty="0"/>
                        <a:t>Rugklachten</a:t>
                      </a:r>
                    </a:p>
                    <a:p>
                      <a:r>
                        <a:rPr lang="nl-NL" sz="1400" b="0" dirty="0"/>
                        <a:t>Nekklachten</a:t>
                      </a:r>
                    </a:p>
                    <a:p>
                      <a:r>
                        <a:rPr lang="nl-NL" sz="1400" b="0" dirty="0"/>
                        <a:t>Hoofdpijn</a:t>
                      </a:r>
                    </a:p>
                    <a:p>
                      <a:r>
                        <a:rPr lang="nl-NL" sz="1400" b="0" dirty="0"/>
                        <a:t>Overgewicht</a:t>
                      </a:r>
                    </a:p>
                    <a:p>
                      <a:r>
                        <a:rPr lang="nl-NL" sz="1400" b="0" baseline="0" dirty="0"/>
                        <a:t>Slechte conditie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Activiteiten:</a:t>
                      </a:r>
                    </a:p>
                    <a:p>
                      <a:r>
                        <a:rPr lang="nl-NL" sz="1400" b="0" dirty="0"/>
                        <a:t>Beperkt</a:t>
                      </a:r>
                      <a:r>
                        <a:rPr lang="nl-NL" sz="1400" b="0" baseline="0" dirty="0"/>
                        <a:t> in het huishouden, voor zichzelf en haar zoon zorgen, naar buiten gaan/ boodschappen doen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Participatie:</a:t>
                      </a:r>
                    </a:p>
                    <a:p>
                      <a:r>
                        <a:rPr lang="nl-NL" sz="1400" b="0" dirty="0"/>
                        <a:t>Sport niet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496920">
                <a:tc>
                  <a:txBody>
                    <a:bodyPr/>
                    <a:lstStyle/>
                    <a:p>
                      <a:r>
                        <a:rPr lang="nl-NL" b="1" dirty="0"/>
                        <a:t>Persoonlijke factoren:</a:t>
                      </a:r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Externe factoren: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5185EE53-0CEA-4CD9-2CA4-A2B76344A0BC}"/>
              </a:ext>
            </a:extLst>
          </p:cNvPr>
          <p:cNvSpPr/>
          <p:nvPr/>
        </p:nvSpPr>
        <p:spPr>
          <a:xfrm>
            <a:off x="2666751" y="3732151"/>
            <a:ext cx="3916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Behandeling?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0DF4A5-4D81-1BBF-8329-994D4B30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" y="1058607"/>
            <a:ext cx="2570452" cy="121841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55FA5C38-2E20-47D6-9473-434609C1D38B}"/>
              </a:ext>
            </a:extLst>
          </p:cNvPr>
          <p:cNvSpPr/>
          <p:nvPr/>
        </p:nvSpPr>
        <p:spPr>
          <a:xfrm>
            <a:off x="2206079" y="625082"/>
            <a:ext cx="2086943" cy="1732740"/>
          </a:xfrm>
          <a:prstGeom prst="ellipse">
            <a:avLst/>
          </a:prstGeom>
          <a:noFill/>
          <a:ln w="3810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BA3921DE-33F7-F8AB-9AE7-0E86E38267FD}"/>
              </a:ext>
            </a:extLst>
          </p:cNvPr>
          <p:cNvSpPr/>
          <p:nvPr/>
        </p:nvSpPr>
        <p:spPr>
          <a:xfrm rot="8418936">
            <a:off x="4073635" y="534686"/>
            <a:ext cx="834447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4FBC00F-C55E-94AD-9886-711CE33044F0}"/>
              </a:ext>
            </a:extLst>
          </p:cNvPr>
          <p:cNvSpPr/>
          <p:nvPr/>
        </p:nvSpPr>
        <p:spPr>
          <a:xfrm>
            <a:off x="4887567" y="128887"/>
            <a:ext cx="3682275" cy="609608"/>
          </a:xfrm>
          <a:prstGeom prst="rect">
            <a:avLst/>
          </a:prstGeom>
          <a:solidFill>
            <a:schemeClr val="bg1"/>
          </a:solidFill>
          <a:ln w="7374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rgbClr val="C00000"/>
                </a:solidFill>
              </a:rPr>
              <a:t>Voor 1984: Mobiliseren? Oefenen?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46DA724-37DF-50A8-1FB6-095A2A03A40D}"/>
              </a:ext>
            </a:extLst>
          </p:cNvPr>
          <p:cNvCxnSpPr/>
          <p:nvPr/>
        </p:nvCxnSpPr>
        <p:spPr bwMode="auto">
          <a:xfrm>
            <a:off x="2922355" y="2896732"/>
            <a:ext cx="1397658" cy="567177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AFE62A6-B23B-C2F9-BE08-61682696B0CA}"/>
              </a:ext>
            </a:extLst>
          </p:cNvPr>
          <p:cNvCxnSpPr/>
          <p:nvPr/>
        </p:nvCxnSpPr>
        <p:spPr bwMode="auto">
          <a:xfrm flipV="1">
            <a:off x="3125972" y="3019099"/>
            <a:ext cx="1194041" cy="36786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6D9022A-03CC-D2D4-BCF3-62F457633539}"/>
              </a:ext>
            </a:extLst>
          </p:cNvPr>
          <p:cNvCxnSpPr/>
          <p:nvPr/>
        </p:nvCxnSpPr>
        <p:spPr bwMode="auto">
          <a:xfrm>
            <a:off x="6846230" y="2913176"/>
            <a:ext cx="1397658" cy="567177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CF9778C-939C-C01A-BBAB-30CFDF23B991}"/>
              </a:ext>
            </a:extLst>
          </p:cNvPr>
          <p:cNvCxnSpPr/>
          <p:nvPr/>
        </p:nvCxnSpPr>
        <p:spPr bwMode="auto">
          <a:xfrm flipV="1">
            <a:off x="7049847" y="3035543"/>
            <a:ext cx="1194041" cy="36786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5EEAA7-6E4F-CA0E-5DF5-D961EFB80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1" y="2337915"/>
            <a:ext cx="942758" cy="917000"/>
          </a:xfrm>
          <a:prstGeom prst="rect">
            <a:avLst/>
          </a:prstGeom>
        </p:spPr>
      </p:pic>
      <p:grpSp>
        <p:nvGrpSpPr>
          <p:cNvPr id="44" name="Groep 43">
            <a:extLst>
              <a:ext uri="{FF2B5EF4-FFF2-40B4-BE49-F238E27FC236}">
                <a16:creationId xmlns:a16="http://schemas.microsoft.com/office/drawing/2014/main" id="{2C917ED5-79BC-3BC3-FF89-87E6E42FA739}"/>
              </a:ext>
            </a:extLst>
          </p:cNvPr>
          <p:cNvGrpSpPr/>
          <p:nvPr/>
        </p:nvGrpSpPr>
        <p:grpSpPr>
          <a:xfrm>
            <a:off x="46564" y="3329461"/>
            <a:ext cx="2570452" cy="1241862"/>
            <a:chOff x="46564" y="3352913"/>
            <a:chExt cx="2570452" cy="1218410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BB11200-0D4F-E542-D563-CCB3DC712F29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72BD03A5-60BE-71F8-7974-61C68C6B6E87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F068CE2D-8804-221D-6B16-20905A14F46C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Rechte verbindingslijn 18">
                <a:extLst>
                  <a:ext uri="{FF2B5EF4-FFF2-40B4-BE49-F238E27FC236}">
                    <a16:creationId xmlns:a16="http://schemas.microsoft.com/office/drawing/2014/main" id="{C80ACB77-8ADF-7AE1-27C4-2B0EB078870A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2912F8A5-4338-A038-A814-E8013C5898B6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58BEECEF-1807-51F0-5A20-A91A31478F0D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F7F8F9B5-DFF8-39CB-B421-2B0B0B8A3512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58B20449-0EF3-03B3-F25A-2B0349F3B94D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CE2AFBE5-C87B-A5AD-C966-F34BD71C5F36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22A8E729-38A2-F955-2895-EEC13B562AFE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E8C0AC3D-73EE-494C-8B23-934EE0F7D28C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F6E6F463-880D-9E41-F62C-FB697F575DBB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DE634F4B-58D8-A2C0-9BAF-9685FF6590B2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A736D17-1F6B-3697-E00B-90BE687D1D90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D25CED80-EDE4-7B20-458F-EADA54BD0825}"/>
                  </a:ext>
                </a:extLst>
              </p:cNvPr>
              <p:cNvSpPr txBox="1"/>
              <p:nvPr/>
            </p:nvSpPr>
            <p:spPr bwMode="auto">
              <a:xfrm rot="19634460">
                <a:off x="956427" y="2409969"/>
                <a:ext cx="144942" cy="13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C01C3226-F614-F0F0-733D-8923922A8EFD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157BD5AA-392D-D463-7DE8-C4DCB4A03C79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D1C0BE7A-DC23-8E7B-14E0-66B202B7FD2C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0D0D2F84-0CBC-19CF-5EF4-EE5A27F65271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DE31B079-B629-5ADA-EE2C-5803632A8662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215C0911-6901-ADB1-15DA-85FBAB989606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48E53748-6394-CA25-47F2-5CE4E2B666C0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8473AB87-9531-6DFF-C7C0-70ACF28C5877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210C2167-2039-1AF4-0239-30CCB2C6EFC0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C4218843-C08C-1830-BBCB-989E99C44990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2A974ADF-C8F8-680A-0D31-68D6A1DBAB30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ADD5E911-F4B7-889A-2586-75315A9BC2C6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52F0E31D-0754-3E99-BDAF-0C48D66221CB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DCD69D41-B268-2171-3F95-A8BC8B9391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1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spanningsklachten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graphicFrame>
        <p:nvGraphicFramePr>
          <p:cNvPr id="2" name="Tijdelijke aanduiding voor inhoud 4">
            <a:extLst>
              <a:ext uri="{FF2B5EF4-FFF2-40B4-BE49-F238E27FC236}">
                <a16:creationId xmlns:a16="http://schemas.microsoft.com/office/drawing/2014/main" id="{E59D0C23-A607-4999-B39B-CD5A48B360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47507" y="766438"/>
          <a:ext cx="6338495" cy="3763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110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657381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320004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2266112">
                <a:tc>
                  <a:txBody>
                    <a:bodyPr/>
                    <a:lstStyle/>
                    <a:p>
                      <a:r>
                        <a:rPr lang="nl-NL" b="1" dirty="0"/>
                        <a:t>Stoornis:</a:t>
                      </a:r>
                    </a:p>
                    <a:p>
                      <a:r>
                        <a:rPr lang="nl-NL" sz="1400" b="0" dirty="0"/>
                        <a:t>Rugklachten</a:t>
                      </a:r>
                    </a:p>
                    <a:p>
                      <a:r>
                        <a:rPr lang="nl-NL" sz="1400" b="0" dirty="0"/>
                        <a:t>Nekklachten</a:t>
                      </a:r>
                    </a:p>
                    <a:p>
                      <a:r>
                        <a:rPr lang="nl-NL" sz="1400" b="0" dirty="0"/>
                        <a:t>Hoofdpijn</a:t>
                      </a:r>
                    </a:p>
                    <a:p>
                      <a:r>
                        <a:rPr lang="nl-NL" sz="1400" b="0" dirty="0"/>
                        <a:t>Overgewicht</a:t>
                      </a:r>
                    </a:p>
                    <a:p>
                      <a:r>
                        <a:rPr lang="nl-NL" sz="1400" b="0" baseline="0" dirty="0"/>
                        <a:t>Slechte conditie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Activiteiten:</a:t>
                      </a:r>
                    </a:p>
                    <a:p>
                      <a:r>
                        <a:rPr lang="nl-NL" sz="1400" b="0" dirty="0"/>
                        <a:t>Beperkt</a:t>
                      </a:r>
                      <a:r>
                        <a:rPr lang="nl-NL" sz="1400" b="0" baseline="0" dirty="0"/>
                        <a:t> in het huishouden, voor zichzelf en haar zoon zorgen, naar buiten gaan/ boodschappen doen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Participatie:</a:t>
                      </a:r>
                    </a:p>
                    <a:p>
                      <a:r>
                        <a:rPr lang="nl-NL" sz="1400" b="0" dirty="0"/>
                        <a:t>Sport niet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496920">
                <a:tc>
                  <a:txBody>
                    <a:bodyPr/>
                    <a:lstStyle/>
                    <a:p>
                      <a:r>
                        <a:rPr lang="nl-NL" b="1" dirty="0"/>
                        <a:t>Persoonlijke factoren:</a:t>
                      </a:r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Externe factoren: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5185EE53-0CEA-4CD9-2CA4-A2B76344A0BC}"/>
              </a:ext>
            </a:extLst>
          </p:cNvPr>
          <p:cNvSpPr/>
          <p:nvPr/>
        </p:nvSpPr>
        <p:spPr>
          <a:xfrm>
            <a:off x="2666751" y="3732151"/>
            <a:ext cx="3916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Behandeling?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55FA5C38-2E20-47D6-9473-434609C1D38B}"/>
              </a:ext>
            </a:extLst>
          </p:cNvPr>
          <p:cNvSpPr/>
          <p:nvPr/>
        </p:nvSpPr>
        <p:spPr>
          <a:xfrm>
            <a:off x="2206079" y="625082"/>
            <a:ext cx="2086943" cy="1732740"/>
          </a:xfrm>
          <a:prstGeom prst="ellipse">
            <a:avLst/>
          </a:prstGeom>
          <a:noFill/>
          <a:ln w="3810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BA3921DE-33F7-F8AB-9AE7-0E86E38267FD}"/>
              </a:ext>
            </a:extLst>
          </p:cNvPr>
          <p:cNvSpPr/>
          <p:nvPr/>
        </p:nvSpPr>
        <p:spPr>
          <a:xfrm rot="8418936">
            <a:off x="4073635" y="534686"/>
            <a:ext cx="834447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4FBC00F-C55E-94AD-9886-711CE33044F0}"/>
              </a:ext>
            </a:extLst>
          </p:cNvPr>
          <p:cNvSpPr/>
          <p:nvPr/>
        </p:nvSpPr>
        <p:spPr>
          <a:xfrm>
            <a:off x="4887567" y="128887"/>
            <a:ext cx="3682275" cy="609608"/>
          </a:xfrm>
          <a:prstGeom prst="rect">
            <a:avLst/>
          </a:prstGeom>
          <a:solidFill>
            <a:schemeClr val="bg1"/>
          </a:solidFill>
          <a:ln w="7374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rgbClr val="C00000"/>
                </a:solidFill>
              </a:rPr>
              <a:t>Voor 1984: Mobiliseren? Oefenen? 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C2E44575-728A-A2B2-2FDE-CC92457A5EF7}"/>
              </a:ext>
            </a:extLst>
          </p:cNvPr>
          <p:cNvSpPr/>
          <p:nvPr/>
        </p:nvSpPr>
        <p:spPr>
          <a:xfrm rot="13132485">
            <a:off x="3774659" y="2230479"/>
            <a:ext cx="834447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DA0E200-99EF-0EB8-8EEA-9A456608FC4A}"/>
              </a:ext>
            </a:extLst>
          </p:cNvPr>
          <p:cNvSpPr/>
          <p:nvPr/>
        </p:nvSpPr>
        <p:spPr>
          <a:xfrm>
            <a:off x="4656961" y="2368843"/>
            <a:ext cx="3912881" cy="609608"/>
          </a:xfrm>
          <a:prstGeom prst="rect">
            <a:avLst/>
          </a:prstGeom>
          <a:solidFill>
            <a:schemeClr val="bg1"/>
          </a:solidFill>
          <a:ln w="7374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rgbClr val="C00000"/>
                </a:solidFill>
              </a:rPr>
              <a:t>Na 1984: Ontspanningsoefeningen?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1F39C74-CCCC-FDAF-26EC-4A6A3E63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" y="1058607"/>
            <a:ext cx="2570452" cy="121841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E153CB9-A9B3-A33E-DB5E-E5B2AD40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1" y="2337915"/>
            <a:ext cx="942758" cy="917000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4F16FF04-D067-852E-6D4A-FC7B9039AFF4}"/>
              </a:ext>
            </a:extLst>
          </p:cNvPr>
          <p:cNvGrpSpPr/>
          <p:nvPr/>
        </p:nvGrpSpPr>
        <p:grpSpPr>
          <a:xfrm>
            <a:off x="46564" y="3329461"/>
            <a:ext cx="2570452" cy="1241862"/>
            <a:chOff x="46564" y="3352913"/>
            <a:chExt cx="2570452" cy="1218410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44BF5238-8616-2970-2A2F-5E36925031AF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63628B29-ADA3-FCE9-64B0-48D5E27AD72E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BA364835-47FB-F8BF-5DEF-449A52C059B5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C01C6B44-00EB-5D78-1B00-FB1DF67D5EB6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Rechte verbindingslijn 21">
                <a:extLst>
                  <a:ext uri="{FF2B5EF4-FFF2-40B4-BE49-F238E27FC236}">
                    <a16:creationId xmlns:a16="http://schemas.microsoft.com/office/drawing/2014/main" id="{F7FA9471-D7A9-24F0-6713-C978DF184A91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86F3D9D9-E502-3951-EAE0-2ACC94B78D31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A5586E20-8718-6B86-FF81-B29883BADC44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6940E29E-A9FB-1E6F-1097-E5C717F4D606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3CEB19DB-1964-DE94-6CF5-D642D6B9734E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BE12372-DF3F-3081-B5A8-8165DAECEEBD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0FF15BD-5AF4-658A-0A67-F14E67CAC2C9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59E42027-B1AE-25C2-8495-C846A4B6B93A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5410FF02-7AF6-F5CB-5CEF-5F98F4E75506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16898AA8-6CE0-49C9-C5E3-0BA7DAC36CE6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F263B249-069C-371B-F1BB-CE5B4970A0AB}"/>
                  </a:ext>
                </a:extLst>
              </p:cNvPr>
              <p:cNvSpPr txBox="1"/>
              <p:nvPr/>
            </p:nvSpPr>
            <p:spPr bwMode="auto">
              <a:xfrm rot="19634460">
                <a:off x="956427" y="2409969"/>
                <a:ext cx="144942" cy="13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1A985604-846C-746D-BCB6-43A36D760E15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5FA89B3D-B8E8-722E-73D1-E7B31524B1D3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D1A07F3A-C23E-062E-955A-D28588B70A0F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36" name="Vrije vorm: vorm 35">
                <a:extLst>
                  <a:ext uri="{FF2B5EF4-FFF2-40B4-BE49-F238E27FC236}">
                    <a16:creationId xmlns:a16="http://schemas.microsoft.com/office/drawing/2014/main" id="{F7C2FFE6-E02C-CE70-C070-908DD927EA22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DF944FBF-7064-E0AC-AE92-4287D0BD3F0B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80582465-1C42-0493-83F1-2800D2E45BBE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9DE68B0F-CFDC-DA8C-2F62-D6B6DF81F2D1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5A2708C3-FF72-98FC-8591-1930ABBACA92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A4B7F747-BA82-7402-7309-B2E80F3537A0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C186BD84-38B0-00CA-CB1A-A700D723CE39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77F2EED8-9437-B013-9F12-7262681B2AC9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93A01514-10D6-660C-45B3-D83E54041C00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74A8EA52-1AC1-257C-B083-27162345556E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3C6BAA8-57DB-FA96-CC03-C93C1CBB89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93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E6805F-4E1A-FA41-A024-CB5D97F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spanningsklachten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4935DB-40C8-0544-BC02-1EC009CE8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SGF</a:t>
            </a:r>
          </a:p>
        </p:txBody>
      </p:sp>
      <p:graphicFrame>
        <p:nvGraphicFramePr>
          <p:cNvPr id="2" name="Tijdelijke aanduiding voor inhoud 4">
            <a:extLst>
              <a:ext uri="{FF2B5EF4-FFF2-40B4-BE49-F238E27FC236}">
                <a16:creationId xmlns:a16="http://schemas.microsoft.com/office/drawing/2014/main" id="{E59D0C23-A607-4999-B39B-CD5A48B36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127542"/>
              </p:ext>
            </p:extLst>
          </p:nvPr>
        </p:nvGraphicFramePr>
        <p:xfrm>
          <a:off x="2647507" y="766439"/>
          <a:ext cx="6338495" cy="379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110">
                  <a:extLst>
                    <a:ext uri="{9D8B030D-6E8A-4147-A177-3AD203B41FA5}">
                      <a16:colId xmlns:a16="http://schemas.microsoft.com/office/drawing/2014/main" val="520012345"/>
                    </a:ext>
                  </a:extLst>
                </a:gridCol>
                <a:gridCol w="1657381">
                  <a:extLst>
                    <a:ext uri="{9D8B030D-6E8A-4147-A177-3AD203B41FA5}">
                      <a16:colId xmlns:a16="http://schemas.microsoft.com/office/drawing/2014/main" val="1749084096"/>
                    </a:ext>
                  </a:extLst>
                </a:gridCol>
                <a:gridCol w="2320004">
                  <a:extLst>
                    <a:ext uri="{9D8B030D-6E8A-4147-A177-3AD203B41FA5}">
                      <a16:colId xmlns:a16="http://schemas.microsoft.com/office/drawing/2014/main" val="645955004"/>
                    </a:ext>
                  </a:extLst>
                </a:gridCol>
              </a:tblGrid>
              <a:tr h="1983982">
                <a:tc>
                  <a:txBody>
                    <a:bodyPr/>
                    <a:lstStyle/>
                    <a:p>
                      <a:r>
                        <a:rPr lang="nl-NL" b="1" dirty="0"/>
                        <a:t>Stoornis:</a:t>
                      </a:r>
                    </a:p>
                    <a:p>
                      <a:r>
                        <a:rPr lang="nl-NL" sz="1400" b="0" dirty="0"/>
                        <a:t>Rugklachten</a:t>
                      </a:r>
                    </a:p>
                    <a:p>
                      <a:r>
                        <a:rPr lang="nl-NL" sz="1400" b="0" dirty="0"/>
                        <a:t>Nekklachten</a:t>
                      </a:r>
                    </a:p>
                    <a:p>
                      <a:r>
                        <a:rPr lang="nl-NL" sz="1400" b="0" dirty="0"/>
                        <a:t>Hoofdpijn</a:t>
                      </a:r>
                    </a:p>
                    <a:p>
                      <a:r>
                        <a:rPr lang="nl-NL" sz="1400" b="0" dirty="0"/>
                        <a:t>Overgewicht</a:t>
                      </a:r>
                    </a:p>
                    <a:p>
                      <a:r>
                        <a:rPr lang="nl-NL" sz="1400" b="0" baseline="0" dirty="0"/>
                        <a:t>Slechte conditie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Activiteiten:</a:t>
                      </a:r>
                    </a:p>
                    <a:p>
                      <a:r>
                        <a:rPr lang="nl-NL" sz="1400" b="0" dirty="0"/>
                        <a:t>Beperkt</a:t>
                      </a:r>
                      <a:r>
                        <a:rPr lang="nl-NL" sz="1400" b="0" baseline="0" dirty="0"/>
                        <a:t> in het huishouden, voor zichzelf en haar zoon zorgen, naar buiten gaan/ boodschappen doen</a:t>
                      </a:r>
                      <a:endParaRPr lang="nl-NL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Participatie:</a:t>
                      </a:r>
                    </a:p>
                    <a:p>
                      <a:r>
                        <a:rPr lang="nl-NL" sz="1400" b="0" dirty="0"/>
                        <a:t>Sport niet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618941"/>
                  </a:ext>
                </a:extLst>
              </a:tr>
              <a:tr h="1771093">
                <a:tc>
                  <a:txBody>
                    <a:bodyPr/>
                    <a:lstStyle/>
                    <a:p>
                      <a:r>
                        <a:rPr lang="nl-NL" b="1" dirty="0"/>
                        <a:t>Persoonlijke factoren:</a:t>
                      </a:r>
                    </a:p>
                    <a:p>
                      <a:r>
                        <a:rPr lang="nl-NL" sz="1400" b="0" dirty="0"/>
                        <a:t>Somber, eerdere episoden</a:t>
                      </a:r>
                      <a:r>
                        <a:rPr lang="nl-NL" sz="1400" b="0" baseline="0" dirty="0"/>
                        <a:t> </a:t>
                      </a:r>
                      <a:r>
                        <a:rPr lang="nl-NL" sz="1400" b="0" dirty="0"/>
                        <a:t>van depressie gehad</a:t>
                      </a:r>
                    </a:p>
                    <a:p>
                      <a:r>
                        <a:rPr lang="nl-NL" sz="1400" b="0" dirty="0"/>
                        <a:t>Actuele rouw</a:t>
                      </a:r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Externe factoren:</a:t>
                      </a:r>
                    </a:p>
                    <a:p>
                      <a:r>
                        <a:rPr lang="nl-NL" sz="1400" b="0" dirty="0"/>
                        <a:t>1 zoon van 14</a:t>
                      </a:r>
                    </a:p>
                    <a:p>
                      <a:r>
                        <a:rPr lang="nl-NL" sz="1400" b="0" dirty="0"/>
                        <a:t>Moeder recent overleden</a:t>
                      </a:r>
                    </a:p>
                    <a:p>
                      <a:r>
                        <a:rPr lang="nl-NL" sz="1400" b="0" dirty="0"/>
                        <a:t>Geen partner</a:t>
                      </a:r>
                    </a:p>
                    <a:p>
                      <a:r>
                        <a:rPr lang="nl-NL" sz="1400" b="0" dirty="0"/>
                        <a:t>Contact met familie verbroken</a:t>
                      </a:r>
                    </a:p>
                    <a:p>
                      <a:r>
                        <a:rPr lang="nl-NL" sz="1400" b="0" dirty="0"/>
                        <a:t>Bijna geen sociale steun</a:t>
                      </a:r>
                    </a:p>
                    <a:p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779471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5185EE53-0CEA-4CD9-2CA4-A2B76344A0BC}"/>
              </a:ext>
            </a:extLst>
          </p:cNvPr>
          <p:cNvSpPr/>
          <p:nvPr/>
        </p:nvSpPr>
        <p:spPr>
          <a:xfrm>
            <a:off x="2535178" y="3749188"/>
            <a:ext cx="43168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Behandeling?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00DF4A5-4D81-1BBF-8329-994D4B30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" y="962108"/>
            <a:ext cx="2570452" cy="1218410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145CE664-D3EB-2D5F-2382-7BF09F9D5128}"/>
              </a:ext>
            </a:extLst>
          </p:cNvPr>
          <p:cNvSpPr/>
          <p:nvPr/>
        </p:nvSpPr>
        <p:spPr>
          <a:xfrm>
            <a:off x="2206079" y="625082"/>
            <a:ext cx="2086943" cy="1732740"/>
          </a:xfrm>
          <a:prstGeom prst="ellipse">
            <a:avLst/>
          </a:prstGeom>
          <a:noFill/>
          <a:ln w="38100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1A735F8E-CF62-9DFD-931F-67BAEBB7465B}"/>
              </a:ext>
            </a:extLst>
          </p:cNvPr>
          <p:cNvSpPr/>
          <p:nvPr/>
        </p:nvSpPr>
        <p:spPr>
          <a:xfrm rot="8418936">
            <a:off x="4073635" y="534686"/>
            <a:ext cx="834447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0773B29-E9B7-ED9A-EAE7-B9DD96E840AB}"/>
              </a:ext>
            </a:extLst>
          </p:cNvPr>
          <p:cNvSpPr/>
          <p:nvPr/>
        </p:nvSpPr>
        <p:spPr>
          <a:xfrm>
            <a:off x="4887567" y="128887"/>
            <a:ext cx="4098435" cy="609608"/>
          </a:xfrm>
          <a:prstGeom prst="rect">
            <a:avLst/>
          </a:prstGeom>
          <a:solidFill>
            <a:schemeClr val="bg1"/>
          </a:solidFill>
          <a:ln w="7374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nl-NL" dirty="0">
                <a:solidFill>
                  <a:srgbClr val="C00000"/>
                </a:solidFill>
              </a:rPr>
              <a:t>NFO naar NFP: meer dan ontspanning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DDABBF7F-8CFD-D764-0070-B219E5560708}"/>
              </a:ext>
            </a:extLst>
          </p:cNvPr>
          <p:cNvSpPr/>
          <p:nvPr/>
        </p:nvSpPr>
        <p:spPr>
          <a:xfrm rot="6890897">
            <a:off x="3448475" y="1525417"/>
            <a:ext cx="2119146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A98D2A9E-FF96-3E77-E3A5-D0BE780D6FE8}"/>
              </a:ext>
            </a:extLst>
          </p:cNvPr>
          <p:cNvSpPr/>
          <p:nvPr/>
        </p:nvSpPr>
        <p:spPr>
          <a:xfrm rot="6280839">
            <a:off x="6317791" y="743036"/>
            <a:ext cx="515186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 dirty="0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BA89981E-BAAB-5285-800A-E49BD1E6A27B}"/>
              </a:ext>
            </a:extLst>
          </p:cNvPr>
          <p:cNvSpPr/>
          <p:nvPr/>
        </p:nvSpPr>
        <p:spPr>
          <a:xfrm rot="6645359">
            <a:off x="7329735" y="1490308"/>
            <a:ext cx="2036521" cy="506942"/>
          </a:xfrm>
          <a:prstGeom prst="rightArrow">
            <a:avLst/>
          </a:prstGeom>
          <a:solidFill>
            <a:srgbClr val="C00000"/>
          </a:solidFill>
          <a:ln w="7374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A77B84-9442-08EE-2D53-AD3B071E4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9" y="2264632"/>
            <a:ext cx="977332" cy="953662"/>
          </a:xfrm>
          <a:prstGeom prst="rect">
            <a:avLst/>
          </a:prstGeom>
        </p:spPr>
      </p:pic>
      <p:grpSp>
        <p:nvGrpSpPr>
          <p:cNvPr id="44" name="Groep 43">
            <a:extLst>
              <a:ext uri="{FF2B5EF4-FFF2-40B4-BE49-F238E27FC236}">
                <a16:creationId xmlns:a16="http://schemas.microsoft.com/office/drawing/2014/main" id="{31E281A8-1A03-A556-6861-65E666C37551}"/>
              </a:ext>
            </a:extLst>
          </p:cNvPr>
          <p:cNvGrpSpPr/>
          <p:nvPr/>
        </p:nvGrpSpPr>
        <p:grpSpPr>
          <a:xfrm>
            <a:off x="46564" y="3329461"/>
            <a:ext cx="2570452" cy="1241862"/>
            <a:chOff x="46564" y="3352913"/>
            <a:chExt cx="2570452" cy="1218410"/>
          </a:xfrm>
        </p:grpSpPr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972F28A7-72FC-2C40-41E0-8B911C972C55}"/>
                </a:ext>
              </a:extLst>
            </p:cNvPr>
            <p:cNvGrpSpPr/>
            <p:nvPr/>
          </p:nvGrpSpPr>
          <p:grpSpPr>
            <a:xfrm>
              <a:off x="46564" y="3352913"/>
              <a:ext cx="2570452" cy="1218410"/>
              <a:chOff x="828543" y="2025966"/>
              <a:chExt cx="2941985" cy="1389154"/>
            </a:xfrm>
          </p:grpSpPr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43146F7E-F92C-83A2-3C33-3E27933363E4}"/>
                  </a:ext>
                </a:extLst>
              </p:cNvPr>
              <p:cNvSpPr/>
              <p:nvPr/>
            </p:nvSpPr>
            <p:spPr>
              <a:xfrm>
                <a:off x="3489055" y="2343817"/>
                <a:ext cx="281473" cy="735897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 dirty="0">
                  <a:ln>
                    <a:noFill/>
                  </a:ln>
                  <a:solidFill>
                    <a:srgbClr val="2D2D2D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8" name="Rechte verbindingslijn 47">
                <a:extLst>
                  <a:ext uri="{FF2B5EF4-FFF2-40B4-BE49-F238E27FC236}">
                    <a16:creationId xmlns:a16="http://schemas.microsoft.com/office/drawing/2014/main" id="{0E87FE79-CE75-87E5-5C58-FF69C1716EF9}"/>
                  </a:ext>
                </a:extLst>
              </p:cNvPr>
              <p:cNvCxnSpPr/>
              <p:nvPr/>
            </p:nvCxnSpPr>
            <p:spPr bwMode="auto">
              <a:xfrm>
                <a:off x="1160049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58852254-3594-44FE-5ECD-B6C2719D8D41}"/>
                  </a:ext>
                </a:extLst>
              </p:cNvPr>
              <p:cNvCxnSpPr/>
              <p:nvPr/>
            </p:nvCxnSpPr>
            <p:spPr bwMode="auto">
              <a:xfrm>
                <a:off x="1480402" y="2257471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148F9A5E-2C7D-E0A2-EDB9-B7338C5DE2C4}"/>
                  </a:ext>
                </a:extLst>
              </p:cNvPr>
              <p:cNvCxnSpPr/>
              <p:nvPr/>
            </p:nvCxnSpPr>
            <p:spPr bwMode="auto">
              <a:xfrm>
                <a:off x="3144559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2530A8A5-B2E5-DBC3-071E-0BDBB60ED198}"/>
                  </a:ext>
                </a:extLst>
              </p:cNvPr>
              <p:cNvCxnSpPr/>
              <p:nvPr/>
            </p:nvCxnSpPr>
            <p:spPr bwMode="auto">
              <a:xfrm>
                <a:off x="2510908" y="225582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A2D17DC1-81F1-AACA-8C01-77225F30C14A}"/>
                  </a:ext>
                </a:extLst>
              </p:cNvPr>
              <p:cNvCxnSpPr/>
              <p:nvPr/>
            </p:nvCxnSpPr>
            <p:spPr bwMode="auto">
              <a:xfrm>
                <a:off x="2129010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9C080D3B-126E-0324-5F29-E590D1280EC1}"/>
                  </a:ext>
                </a:extLst>
              </p:cNvPr>
              <p:cNvCxnSpPr/>
              <p:nvPr/>
            </p:nvCxnSpPr>
            <p:spPr bwMode="auto">
              <a:xfrm>
                <a:off x="3525982" y="2256589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29BEADA3-884E-EA6D-10F7-E801FF9F1ACF}"/>
                  </a:ext>
                </a:extLst>
              </p:cNvPr>
              <p:cNvSpPr txBox="1"/>
              <p:nvPr/>
            </p:nvSpPr>
            <p:spPr bwMode="auto">
              <a:xfrm>
                <a:off x="1006520" y="2025966"/>
                <a:ext cx="307058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1983</a:t>
                </a:r>
              </a:p>
            </p:txBody>
          </p: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283CE059-209B-4F3C-A3AC-3EB1AD84D238}"/>
                  </a:ext>
                </a:extLst>
              </p:cNvPr>
              <p:cNvSpPr txBox="1"/>
              <p:nvPr/>
            </p:nvSpPr>
            <p:spPr bwMode="auto">
              <a:xfrm>
                <a:off x="1345097" y="2025966"/>
                <a:ext cx="31683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1984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D27DA673-BD31-9F75-3A0A-E87B8271887A}"/>
                  </a:ext>
                </a:extLst>
              </p:cNvPr>
              <p:cNvSpPr txBox="1"/>
              <p:nvPr/>
            </p:nvSpPr>
            <p:spPr bwMode="auto">
              <a:xfrm>
                <a:off x="1966465" y="2025966"/>
                <a:ext cx="314880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1994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32ADF623-80F3-ADB7-B37D-F26F14251CE9}"/>
                  </a:ext>
                </a:extLst>
              </p:cNvPr>
              <p:cNvSpPr txBox="1"/>
              <p:nvPr/>
            </p:nvSpPr>
            <p:spPr bwMode="auto">
              <a:xfrm>
                <a:off x="2364504" y="2025966"/>
                <a:ext cx="29532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1997</a:t>
                </a: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A70B2211-B9F8-3144-9EED-524CAFA1025A}"/>
                  </a:ext>
                </a:extLst>
              </p:cNvPr>
              <p:cNvSpPr txBox="1"/>
              <p:nvPr/>
            </p:nvSpPr>
            <p:spPr bwMode="auto">
              <a:xfrm>
                <a:off x="2980889" y="2025966"/>
                <a:ext cx="332482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2005</a:t>
                </a:r>
              </a:p>
            </p:txBody>
          </p:sp>
          <p:sp>
            <p:nvSpPr>
              <p:cNvPr id="59" name="Tekstvak 58">
                <a:extLst>
                  <a:ext uri="{FF2B5EF4-FFF2-40B4-BE49-F238E27FC236}">
                    <a16:creationId xmlns:a16="http://schemas.microsoft.com/office/drawing/2014/main" id="{7CAB950B-B0FF-4BE0-1443-E0784F8B0A20}"/>
                  </a:ext>
                </a:extLst>
              </p:cNvPr>
              <p:cNvSpPr txBox="1"/>
              <p:nvPr/>
            </p:nvSpPr>
            <p:spPr bwMode="auto">
              <a:xfrm>
                <a:off x="3368759" y="2025966"/>
                <a:ext cx="340306" cy="203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2006</a:t>
                </a: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6D2B4C27-F760-178B-0AAE-25FBA25E06F9}"/>
                  </a:ext>
                </a:extLst>
              </p:cNvPr>
              <p:cNvSpPr txBox="1"/>
              <p:nvPr/>
            </p:nvSpPr>
            <p:spPr bwMode="auto">
              <a:xfrm rot="19634460">
                <a:off x="956427" y="2409969"/>
                <a:ext cx="144942" cy="13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IPT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73B3927E-DBC3-AF6A-28E8-9FBD7F785702}"/>
                  </a:ext>
                </a:extLst>
              </p:cNvPr>
              <p:cNvSpPr txBox="1"/>
              <p:nvPr/>
            </p:nvSpPr>
            <p:spPr bwMode="auto">
              <a:xfrm rot="19779131">
                <a:off x="828543" y="2758313"/>
                <a:ext cx="355952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Cursus</a:t>
                </a:r>
              </a:p>
              <a:p>
                <a:pPr algn="ctr"/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Ontsp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3EE5DEA-179C-A623-0D5E-2A87483941A6}"/>
                  </a:ext>
                </a:extLst>
              </p:cNvPr>
              <p:cNvSpPr txBox="1"/>
              <p:nvPr/>
            </p:nvSpPr>
            <p:spPr bwMode="auto">
              <a:xfrm rot="19779131">
                <a:off x="1191924" y="3066907"/>
                <a:ext cx="576954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Oprichting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NFO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E6A3F74F-76DC-E6AD-ECC0-F6AA8C41BF5A}"/>
                  </a:ext>
                </a:extLst>
              </p:cNvPr>
              <p:cNvSpPr txBox="1"/>
              <p:nvPr/>
            </p:nvSpPr>
            <p:spPr bwMode="auto">
              <a:xfrm rot="19779131">
                <a:off x="2360335" y="2493386"/>
                <a:ext cx="299235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4 DKL</a:t>
                </a:r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EACDC1FF-ACF4-2493-797E-519CF901F4CC}"/>
                  </a:ext>
                </a:extLst>
              </p:cNvPr>
              <p:cNvSpPr/>
              <p:nvPr/>
            </p:nvSpPr>
            <p:spPr>
              <a:xfrm>
                <a:off x="1424607" y="2343817"/>
                <a:ext cx="302977" cy="735895"/>
              </a:xfrm>
              <a:custGeom>
                <a:avLst/>
                <a:gdLst>
                  <a:gd name="connsiteX0" fmla="*/ 0 w 248327"/>
                  <a:gd name="connsiteY0" fmla="*/ 555477 h 555477"/>
                  <a:gd name="connsiteX1" fmla="*/ 247828 w 248327"/>
                  <a:gd name="connsiteY1" fmla="*/ 324740 h 555477"/>
                  <a:gd name="connsiteX2" fmla="*/ 51275 w 248327"/>
                  <a:gd name="connsiteY2" fmla="*/ 0 h 55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8327" h="555477">
                    <a:moveTo>
                      <a:pt x="0" y="555477"/>
                    </a:moveTo>
                    <a:cubicBezTo>
                      <a:pt x="119641" y="486398"/>
                      <a:pt x="239282" y="417319"/>
                      <a:pt x="247828" y="324740"/>
                    </a:cubicBezTo>
                    <a:cubicBezTo>
                      <a:pt x="256374" y="232160"/>
                      <a:pt x="153824" y="116080"/>
                      <a:pt x="51275" y="0"/>
                    </a:cubicBezTo>
                  </a:path>
                </a:pathLst>
              </a:custGeom>
              <a:ln>
                <a:solidFill>
                  <a:srgbClr val="009675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196A2A65-0C0A-1648-DF0D-2F4BA475566F}"/>
                  </a:ext>
                </a:extLst>
              </p:cNvPr>
              <p:cNvSpPr txBox="1"/>
              <p:nvPr/>
            </p:nvSpPr>
            <p:spPr bwMode="auto">
              <a:xfrm rot="19779131">
                <a:off x="1881721" y="2501286"/>
                <a:ext cx="391156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NFO -&gt;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NFP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6" name="Tekstvak 65">
                <a:extLst>
                  <a:ext uri="{FF2B5EF4-FFF2-40B4-BE49-F238E27FC236}">
                    <a16:creationId xmlns:a16="http://schemas.microsoft.com/office/drawing/2014/main" id="{C514F84E-8768-052E-838E-9C258DD7C3AF}"/>
                  </a:ext>
                </a:extLst>
              </p:cNvPr>
              <p:cNvSpPr txBox="1"/>
              <p:nvPr/>
            </p:nvSpPr>
            <p:spPr bwMode="auto">
              <a:xfrm rot="19779131">
                <a:off x="2344736" y="2675427"/>
                <a:ext cx="1117294" cy="123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b="0" i="0" kern="0" dirty="0">
                    <a:solidFill>
                      <a:srgbClr val="C11727"/>
                    </a:solidFill>
                    <a:latin typeface="FagoNo" pitchFamily="2" charset="77"/>
                  </a:rPr>
                  <a:t>Domeinomschrijving PSF</a:t>
                </a:r>
              </a:p>
            </p:txBody>
          </p:sp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90161482-D3B7-7017-DA1D-6961AF57B407}"/>
                  </a:ext>
                </a:extLst>
              </p:cNvPr>
              <p:cNvSpPr txBox="1"/>
              <p:nvPr/>
            </p:nvSpPr>
            <p:spPr bwMode="auto">
              <a:xfrm rot="19779131">
                <a:off x="3096027" y="2637462"/>
                <a:ext cx="661053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Deelregister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PSF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9360D02C-0C02-13C5-390C-48B05C535DB4}"/>
                  </a:ext>
                </a:extLst>
              </p:cNvPr>
              <p:cNvSpPr txBox="1"/>
              <p:nvPr/>
            </p:nvSpPr>
            <p:spPr bwMode="auto">
              <a:xfrm rot="19779131">
                <a:off x="3078073" y="3088927"/>
                <a:ext cx="453741" cy="326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1</a:t>
                </a:r>
                <a:r>
                  <a:rPr lang="nl-NL" sz="800" kern="0" baseline="30000" dirty="0">
                    <a:solidFill>
                      <a:srgbClr val="C11727"/>
                    </a:solidFill>
                    <a:latin typeface="FagoNo" pitchFamily="2" charset="77"/>
                  </a:rPr>
                  <a:t>e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 </a:t>
                </a:r>
                <a:r>
                  <a:rPr lang="nl-NL" sz="800" kern="0" dirty="0" err="1">
                    <a:solidFill>
                      <a:srgbClr val="C11727"/>
                    </a:solidFill>
                    <a:latin typeface="FagoNo" pitchFamily="2" charset="77"/>
                  </a:rPr>
                  <a:t>conf</a:t>
                </a:r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.</a:t>
                </a:r>
              </a:p>
              <a:p>
                <a:pPr algn="ct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IOPTMH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69" name="Tekstvak 68">
                <a:extLst>
                  <a:ext uri="{FF2B5EF4-FFF2-40B4-BE49-F238E27FC236}">
                    <a16:creationId xmlns:a16="http://schemas.microsoft.com/office/drawing/2014/main" id="{DB3854F0-347C-BE93-C0A6-7BB7126BDD2B}"/>
                  </a:ext>
                </a:extLst>
              </p:cNvPr>
              <p:cNvSpPr txBox="1"/>
              <p:nvPr/>
            </p:nvSpPr>
            <p:spPr bwMode="auto">
              <a:xfrm rot="19779131">
                <a:off x="2653731" y="2481926"/>
                <a:ext cx="258162" cy="163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800" kern="0" dirty="0">
                    <a:solidFill>
                      <a:srgbClr val="C11727"/>
                    </a:solidFill>
                    <a:latin typeface="FagoNo" pitchFamily="2" charset="77"/>
                  </a:rPr>
                  <a:t>Flow</a:t>
                </a:r>
                <a:endParaRPr lang="nl-NL" sz="800" b="0" i="0" kern="0" dirty="0">
                  <a:solidFill>
                    <a:srgbClr val="C11727"/>
                  </a:solidFill>
                  <a:latin typeface="FagoNo" pitchFamily="2" charset="77"/>
                </a:endParaRPr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6B7B7C8E-AC3B-99EB-023C-CE27ACE65188}"/>
                  </a:ext>
                </a:extLst>
              </p:cNvPr>
              <p:cNvSpPr/>
              <p:nvPr/>
            </p:nvSpPr>
            <p:spPr>
              <a:xfrm>
                <a:off x="1184798" y="2332496"/>
                <a:ext cx="208742" cy="532109"/>
              </a:xfrm>
              <a:custGeom>
                <a:avLst/>
                <a:gdLst>
                  <a:gd name="connsiteX0" fmla="*/ 25637 w 171090"/>
                  <a:gd name="connsiteY0" fmla="*/ 401653 h 401653"/>
                  <a:gd name="connsiteX1" fmla="*/ 170916 w 171090"/>
                  <a:gd name="connsiteY1" fmla="*/ 273466 h 401653"/>
                  <a:gd name="connsiteX2" fmla="*/ 0 w 171090"/>
                  <a:gd name="connsiteY2" fmla="*/ 0 h 401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90" h="401653">
                    <a:moveTo>
                      <a:pt x="25637" y="401653"/>
                    </a:moveTo>
                    <a:cubicBezTo>
                      <a:pt x="100413" y="371030"/>
                      <a:pt x="175189" y="340408"/>
                      <a:pt x="170916" y="273466"/>
                    </a:cubicBezTo>
                    <a:cubicBezTo>
                      <a:pt x="166643" y="206524"/>
                      <a:pt x="83321" y="103262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34821E31-DB8F-98E5-7D0E-1C89ED308A79}"/>
                  </a:ext>
                </a:extLst>
              </p:cNvPr>
              <p:cNvCxnSpPr/>
              <p:nvPr/>
            </p:nvCxnSpPr>
            <p:spPr bwMode="auto">
              <a:xfrm>
                <a:off x="2812071" y="2260074"/>
                <a:ext cx="0" cy="13395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91391BC4-9B31-A460-8C02-1B36F4B9D430}"/>
                  </a:ext>
                </a:extLst>
              </p:cNvPr>
              <p:cNvSpPr txBox="1"/>
              <p:nvPr/>
            </p:nvSpPr>
            <p:spPr bwMode="auto">
              <a:xfrm>
                <a:off x="2682065" y="2080199"/>
                <a:ext cx="278924" cy="153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nl-NL" sz="1000" b="0" i="0" kern="0" dirty="0">
                    <a:solidFill>
                      <a:srgbClr val="F18700"/>
                    </a:solidFill>
                    <a:latin typeface="FagoNo" pitchFamily="2" charset="77"/>
                  </a:rPr>
                  <a:t>2000</a:t>
                </a:r>
              </a:p>
            </p:txBody>
          </p:sp>
        </p:grp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253C7899-2ADE-9693-1312-4F0B70541F81}"/>
                </a:ext>
              </a:extLst>
            </p:cNvPr>
            <p:cNvCxnSpPr/>
            <p:nvPr/>
          </p:nvCxnSpPr>
          <p:spPr bwMode="auto">
            <a:xfrm flipV="1">
              <a:off x="326316" y="3613263"/>
              <a:ext cx="2077037" cy="8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61C5BE7B-5D37-3BDC-C0C0-8833AFF962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00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B2B704-AB4B-FC85-C4B2-17BA971F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Biopsychosociaal</a:t>
            </a:r>
            <a:r>
              <a:rPr lang="nl-NL" dirty="0"/>
              <a:t> model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9C407D-8C02-ECBE-2D22-9029F9F22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5" t="27689" r="37325" b="6335"/>
          <a:stretch/>
        </p:blipFill>
        <p:spPr>
          <a:xfrm>
            <a:off x="2142460" y="978201"/>
            <a:ext cx="4859079" cy="339178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8E59CC0-0DDD-362F-698B-0FFB868AE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178FEE-A9EB-BCDB-7329-2F3CAA938B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69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B2B704-AB4B-FC85-C4B2-17BA971F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Biopsychosociaal</a:t>
            </a:r>
            <a:r>
              <a:rPr lang="nl-NL" dirty="0"/>
              <a:t> model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8E59CC0-0DDD-362F-698B-0FFB868AE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6013" y="4626000"/>
            <a:ext cx="3204000" cy="452395"/>
          </a:xfrm>
        </p:spPr>
        <p:txBody>
          <a:bodyPr/>
          <a:lstStyle/>
          <a:p>
            <a:r>
              <a:rPr lang="nl-NL" dirty="0"/>
              <a:t>SGF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CA6E255-4BF0-724F-1ED3-7438A07C0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0" y="-18726"/>
            <a:ext cx="6837153" cy="4526932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FB44C2-3069-7269-43C4-2ED7FD01BD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671559"/>
      </p:ext>
    </p:extLst>
  </p:cSld>
  <p:clrMapOvr>
    <a:masterClrMapping/>
  </p:clrMapOvr>
</p:sld>
</file>

<file path=ppt/theme/theme1.xml><?xml version="1.0" encoding="utf-8"?>
<a:theme xmlns:a="http://schemas.openxmlformats.org/drawingml/2006/main" name="kngf">
  <a:themeElements>
    <a:clrScheme name="KNGF">
      <a:dk1>
        <a:srgbClr val="2C2D2C"/>
      </a:dk1>
      <a:lt1>
        <a:srgbClr val="FFFFFF"/>
      </a:lt1>
      <a:dk2>
        <a:srgbClr val="000000"/>
      </a:dk2>
      <a:lt2>
        <a:srgbClr val="727272"/>
      </a:lt2>
      <a:accent1>
        <a:srgbClr val="F28700"/>
      </a:accent1>
      <a:accent2>
        <a:srgbClr val="C20A26"/>
      </a:accent2>
      <a:accent3>
        <a:srgbClr val="E52E26"/>
      </a:accent3>
      <a:accent4>
        <a:srgbClr val="009675"/>
      </a:accent4>
      <a:accent5>
        <a:srgbClr val="73C3F0"/>
      </a:accent5>
      <a:accent6>
        <a:srgbClr val="FAB005"/>
      </a:accent6>
      <a:hlink>
        <a:srgbClr val="2C2C2C"/>
      </a:hlink>
      <a:folHlink>
        <a:srgbClr val="2C2C2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374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63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algn="r">
          <a:defRPr b="0" i="0" kern="0" dirty="0" smtClean="0">
            <a:solidFill>
              <a:srgbClr val="C11727"/>
            </a:solidFill>
            <a:latin typeface="FagoNo" pitchFamily="2" charset="77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727272"/>
        </a:lt2>
        <a:accent1>
          <a:srgbClr val="F68B1F"/>
        </a:accent1>
        <a:accent2>
          <a:srgbClr val="C4122F"/>
        </a:accent2>
        <a:accent3>
          <a:srgbClr val="FFFFFF"/>
        </a:accent3>
        <a:accent4>
          <a:srgbClr val="000000"/>
        </a:accent4>
        <a:accent5>
          <a:srgbClr val="FAC4AB"/>
        </a:accent5>
        <a:accent6>
          <a:srgbClr val="B10F2A"/>
        </a:accent6>
        <a:hlink>
          <a:srgbClr val="009175"/>
        </a:hlink>
        <a:folHlink>
          <a:srgbClr val="88D5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4" id="{B95509FF-F43A-7542-BB24-E32D0598D68B}" vid="{468594A9-BB18-CF42-9D84-2862795C5D25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1a9fedd-f4b5-4d73-bfcc-42cbd563f03b">
      <UserInfo>
        <DisplayName>Hans Redeker</DisplayName>
        <AccountId>33</AccountId>
        <AccountType/>
      </UserInfo>
    </SharedWithUsers>
    <TaxCatchAll xmlns="e1a9fedd-f4b5-4d73-bfcc-42cbd563f03b" xsi:nil="true"/>
    <lcf76f155ced4ddcb4097134ff3c332f xmlns="1db2319e-c98b-45d6-b73f-bd90c681bf8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BE62A3974169479604FE715D3F7BBA" ma:contentTypeVersion="17" ma:contentTypeDescription="Een nieuw document maken." ma:contentTypeScope="" ma:versionID="509860bc1adb296ee2198f57e3cf2ae4">
  <xsd:schema xmlns:xsd="http://www.w3.org/2001/XMLSchema" xmlns:xs="http://www.w3.org/2001/XMLSchema" xmlns:p="http://schemas.microsoft.com/office/2006/metadata/properties" xmlns:ns2="1db2319e-c98b-45d6-b73f-bd90c681bf87" xmlns:ns3="e1a9fedd-f4b5-4d73-bfcc-42cbd563f03b" targetNamespace="http://schemas.microsoft.com/office/2006/metadata/properties" ma:root="true" ma:fieldsID="fbeae69001c771999aa163d8ee4e3ed2" ns2:_="" ns3:_="">
    <xsd:import namespace="1db2319e-c98b-45d6-b73f-bd90c681bf87"/>
    <xsd:import namespace="e1a9fedd-f4b5-4d73-bfcc-42cbd563f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2319e-c98b-45d6-b73f-bd90c681bf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4983d47-746f-4ea4-9416-e078720301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9fedd-f4b5-4d73-bfcc-42cbd563f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336e3b-6418-4302-beac-682a4c6a0526}" ma:internalName="TaxCatchAll" ma:showField="CatchAllData" ma:web="e1a9fedd-f4b5-4d73-bfcc-42cbd563f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183C13-66CD-484D-BDD4-153D0B595ED2}">
  <ds:schemaRefs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1db2319e-c98b-45d6-b73f-bd90c681bf87"/>
    <ds:schemaRef ds:uri="http://schemas.microsoft.com/office/2006/metadata/properties"/>
    <ds:schemaRef ds:uri="e1a9fedd-f4b5-4d73-bfcc-42cbd563f03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602466-7E8B-47DA-A696-882F398072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1D8949-3272-45CD-A514-AD1EEB226B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b2319e-c98b-45d6-b73f-bd90c681bf87"/>
    <ds:schemaRef ds:uri="e1a9fedd-f4b5-4d73-bfcc-42cbd563f0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KNGF_presentatie_leeg</Template>
  <TotalTime>1756</TotalTime>
  <Words>1769</Words>
  <Application>Microsoft Office PowerPoint</Application>
  <PresentationFormat>Diavoorstelling (16:9)</PresentationFormat>
  <Paragraphs>738</Paragraphs>
  <Slides>29</Slides>
  <Notes>13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FagoNo</vt:lpstr>
      <vt:lpstr>Arial</vt:lpstr>
      <vt:lpstr>Segoe UI</vt:lpstr>
      <vt:lpstr>Calibri</vt:lpstr>
      <vt:lpstr>FagoNo Medium</vt:lpstr>
      <vt:lpstr>Times New Roman</vt:lpstr>
      <vt:lpstr>kngf</vt:lpstr>
      <vt:lpstr>PowerPoint-presentatie</vt:lpstr>
      <vt:lpstr>Voorstellen huidige NFP bestuursleden</vt:lpstr>
      <vt:lpstr>Professionele ontwikkeling van de vereniging/ PSF-er</vt:lpstr>
      <vt:lpstr>Casus spanningsklachten</vt:lpstr>
      <vt:lpstr>Casus spanningsklachten</vt:lpstr>
      <vt:lpstr>Casus spanningsklachten</vt:lpstr>
      <vt:lpstr>Casus spanningsklachten</vt:lpstr>
      <vt:lpstr>Biopsychosociaal model</vt:lpstr>
      <vt:lpstr>Biopsychosociaal model</vt:lpstr>
      <vt:lpstr>Wetenschappelijke ontwikkelingen nationaal</vt:lpstr>
      <vt:lpstr>Casus diagnostiek</vt:lpstr>
      <vt:lpstr>Casus diagnostiek</vt:lpstr>
      <vt:lpstr>Casus diagnostiek</vt:lpstr>
      <vt:lpstr>Wetenschappelijke ontwikkelingen internationaal</vt:lpstr>
      <vt:lpstr>Maatschappelijke ontwikkelingen</vt:lpstr>
      <vt:lpstr>Maatschappelijke ontwikkelingen</vt:lpstr>
      <vt:lpstr>Maatschappelijke ontwikkelingen</vt:lpstr>
      <vt:lpstr>Casus (long)COVID</vt:lpstr>
      <vt:lpstr>Wanneer naar de psychosomatisch fysiotherapeut? </vt:lpstr>
      <vt:lpstr>Casus ICF model 1e lijns fysiotherapie </vt:lpstr>
      <vt:lpstr>Maatschappelijke ontwikkelingen</vt:lpstr>
      <vt:lpstr>Visie NFP op PSF (2040)</vt:lpstr>
      <vt:lpstr>Samenvattend</vt:lpstr>
      <vt:lpstr>PowerPoint-presentatie</vt:lpstr>
      <vt:lpstr>PowerPoint-presentatie</vt:lpstr>
      <vt:lpstr>Geïnterviewden </vt:lpstr>
      <vt:lpstr>Namen die in de interviews benoemd zijn </vt:lpstr>
      <vt:lpstr>Ereleden    Joost de Bie prijs</vt:lpstr>
      <vt:lpstr>origineel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Melissa Knape</dc:creator>
  <cp:lastModifiedBy>Alida Dorenbosch</cp:lastModifiedBy>
  <cp:revision>6</cp:revision>
  <cp:lastPrinted>2019-08-19T03:40:19Z</cp:lastPrinted>
  <dcterms:created xsi:type="dcterms:W3CDTF">2020-10-12T09:28:50Z</dcterms:created>
  <dcterms:modified xsi:type="dcterms:W3CDTF">2024-08-06T14:09:30Z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0x01010074BE62A3974169479604FE715D3F7BBA</vt:lpwstr>
  </property>
</Properties>
</file>