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29"/>
  </p:notesMasterIdLst>
  <p:sldIdLst>
    <p:sldId id="259" r:id="rId4"/>
    <p:sldId id="278" r:id="rId5"/>
    <p:sldId id="292" r:id="rId6"/>
    <p:sldId id="294" r:id="rId7"/>
    <p:sldId id="293" r:id="rId8"/>
    <p:sldId id="295" r:id="rId9"/>
    <p:sldId id="287" r:id="rId10"/>
    <p:sldId id="281" r:id="rId11"/>
    <p:sldId id="297" r:id="rId12"/>
    <p:sldId id="263" r:id="rId13"/>
    <p:sldId id="298" r:id="rId14"/>
    <p:sldId id="261" r:id="rId15"/>
    <p:sldId id="296" r:id="rId16"/>
    <p:sldId id="282" r:id="rId17"/>
    <p:sldId id="283" r:id="rId18"/>
    <p:sldId id="284" r:id="rId19"/>
    <p:sldId id="268" r:id="rId20"/>
    <p:sldId id="271" r:id="rId21"/>
    <p:sldId id="273" r:id="rId22"/>
    <p:sldId id="265" r:id="rId23"/>
    <p:sldId id="267" r:id="rId24"/>
    <p:sldId id="276" r:id="rId25"/>
    <p:sldId id="275" r:id="rId26"/>
    <p:sldId id="290" r:id="rId27"/>
    <p:sldId id="264" r:id="rId28"/>
  </p:sldIdLst>
  <p:sldSz cx="9144000" cy="6858000" type="screen4x3"/>
  <p:notesSz cx="6858000" cy="9144000"/>
  <p:embeddedFontLst>
    <p:embeddedFont>
      <p:font typeface="Playfair Display" panose="00000500000000000000" pitchFamily="2" charset="0"/>
      <p:regular r:id="rId30"/>
      <p:italic r:id="rId31"/>
    </p:embeddedFont>
    <p:embeddedFont>
      <p:font typeface="Raleway" pitchFamily="2" charset="0"/>
      <p:regular r:id="rId32"/>
      <p:bold r:id="rId33"/>
    </p:embeddedFont>
  </p:embeddedFontLst>
  <p:defaultTextStyle>
    <a:defPPr>
      <a:defRPr lang="en-US"/>
    </a:defPPr>
    <a:lvl1pPr marL="0" algn="l" defTabSz="7959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7993" algn="l" defTabSz="7959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95985" algn="l" defTabSz="7959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93978" algn="l" defTabSz="7959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91970" algn="l" defTabSz="7959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89963" algn="l" defTabSz="7959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87956" algn="l" defTabSz="7959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85948" algn="l" defTabSz="7959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83941" algn="l" defTabSz="7959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>
          <p15:clr>
            <a:srgbClr val="A4A3A4"/>
          </p15:clr>
        </p15:guide>
        <p15:guide id="2" pos="27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581" autoAdjust="0"/>
  </p:normalViewPr>
  <p:slideViewPr>
    <p:cSldViewPr>
      <p:cViewPr varScale="1">
        <p:scale>
          <a:sx n="33" d="100"/>
          <a:sy n="33" d="100"/>
        </p:scale>
        <p:origin x="1400" y="28"/>
      </p:cViewPr>
      <p:guideLst>
        <p:guide orient="horz" pos="2026"/>
        <p:guide pos="27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F3BFB-C2BD-8844-B04B-23D3720D6761}" type="datetimeFigureOut">
              <a:rPr lang="nl-NL" smtClean="0"/>
              <a:t>5-8-2024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39BF8-2866-4A46-9E72-D3A09630B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91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79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7993" algn="l" defTabSz="3979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95985" algn="l" defTabSz="3979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93978" algn="l" defTabSz="3979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91970" algn="l" defTabSz="3979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89963" algn="l" defTabSz="3979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87956" algn="l" defTabSz="3979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85948" algn="l" defTabSz="3979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83941" algn="l" defTabSz="3979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Preventie, bedrijven en scholen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39BF8-2866-4A46-9E72-D3A09630B6F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57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Voorbeelden ideale cliënten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39BF8-2866-4A46-9E72-D3A09630B6F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98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39BF8-2866-4A46-9E72-D3A09630B6F6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03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9" y="1997275"/>
            <a:ext cx="7286625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43313"/>
            <a:ext cx="600075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7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9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9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9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87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85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83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3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6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69" y="4131470"/>
            <a:ext cx="7286625" cy="127694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9" y="2725045"/>
            <a:ext cx="7286625" cy="1406425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79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5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939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919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899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879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859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839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7993" indent="0">
              <a:buNone/>
              <a:defRPr sz="1700" b="1"/>
            </a:lvl2pPr>
            <a:lvl3pPr marL="795985" indent="0">
              <a:buNone/>
              <a:defRPr sz="1600" b="1"/>
            </a:lvl3pPr>
            <a:lvl4pPr marL="1193978" indent="0">
              <a:buNone/>
              <a:defRPr sz="1400" b="1"/>
            </a:lvl4pPr>
            <a:lvl5pPr marL="1591970" indent="0">
              <a:buNone/>
              <a:defRPr sz="1400" b="1"/>
            </a:lvl5pPr>
            <a:lvl6pPr marL="1989963" indent="0">
              <a:buNone/>
              <a:defRPr sz="1400" b="1"/>
            </a:lvl6pPr>
            <a:lvl7pPr marL="2387956" indent="0">
              <a:buNone/>
              <a:defRPr sz="1400" b="1"/>
            </a:lvl7pPr>
            <a:lvl8pPr marL="2785948" indent="0">
              <a:buNone/>
              <a:defRPr sz="1400" b="1"/>
            </a:lvl8pPr>
            <a:lvl9pPr marL="318394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7993" indent="0">
              <a:buNone/>
              <a:defRPr sz="1700" b="1"/>
            </a:lvl2pPr>
            <a:lvl3pPr marL="795985" indent="0">
              <a:buNone/>
              <a:defRPr sz="1600" b="1"/>
            </a:lvl3pPr>
            <a:lvl4pPr marL="1193978" indent="0">
              <a:buNone/>
              <a:defRPr sz="1400" b="1"/>
            </a:lvl4pPr>
            <a:lvl5pPr marL="1591970" indent="0">
              <a:buNone/>
              <a:defRPr sz="1400" b="1"/>
            </a:lvl5pPr>
            <a:lvl6pPr marL="1989963" indent="0">
              <a:buNone/>
              <a:defRPr sz="1400" b="1"/>
            </a:lvl6pPr>
            <a:lvl7pPr marL="2387956" indent="0">
              <a:buNone/>
              <a:defRPr sz="1400" b="1"/>
            </a:lvl7pPr>
            <a:lvl8pPr marL="2785948" indent="0">
              <a:buNone/>
              <a:defRPr sz="1400" b="1"/>
            </a:lvl8pPr>
            <a:lvl9pPr marL="318394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7" y="255984"/>
            <a:ext cx="2820293" cy="108942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7" y="1345407"/>
            <a:ext cx="2820293" cy="4397872"/>
          </a:xfrm>
        </p:spPr>
        <p:txBody>
          <a:bodyPr/>
          <a:lstStyle>
            <a:lvl1pPr marL="0" indent="0">
              <a:buNone/>
              <a:defRPr sz="1200"/>
            </a:lvl1pPr>
            <a:lvl2pPr marL="397993" indent="0">
              <a:buNone/>
              <a:defRPr sz="1000"/>
            </a:lvl2pPr>
            <a:lvl3pPr marL="795985" indent="0">
              <a:buNone/>
              <a:defRPr sz="900"/>
            </a:lvl3pPr>
            <a:lvl4pPr marL="1193978" indent="0">
              <a:buNone/>
              <a:defRPr sz="800"/>
            </a:lvl4pPr>
            <a:lvl5pPr marL="1591970" indent="0">
              <a:buNone/>
              <a:defRPr sz="800"/>
            </a:lvl5pPr>
            <a:lvl6pPr marL="1989963" indent="0">
              <a:buNone/>
              <a:defRPr sz="800"/>
            </a:lvl6pPr>
            <a:lvl7pPr marL="2387956" indent="0">
              <a:buNone/>
              <a:defRPr sz="800"/>
            </a:lvl7pPr>
            <a:lvl8pPr marL="2785948" indent="0">
              <a:buNone/>
              <a:defRPr sz="800"/>
            </a:lvl8pPr>
            <a:lvl9pPr marL="31839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3"/>
            <a:ext cx="5143500" cy="53131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6"/>
            <a:ext cx="5143500" cy="3857626"/>
          </a:xfrm>
        </p:spPr>
        <p:txBody>
          <a:bodyPr/>
          <a:lstStyle>
            <a:lvl1pPr marL="0" indent="0">
              <a:buNone/>
              <a:defRPr sz="2800"/>
            </a:lvl1pPr>
            <a:lvl2pPr marL="397993" indent="0">
              <a:buNone/>
              <a:defRPr sz="2400"/>
            </a:lvl2pPr>
            <a:lvl3pPr marL="795985" indent="0">
              <a:buNone/>
              <a:defRPr sz="2100"/>
            </a:lvl3pPr>
            <a:lvl4pPr marL="1193978" indent="0">
              <a:buNone/>
              <a:defRPr sz="1700"/>
            </a:lvl4pPr>
            <a:lvl5pPr marL="1591970" indent="0">
              <a:buNone/>
              <a:defRPr sz="1700"/>
            </a:lvl5pPr>
            <a:lvl6pPr marL="1989963" indent="0">
              <a:buNone/>
              <a:defRPr sz="1700"/>
            </a:lvl6pPr>
            <a:lvl7pPr marL="2387956" indent="0">
              <a:buNone/>
              <a:defRPr sz="1700"/>
            </a:lvl7pPr>
            <a:lvl8pPr marL="2785948" indent="0">
              <a:buNone/>
              <a:defRPr sz="1700"/>
            </a:lvl8pPr>
            <a:lvl9pPr marL="3183941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200"/>
            </a:lvl1pPr>
            <a:lvl2pPr marL="397993" indent="0">
              <a:buNone/>
              <a:defRPr sz="1000"/>
            </a:lvl2pPr>
            <a:lvl3pPr marL="795985" indent="0">
              <a:buNone/>
              <a:defRPr sz="900"/>
            </a:lvl3pPr>
            <a:lvl4pPr marL="1193978" indent="0">
              <a:buNone/>
              <a:defRPr sz="800"/>
            </a:lvl4pPr>
            <a:lvl5pPr marL="1591970" indent="0">
              <a:buNone/>
              <a:defRPr sz="800"/>
            </a:lvl5pPr>
            <a:lvl6pPr marL="1989963" indent="0">
              <a:buNone/>
              <a:defRPr sz="800"/>
            </a:lvl6pPr>
            <a:lvl7pPr marL="2387956" indent="0">
              <a:buNone/>
              <a:defRPr sz="800"/>
            </a:lvl7pPr>
            <a:lvl8pPr marL="2785948" indent="0">
              <a:buNone/>
              <a:defRPr sz="800"/>
            </a:lvl8pPr>
            <a:lvl9pPr marL="31839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57474"/>
            <a:ext cx="7715250" cy="1071563"/>
          </a:xfrm>
          <a:prstGeom prst="rect">
            <a:avLst/>
          </a:prstGeom>
        </p:spPr>
        <p:txBody>
          <a:bodyPr vert="horz" lIns="79599" tIns="39799" rIns="79599" bIns="3979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500188"/>
            <a:ext cx="7715250" cy="4243091"/>
          </a:xfrm>
          <a:prstGeom prst="rect">
            <a:avLst/>
          </a:prstGeom>
        </p:spPr>
        <p:txBody>
          <a:bodyPr vert="horz" lIns="79599" tIns="39799" rIns="79599" bIns="397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" y="5959079"/>
            <a:ext cx="2000250" cy="342305"/>
          </a:xfrm>
          <a:prstGeom prst="rect">
            <a:avLst/>
          </a:prstGeom>
        </p:spPr>
        <p:txBody>
          <a:bodyPr vert="horz" lIns="79599" tIns="39799" rIns="79599" bIns="3979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39" y="5959079"/>
            <a:ext cx="2714625" cy="342305"/>
          </a:xfrm>
          <a:prstGeom prst="rect">
            <a:avLst/>
          </a:prstGeom>
        </p:spPr>
        <p:txBody>
          <a:bodyPr vert="horz" lIns="79599" tIns="39799" rIns="79599" bIns="3979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3625" y="5959079"/>
            <a:ext cx="2000250" cy="342305"/>
          </a:xfrm>
          <a:prstGeom prst="rect">
            <a:avLst/>
          </a:prstGeom>
        </p:spPr>
        <p:txBody>
          <a:bodyPr vert="horz" lIns="79599" tIns="39799" rIns="79599" bIns="3979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95985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94" indent="-298494" algn="l" defTabSz="7959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6738" indent="-248745" algn="l" defTabSz="79598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4982" indent="-198996" algn="l" defTabSz="79598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92974" indent="-198996" algn="l" defTabSz="795985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967" indent="-198996" algn="l" defTabSz="795985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8959" indent="-198996" algn="l" defTabSz="79598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6952" indent="-198996" algn="l" defTabSz="79598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4945" indent="-198996" algn="l" defTabSz="79598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2937" indent="-198996" algn="l" defTabSz="79598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59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7993" algn="l" defTabSz="7959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5985" algn="l" defTabSz="7959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3978" algn="l" defTabSz="7959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1970" algn="l" defTabSz="7959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9963" algn="l" defTabSz="7959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7956" algn="l" defTabSz="7959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5948" algn="l" defTabSz="7959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83941" algn="l" defTabSz="7959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l="5583" r="558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207" y="1807033"/>
            <a:ext cx="9396413" cy="3243937"/>
            <a:chOff x="0" y="0"/>
            <a:chExt cx="13363787" cy="46136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3363787" cy="4613600"/>
            </a:xfrm>
            <a:prstGeom prst="rect">
              <a:avLst/>
            </a:prstGeom>
            <a:solidFill>
              <a:srgbClr val="EEC0BF">
                <a:alpha val="97647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38285" y="1422560"/>
              <a:ext cx="11087215" cy="1829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13"/>
                </a:lnSpc>
              </a:pPr>
              <a:r>
                <a:rPr lang="en-US" sz="4200" i="1" spc="42" dirty="0">
                  <a:solidFill>
                    <a:srgbClr val="FFFFFF"/>
                  </a:solidFill>
                  <a:latin typeface="Playfair Display"/>
                </a:rPr>
                <a:t>“</a:t>
              </a:r>
              <a:r>
                <a:rPr lang="en-US" sz="4200" i="1" spc="42" dirty="0" err="1">
                  <a:solidFill>
                    <a:srgbClr val="FFFFFF"/>
                  </a:solidFill>
                  <a:latin typeface="Playfair Display"/>
                </a:rPr>
                <a:t>Positioneren</a:t>
              </a:r>
              <a:r>
                <a:rPr lang="en-US" sz="4200" i="1" spc="42" dirty="0">
                  <a:solidFill>
                    <a:srgbClr val="FFFFFF"/>
                  </a:solidFill>
                  <a:latin typeface="Playfair Display"/>
                </a:rPr>
                <a:t> is </a:t>
              </a:r>
              <a:r>
                <a:rPr lang="en-US" sz="4200" i="1" spc="42" dirty="0" err="1">
                  <a:solidFill>
                    <a:srgbClr val="FFFFFF"/>
                  </a:solidFill>
                  <a:latin typeface="Playfair Display"/>
                </a:rPr>
                <a:t>kiezen</a:t>
              </a:r>
              <a:r>
                <a:rPr lang="en-US" sz="4200" i="1" spc="42" dirty="0">
                  <a:solidFill>
                    <a:srgbClr val="FFFFFF"/>
                  </a:solidFill>
                  <a:latin typeface="Playfair Display"/>
                </a:rPr>
                <a:t> </a:t>
              </a:r>
              <a:r>
                <a:rPr lang="en-US" sz="4200" i="1" spc="42" dirty="0" err="1">
                  <a:solidFill>
                    <a:srgbClr val="FFFFFF"/>
                  </a:solidFill>
                  <a:latin typeface="Playfair Display"/>
                </a:rPr>
                <a:t>om</a:t>
              </a:r>
              <a:r>
                <a:rPr lang="en-US" sz="4200" i="1" spc="42" dirty="0">
                  <a:solidFill>
                    <a:srgbClr val="FFFFFF"/>
                  </a:solidFill>
                  <a:latin typeface="Playfair Display"/>
                </a:rPr>
                <a:t> </a:t>
              </a:r>
              <a:r>
                <a:rPr lang="en-US" sz="4200" i="1" spc="42" dirty="0" err="1">
                  <a:solidFill>
                    <a:srgbClr val="FFFFFF"/>
                  </a:solidFill>
                  <a:latin typeface="Playfair Display"/>
                </a:rPr>
                <a:t>gekozen</a:t>
              </a:r>
              <a:r>
                <a:rPr lang="en-US" sz="4200" i="1" spc="42" dirty="0">
                  <a:solidFill>
                    <a:srgbClr val="FFFFFF"/>
                  </a:solidFill>
                  <a:latin typeface="Playfair Display"/>
                </a:rPr>
                <a:t> </a:t>
              </a:r>
              <a:r>
                <a:rPr lang="en-US" sz="4200" i="1" spc="42" dirty="0" err="1">
                  <a:solidFill>
                    <a:srgbClr val="FFFFFF"/>
                  </a:solidFill>
                  <a:latin typeface="Playfair Display"/>
                </a:rPr>
                <a:t>te</a:t>
              </a:r>
              <a:r>
                <a:rPr lang="en-US" sz="4200" i="1" spc="42" dirty="0">
                  <a:solidFill>
                    <a:srgbClr val="FFFFFF"/>
                  </a:solidFill>
                  <a:latin typeface="Playfair Display"/>
                </a:rPr>
                <a:t> </a:t>
              </a:r>
              <a:r>
                <a:rPr lang="en-US" sz="4200" i="1" spc="42" dirty="0" err="1">
                  <a:solidFill>
                    <a:srgbClr val="FFFFFF"/>
                  </a:solidFill>
                  <a:latin typeface="Playfair Display"/>
                </a:rPr>
                <a:t>worden</a:t>
              </a:r>
              <a:r>
                <a:rPr lang="en-US" sz="4200" i="1" spc="42" dirty="0">
                  <a:solidFill>
                    <a:srgbClr val="FFFFFF"/>
                  </a:solidFill>
                  <a:latin typeface="Playfair Display"/>
                </a:rPr>
                <a:t>”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703494" y="3525999"/>
              <a:ext cx="9935748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4"/>
                </a:lnSpc>
              </a:pPr>
              <a:r>
                <a:rPr lang="en-US" sz="1800" spc="91" dirty="0">
                  <a:solidFill>
                    <a:srgbClr val="FFFFFF"/>
                  </a:solidFill>
                  <a:latin typeface="Raleway"/>
                </a:rPr>
                <a:t>Hoe </a:t>
              </a:r>
              <a:r>
                <a:rPr lang="en-US" sz="1800" spc="91" dirty="0" err="1">
                  <a:solidFill>
                    <a:srgbClr val="FFFFFF"/>
                  </a:solidFill>
                  <a:latin typeface="Raleway"/>
                </a:rPr>
                <a:t>maken</a:t>
              </a:r>
              <a:r>
                <a:rPr lang="en-US" sz="1800" spc="91" dirty="0">
                  <a:solidFill>
                    <a:srgbClr val="FFFFFF"/>
                  </a:solidFill>
                  <a:latin typeface="Raleway"/>
                </a:rPr>
                <a:t> we </a:t>
              </a:r>
              <a:r>
                <a:rPr lang="en-US" sz="1800" spc="91" dirty="0" err="1">
                  <a:solidFill>
                    <a:srgbClr val="FFFFFF"/>
                  </a:solidFill>
                  <a:latin typeface="Raleway"/>
                </a:rPr>
                <a:t>een</a:t>
              </a:r>
              <a:r>
                <a:rPr lang="en-US" sz="1800" spc="91" dirty="0">
                  <a:solidFill>
                    <a:srgbClr val="FFFFFF"/>
                  </a:solidFill>
                  <a:latin typeface="Raleway"/>
                </a:rPr>
                <a:t> </a:t>
              </a:r>
              <a:r>
                <a:rPr lang="en-US" sz="1800" spc="91" dirty="0" err="1">
                  <a:solidFill>
                    <a:srgbClr val="FFFFFF"/>
                  </a:solidFill>
                  <a:latin typeface="Raleway"/>
                </a:rPr>
                <a:t>nog</a:t>
              </a:r>
              <a:r>
                <a:rPr lang="en-US" sz="1800" spc="91" dirty="0">
                  <a:solidFill>
                    <a:srgbClr val="FFFFFF"/>
                  </a:solidFill>
                  <a:latin typeface="Raleway"/>
                </a:rPr>
                <a:t> </a:t>
              </a:r>
              <a:r>
                <a:rPr lang="en-US" sz="1800" spc="91" dirty="0" err="1">
                  <a:solidFill>
                    <a:srgbClr val="FFFFFF"/>
                  </a:solidFill>
                  <a:latin typeface="Raleway"/>
                </a:rPr>
                <a:t>grotere</a:t>
              </a:r>
              <a:r>
                <a:rPr lang="en-US" sz="1800" spc="91" dirty="0">
                  <a:solidFill>
                    <a:srgbClr val="FFFFFF"/>
                  </a:solidFill>
                  <a:latin typeface="Raleway"/>
                </a:rPr>
                <a:t> impact met </a:t>
              </a:r>
              <a:r>
                <a:rPr lang="en-US" sz="1800" spc="91" dirty="0" err="1">
                  <a:solidFill>
                    <a:srgbClr val="FFFFFF"/>
                  </a:solidFill>
                  <a:latin typeface="Raleway"/>
                </a:rPr>
                <a:t>onze</a:t>
              </a:r>
              <a:r>
                <a:rPr lang="en-US" sz="1800" spc="91" dirty="0">
                  <a:solidFill>
                    <a:srgbClr val="FFFFFF"/>
                  </a:solidFill>
                  <a:latin typeface="Raleway"/>
                </a:rPr>
                <a:t> </a:t>
              </a:r>
              <a:r>
                <a:rPr lang="en-US" sz="1800" spc="91" dirty="0" err="1">
                  <a:solidFill>
                    <a:srgbClr val="FFFFFF"/>
                  </a:solidFill>
                  <a:latin typeface="Raleway"/>
                </a:rPr>
                <a:t>missie</a:t>
              </a:r>
              <a:r>
                <a:rPr lang="en-US" sz="1800" spc="91" dirty="0">
                  <a:solidFill>
                    <a:srgbClr val="FFFFFF"/>
                  </a:solidFill>
                  <a:latin typeface="Raleway"/>
                </a:rPr>
                <a:t>?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981" y="2488300"/>
            <a:ext cx="3842550" cy="1782419"/>
            <a:chOff x="0" y="0"/>
            <a:chExt cx="20971950" cy="97281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624470" y="2488300"/>
            <a:ext cx="3842550" cy="1782419"/>
            <a:chOff x="0" y="0"/>
            <a:chExt cx="20971950" cy="97281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6981" y="4389782"/>
            <a:ext cx="3842550" cy="1782419"/>
            <a:chOff x="0" y="0"/>
            <a:chExt cx="20971950" cy="9728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24470" y="4389782"/>
            <a:ext cx="3842550" cy="1782419"/>
            <a:chOff x="0" y="0"/>
            <a:chExt cx="20971950" cy="97281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14400" y="2743200"/>
            <a:ext cx="3285318" cy="1406069"/>
            <a:chOff x="0" y="-19050"/>
            <a:chExt cx="4672452" cy="199974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565587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4672452" cy="1999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nl-NL" sz="1800" b="1" dirty="0"/>
                <a:t>Stap in de huid van je cliënt. Laat jezelf los. Voel de emoties. Voel de verlangens. Welke eerste emoties schieten je te binnen wat hij/zij bij jou komt?</a:t>
              </a: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76800" y="2819400"/>
            <a:ext cx="3311604" cy="1124710"/>
            <a:chOff x="-37385" y="-119154"/>
            <a:chExt cx="4709837" cy="159958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565587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37385" y="-119154"/>
              <a:ext cx="4672452" cy="1599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nl-NL" sz="1800" b="1" dirty="0"/>
                <a:t>=&gt; Wat zijn de angsten die je voor de rest van de wereld verborgen houdt </a:t>
              </a:r>
              <a:endParaRPr lang="nl-NL" sz="1800" dirty="0"/>
            </a:p>
            <a:p>
              <a:pPr>
                <a:lnSpc>
                  <a:spcPts val="2194"/>
                </a:lnSpc>
              </a:pP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55597" y="4641249"/>
            <a:ext cx="3285318" cy="970903"/>
            <a:chOff x="0" y="-19049"/>
            <a:chExt cx="4672452" cy="138084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992308"/>
              <a:ext cx="4672452" cy="369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49"/>
              <a:ext cx="4672452" cy="799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nl-NL" sz="1800" b="1" dirty="0"/>
                <a:t>Waar krijg je stress van? </a:t>
              </a:r>
              <a:endParaRPr lang="nl-NL" sz="1800" dirty="0"/>
            </a:p>
            <a:p>
              <a:pPr>
                <a:lnSpc>
                  <a:spcPts val="2194"/>
                </a:lnSpc>
              </a:pP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876800" y="4648200"/>
            <a:ext cx="3311604" cy="1124710"/>
            <a:chOff x="-37385" y="-222523"/>
            <a:chExt cx="4709837" cy="1599586"/>
          </a:xfrm>
        </p:grpSpPr>
        <p:sp>
          <p:nvSpPr>
            <p:cNvPr id="20" name="TextBox 20"/>
            <p:cNvSpPr txBox="1"/>
            <p:nvPr/>
          </p:nvSpPr>
          <p:spPr>
            <a:xfrm>
              <a:off x="0" y="565586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37385" y="-222523"/>
              <a:ext cx="4672452" cy="1599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nl-NL" sz="1800" b="1" dirty="0"/>
                <a:t>=&gt; Wat is je grootste wens over hoe je je leven zou willen leiden maar vertel je aan niemand? </a:t>
              </a:r>
              <a:endParaRPr lang="nl-NL" sz="1800" dirty="0"/>
            </a:p>
            <a:p>
              <a:pPr>
                <a:lnSpc>
                  <a:spcPts val="2194"/>
                </a:lnSpc>
              </a:pP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sp>
        <p:nvSpPr>
          <p:cNvPr id="22" name="AutoShape 22"/>
          <p:cNvSpPr/>
          <p:nvPr/>
        </p:nvSpPr>
        <p:spPr>
          <a:xfrm>
            <a:off x="-116682" y="-95249"/>
            <a:ext cx="9377363" cy="2012156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sp>
        <p:nvSpPr>
          <p:cNvPr id="23" name="TextBox 23"/>
          <p:cNvSpPr txBox="1"/>
          <p:nvPr/>
        </p:nvSpPr>
        <p:spPr>
          <a:xfrm>
            <a:off x="668163" y="685800"/>
            <a:ext cx="7807677" cy="56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87"/>
              </a:lnSpc>
            </a:pPr>
            <a:r>
              <a:rPr lang="en-US" sz="3700" dirty="0" err="1">
                <a:solidFill>
                  <a:srgbClr val="050707"/>
                </a:solidFill>
                <a:latin typeface="Playfair Display"/>
              </a:rPr>
              <a:t>Doelgroep</a:t>
            </a:r>
            <a:r>
              <a:rPr lang="en-US" sz="3700" dirty="0">
                <a:solidFill>
                  <a:srgbClr val="050707"/>
                </a:solidFill>
                <a:latin typeface="Playfair Display"/>
              </a:rPr>
              <a:t> avatar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981" y="2488300"/>
            <a:ext cx="3842550" cy="1782419"/>
            <a:chOff x="0" y="0"/>
            <a:chExt cx="20971950" cy="97281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624470" y="2488300"/>
            <a:ext cx="3842550" cy="1782419"/>
            <a:chOff x="0" y="0"/>
            <a:chExt cx="20971950" cy="97281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6981" y="4389782"/>
            <a:ext cx="3842550" cy="1782419"/>
            <a:chOff x="0" y="0"/>
            <a:chExt cx="20971950" cy="9728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24470" y="4389782"/>
            <a:ext cx="3842550" cy="1782419"/>
            <a:chOff x="0" y="0"/>
            <a:chExt cx="20971950" cy="97281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14400" y="2743200"/>
            <a:ext cx="3285318" cy="670866"/>
            <a:chOff x="0" y="-19050"/>
            <a:chExt cx="4672452" cy="95412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565587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4672452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nl-NL" sz="1800" b="1" dirty="0"/>
                <a:t>Wat is de DROOM oplossing?</a:t>
              </a: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76800" y="2819400"/>
            <a:ext cx="3311604" cy="843350"/>
            <a:chOff x="-37385" y="-119154"/>
            <a:chExt cx="4709837" cy="119943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565587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37385" y="-119154"/>
              <a:ext cx="4672452" cy="1199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nl-NL" sz="1800" b="1" dirty="0"/>
                <a:t>Wat kan je doen of realiseren als je droomsituatie is bereikt? </a:t>
              </a:r>
              <a:endParaRPr lang="nl-NL" sz="1800" dirty="0"/>
            </a:p>
            <a:p>
              <a:pPr>
                <a:lnSpc>
                  <a:spcPts val="2194"/>
                </a:lnSpc>
              </a:pP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55597" y="4641249"/>
            <a:ext cx="3285318" cy="970903"/>
            <a:chOff x="0" y="-19049"/>
            <a:chExt cx="4672452" cy="138084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992308"/>
              <a:ext cx="4672452" cy="369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49"/>
              <a:ext cx="4672452" cy="1199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nl-NL" sz="1800" b="1" dirty="0"/>
                <a:t>welk gebied zal je meer invloed hebben, meer kracht? </a:t>
              </a:r>
              <a:endParaRPr lang="nl-NL" sz="1800" dirty="0"/>
            </a:p>
            <a:p>
              <a:pPr>
                <a:lnSpc>
                  <a:spcPts val="2194"/>
                </a:lnSpc>
              </a:pP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876800" y="4648200"/>
            <a:ext cx="3311604" cy="1124710"/>
            <a:chOff x="-37385" y="-222523"/>
            <a:chExt cx="4709837" cy="1599586"/>
          </a:xfrm>
        </p:grpSpPr>
        <p:sp>
          <p:nvSpPr>
            <p:cNvPr id="20" name="TextBox 20"/>
            <p:cNvSpPr txBox="1"/>
            <p:nvPr/>
          </p:nvSpPr>
          <p:spPr>
            <a:xfrm>
              <a:off x="0" y="565586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37385" y="-222523"/>
              <a:ext cx="4672452" cy="1599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nl-NL" sz="1800" b="1" dirty="0"/>
                <a:t>Lijst huidige situatie</a:t>
              </a:r>
              <a:br>
                <a:rPr lang="nl-NL" sz="1800" b="1" dirty="0"/>
              </a:br>
              <a:r>
                <a:rPr lang="nl-NL" sz="1800" b="1" dirty="0"/>
                <a:t>Lijst angsten</a:t>
              </a:r>
            </a:p>
            <a:p>
              <a:pPr>
                <a:lnSpc>
                  <a:spcPts val="2194"/>
                </a:lnSpc>
              </a:pPr>
              <a:r>
                <a:rPr lang="nl-NL" sz="1800" b="1" dirty="0"/>
                <a:t>Lijst dromen</a:t>
              </a:r>
              <a:endParaRPr lang="nl-NL" sz="1800" dirty="0"/>
            </a:p>
            <a:p>
              <a:pPr>
                <a:lnSpc>
                  <a:spcPts val="2194"/>
                </a:lnSpc>
              </a:pP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sp>
        <p:nvSpPr>
          <p:cNvPr id="22" name="AutoShape 22"/>
          <p:cNvSpPr/>
          <p:nvPr/>
        </p:nvSpPr>
        <p:spPr>
          <a:xfrm>
            <a:off x="-116682" y="-95249"/>
            <a:ext cx="9377363" cy="2012156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sp>
        <p:nvSpPr>
          <p:cNvPr id="23" name="TextBox 23"/>
          <p:cNvSpPr txBox="1"/>
          <p:nvPr/>
        </p:nvSpPr>
        <p:spPr>
          <a:xfrm>
            <a:off x="668163" y="685800"/>
            <a:ext cx="7807677" cy="56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87"/>
              </a:lnSpc>
            </a:pPr>
            <a:r>
              <a:rPr lang="en-US" sz="3700" dirty="0" err="1">
                <a:solidFill>
                  <a:srgbClr val="050707"/>
                </a:solidFill>
                <a:latin typeface="Playfair Display"/>
              </a:rPr>
              <a:t>Doelgroep</a:t>
            </a:r>
            <a:r>
              <a:rPr lang="en-US" sz="3700" dirty="0">
                <a:solidFill>
                  <a:srgbClr val="050707"/>
                </a:solidFill>
                <a:latin typeface="Playfair Display"/>
              </a:rPr>
              <a:t> avatar</a:t>
            </a:r>
          </a:p>
        </p:txBody>
      </p:sp>
    </p:spTree>
    <p:extLst>
      <p:ext uri="{BB962C8B-B14F-4D97-AF65-F5344CB8AC3E}">
        <p14:creationId xmlns:p14="http://schemas.microsoft.com/office/powerpoint/2010/main" val="69129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245894" y="1171574"/>
            <a:ext cx="3212306" cy="5000626"/>
          </a:xfrm>
          <a:prstGeom prst="rect">
            <a:avLst/>
          </a:prstGeom>
          <a:solidFill>
            <a:srgbClr val="EEC0BF">
              <a:alpha val="49803"/>
            </a:srgbClr>
          </a:solidFill>
        </p:spPr>
        <p:txBody>
          <a:bodyPr/>
          <a:lstStyle/>
          <a:p>
            <a:endParaRPr lang="nl-NL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8588" r="28588"/>
          <a:stretch>
            <a:fillRect/>
          </a:stretch>
        </p:blipFill>
        <p:spPr>
          <a:xfrm>
            <a:off x="4889906" y="672406"/>
            <a:ext cx="3211106" cy="500538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85801" y="1760339"/>
            <a:ext cx="3693739" cy="4321857"/>
            <a:chOff x="0" y="0"/>
            <a:chExt cx="5253318" cy="6146639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5253318" cy="915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13"/>
                </a:lnSpc>
              </a:pPr>
              <a:r>
                <a:rPr lang="en-US" sz="4200" i="1" spc="42" dirty="0">
                  <a:solidFill>
                    <a:srgbClr val="050707"/>
                  </a:solidFill>
                  <a:latin typeface="Playfair Display"/>
                </a:rPr>
                <a:t>De </a:t>
              </a:r>
              <a:r>
                <a:rPr lang="en-US" sz="4200" i="1" spc="42" dirty="0" err="1">
                  <a:solidFill>
                    <a:srgbClr val="050707"/>
                  </a:solidFill>
                  <a:latin typeface="Playfair Display"/>
                </a:rPr>
                <a:t>verwijzer</a:t>
              </a:r>
              <a:endParaRPr lang="en-US" sz="4200" i="1" spc="42" dirty="0">
                <a:solidFill>
                  <a:srgbClr val="050707"/>
                </a:solidFill>
                <a:latin typeface="Playfair Display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56879"/>
              <a:ext cx="5253318" cy="454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9"/>
                </a:lnSpc>
              </a:pPr>
              <a:endParaRPr lang="en-US" sz="1800" b="1" spc="128" dirty="0">
                <a:solidFill>
                  <a:srgbClr val="EEC0BF"/>
                </a:solidFill>
                <a:latin typeface="Raleway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663612"/>
              <a:ext cx="5253318" cy="3483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98494" indent="-298494">
                <a:lnSpc>
                  <a:spcPts val="2742"/>
                </a:lnSpc>
                <a:buFontTx/>
                <a:buChar char="-"/>
              </a:pP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Wat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is het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probleem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van de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verwijzer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?</a:t>
              </a:r>
            </a:p>
            <a:p>
              <a:pPr marL="298494" indent="-298494">
                <a:lnSpc>
                  <a:spcPts val="2742"/>
                </a:lnSpc>
                <a:buFontTx/>
                <a:buChar char="-"/>
              </a:pP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Wat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is het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droomleven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van de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verwijzer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?</a:t>
              </a:r>
            </a:p>
            <a:p>
              <a:pPr marL="298494" indent="-298494">
                <a:lnSpc>
                  <a:spcPts val="2742"/>
                </a:lnSpc>
                <a:buFontTx/>
                <a:buChar char="-"/>
              </a:pP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Wat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is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jouw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droomoplossing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voor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de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verwijzer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?</a:t>
              </a:r>
            </a:p>
            <a:p>
              <a:pPr marL="298494" indent="-298494">
                <a:lnSpc>
                  <a:spcPts val="2742"/>
                </a:lnSpc>
                <a:buFontTx/>
                <a:buChar char="-"/>
              </a:pPr>
              <a:endParaRPr lang="en-US" sz="1800" spc="18" dirty="0">
                <a:solidFill>
                  <a:srgbClr val="050707"/>
                </a:solidFill>
                <a:latin typeface="Raleway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981" y="2488300"/>
            <a:ext cx="3842550" cy="1782419"/>
            <a:chOff x="0" y="0"/>
            <a:chExt cx="20971950" cy="97281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624470" y="2488300"/>
            <a:ext cx="3842550" cy="1782419"/>
            <a:chOff x="0" y="0"/>
            <a:chExt cx="20971950" cy="97281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6981" y="4389782"/>
            <a:ext cx="3842550" cy="1782419"/>
            <a:chOff x="0" y="0"/>
            <a:chExt cx="20971950" cy="9728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24470" y="4389782"/>
            <a:ext cx="3842550" cy="1782419"/>
            <a:chOff x="0" y="0"/>
            <a:chExt cx="20971950" cy="97281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5597" y="2889785"/>
            <a:ext cx="3285318" cy="936452"/>
            <a:chOff x="0" y="-19050"/>
            <a:chExt cx="4672452" cy="133184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565587"/>
              <a:ext cx="4672452" cy="747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Jouw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eigen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huisarts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 en die van je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bedrijf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 (impact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maken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4672452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Huisarts</a:t>
              </a:r>
              <a:r>
                <a:rPr lang="en-US" sz="1800" spc="91" dirty="0">
                  <a:solidFill>
                    <a:srgbClr val="050707"/>
                  </a:solidFill>
                  <a:latin typeface="Raleway"/>
                </a:rPr>
                <a:t> / </a:t>
              </a: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bedrijfsarts</a:t>
              </a: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903086" y="2889786"/>
            <a:ext cx="3285318" cy="670866"/>
            <a:chOff x="0" y="-19050"/>
            <a:chExt cx="4672452" cy="95412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565587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4672452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Praktijkondersteuner</a:t>
              </a: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55597" y="4641249"/>
            <a:ext cx="3285318" cy="970903"/>
            <a:chOff x="0" y="-19049"/>
            <a:chExt cx="4672452" cy="138084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992308"/>
              <a:ext cx="4672452" cy="369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49"/>
              <a:ext cx="4672452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Psycholoog</a:t>
              </a:r>
              <a:r>
                <a:rPr lang="en-US" sz="1800" spc="91" dirty="0">
                  <a:solidFill>
                    <a:srgbClr val="050707"/>
                  </a:solidFill>
                  <a:latin typeface="Raleway"/>
                </a:rPr>
                <a:t>/ </a:t>
              </a: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Psyciater</a:t>
              </a: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903086" y="4791268"/>
            <a:ext cx="3285318" cy="670865"/>
            <a:chOff x="0" y="-19049"/>
            <a:chExt cx="4672452" cy="95411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565586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49"/>
              <a:ext cx="4672452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Maatschappelijk</a:t>
              </a:r>
              <a:r>
                <a:rPr lang="en-US" sz="1800" spc="91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werk</a:t>
              </a: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sp>
        <p:nvSpPr>
          <p:cNvPr id="22" name="AutoShape 22"/>
          <p:cNvSpPr/>
          <p:nvPr/>
        </p:nvSpPr>
        <p:spPr>
          <a:xfrm>
            <a:off x="-116682" y="-95249"/>
            <a:ext cx="9377363" cy="2012156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sp>
        <p:nvSpPr>
          <p:cNvPr id="23" name="TextBox 23"/>
          <p:cNvSpPr txBox="1"/>
          <p:nvPr/>
        </p:nvSpPr>
        <p:spPr>
          <a:xfrm>
            <a:off x="668163" y="685800"/>
            <a:ext cx="7807677" cy="56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87"/>
              </a:lnSpc>
            </a:pPr>
            <a:r>
              <a:rPr lang="en-US" sz="3700" dirty="0">
                <a:solidFill>
                  <a:srgbClr val="050707"/>
                </a:solidFill>
                <a:latin typeface="Playfair Display"/>
              </a:rPr>
              <a:t>INTERN NETWERKEN</a:t>
            </a:r>
          </a:p>
        </p:txBody>
      </p:sp>
    </p:spTree>
    <p:extLst>
      <p:ext uri="{BB962C8B-B14F-4D97-AF65-F5344CB8AC3E}">
        <p14:creationId xmlns:p14="http://schemas.microsoft.com/office/powerpoint/2010/main" val="97523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981" y="2488300"/>
            <a:ext cx="3842550" cy="1782419"/>
            <a:chOff x="0" y="0"/>
            <a:chExt cx="20971950" cy="97281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624470" y="2488300"/>
            <a:ext cx="3842550" cy="1782419"/>
            <a:chOff x="0" y="0"/>
            <a:chExt cx="20971950" cy="97281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6981" y="4389782"/>
            <a:ext cx="3842550" cy="1782419"/>
            <a:chOff x="0" y="0"/>
            <a:chExt cx="20971950" cy="9728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24470" y="4389782"/>
            <a:ext cx="3842550" cy="1782419"/>
            <a:chOff x="0" y="0"/>
            <a:chExt cx="20971950" cy="97281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5597" y="2889786"/>
            <a:ext cx="3285318" cy="670866"/>
            <a:chOff x="0" y="-19050"/>
            <a:chExt cx="4672452" cy="95412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565587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4672452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Supermarketing</a:t>
              </a: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903086" y="2889786"/>
            <a:ext cx="3285318" cy="670866"/>
            <a:chOff x="0" y="-19050"/>
            <a:chExt cx="4672452" cy="95412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565587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4672452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Apotheek</a:t>
              </a:r>
              <a:r>
                <a:rPr lang="en-US" sz="1800" spc="91" dirty="0">
                  <a:solidFill>
                    <a:srgbClr val="050707"/>
                  </a:solidFill>
                  <a:latin typeface="Raleway"/>
                </a:rPr>
                <a:t> 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55597" y="4641249"/>
            <a:ext cx="3285318" cy="970903"/>
            <a:chOff x="0" y="-19049"/>
            <a:chExt cx="4672452" cy="138084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992308"/>
              <a:ext cx="4672452" cy="369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49"/>
              <a:ext cx="4672452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>
                  <a:solidFill>
                    <a:srgbClr val="050707"/>
                  </a:solidFill>
                  <a:latin typeface="Raleway"/>
                </a:rPr>
                <a:t>Bladen &amp; </a:t>
              </a: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kranten</a:t>
              </a: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903086" y="4643439"/>
            <a:ext cx="3311420" cy="818695"/>
            <a:chOff x="0" y="-229296"/>
            <a:chExt cx="4709575" cy="1164366"/>
          </a:xfrm>
        </p:grpSpPr>
        <p:sp>
          <p:nvSpPr>
            <p:cNvPr id="20" name="TextBox 20"/>
            <p:cNvSpPr txBox="1"/>
            <p:nvPr/>
          </p:nvSpPr>
          <p:spPr>
            <a:xfrm>
              <a:off x="0" y="565587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7123" y="-229296"/>
              <a:ext cx="4672452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Plaatselijke</a:t>
              </a:r>
              <a:r>
                <a:rPr lang="en-US" sz="1800" spc="91" dirty="0">
                  <a:solidFill>
                    <a:srgbClr val="050707"/>
                  </a:solidFill>
                  <a:latin typeface="Raleway"/>
                </a:rPr>
                <a:t> radio / </a:t>
              </a: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tv</a:t>
              </a: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sp>
        <p:nvSpPr>
          <p:cNvPr id="22" name="AutoShape 22"/>
          <p:cNvSpPr/>
          <p:nvPr/>
        </p:nvSpPr>
        <p:spPr>
          <a:xfrm>
            <a:off x="-116682" y="-95249"/>
            <a:ext cx="9377363" cy="2012156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sp>
        <p:nvSpPr>
          <p:cNvPr id="23" name="TextBox 23"/>
          <p:cNvSpPr txBox="1"/>
          <p:nvPr/>
        </p:nvSpPr>
        <p:spPr>
          <a:xfrm>
            <a:off x="668163" y="685800"/>
            <a:ext cx="7807677" cy="56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87"/>
              </a:lnSpc>
            </a:pPr>
            <a:r>
              <a:rPr lang="en-US" sz="3700" dirty="0">
                <a:solidFill>
                  <a:srgbClr val="050707"/>
                </a:solidFill>
                <a:latin typeface="Playfair Display"/>
              </a:rPr>
              <a:t>EXTERN NETWERKEN</a:t>
            </a:r>
          </a:p>
        </p:txBody>
      </p:sp>
    </p:spTree>
    <p:extLst>
      <p:ext uri="{BB962C8B-B14F-4D97-AF65-F5344CB8AC3E}">
        <p14:creationId xmlns:p14="http://schemas.microsoft.com/office/powerpoint/2010/main" val="83302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981" y="2488300"/>
            <a:ext cx="3842550" cy="1782419"/>
            <a:chOff x="0" y="0"/>
            <a:chExt cx="20971950" cy="97281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624470" y="2488300"/>
            <a:ext cx="3842550" cy="1782419"/>
            <a:chOff x="0" y="0"/>
            <a:chExt cx="20971950" cy="97281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6981" y="4389782"/>
            <a:ext cx="3842550" cy="1782419"/>
            <a:chOff x="0" y="0"/>
            <a:chExt cx="20971950" cy="9728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24470" y="4389782"/>
            <a:ext cx="3842550" cy="1782419"/>
            <a:chOff x="0" y="0"/>
            <a:chExt cx="20971950" cy="97281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5597" y="2889786"/>
            <a:ext cx="3285318" cy="670866"/>
            <a:chOff x="0" y="-19050"/>
            <a:chExt cx="4672452" cy="95412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565587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4672452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Huis</a:t>
              </a:r>
              <a:r>
                <a:rPr lang="en-US" sz="1800" spc="91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aan</a:t>
              </a:r>
              <a:r>
                <a:rPr lang="en-US" sz="1800" spc="91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huis</a:t>
              </a: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903086" y="2889785"/>
            <a:ext cx="3285318" cy="670866"/>
            <a:chOff x="0" y="-19050"/>
            <a:chExt cx="4672452" cy="95412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565587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Preventie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4672452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Onderwijsinstellingen</a:t>
              </a: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55597" y="4641249"/>
            <a:ext cx="3285318" cy="970903"/>
            <a:chOff x="0" y="-19049"/>
            <a:chExt cx="4672452" cy="138084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992308"/>
              <a:ext cx="4672452" cy="369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49"/>
              <a:ext cx="4672452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Buurthuizen</a:t>
              </a:r>
              <a:r>
                <a:rPr lang="en-US" sz="1800" spc="91" dirty="0">
                  <a:solidFill>
                    <a:srgbClr val="050707"/>
                  </a:solidFill>
                  <a:latin typeface="Raleway"/>
                </a:rPr>
                <a:t> 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903086" y="4791268"/>
            <a:ext cx="3285318" cy="670865"/>
            <a:chOff x="0" y="-19049"/>
            <a:chExt cx="4672452" cy="95411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565586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49"/>
              <a:ext cx="4672452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Friettent</a:t>
              </a: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sp>
        <p:nvSpPr>
          <p:cNvPr id="22" name="AutoShape 22"/>
          <p:cNvSpPr/>
          <p:nvPr/>
        </p:nvSpPr>
        <p:spPr>
          <a:xfrm>
            <a:off x="-116682" y="-95249"/>
            <a:ext cx="9377363" cy="2012156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sp>
        <p:nvSpPr>
          <p:cNvPr id="23" name="TextBox 23"/>
          <p:cNvSpPr txBox="1"/>
          <p:nvPr/>
        </p:nvSpPr>
        <p:spPr>
          <a:xfrm>
            <a:off x="668163" y="685800"/>
            <a:ext cx="7807677" cy="56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87"/>
              </a:lnSpc>
            </a:pPr>
            <a:r>
              <a:rPr lang="en-US" sz="3700" dirty="0">
                <a:solidFill>
                  <a:srgbClr val="050707"/>
                </a:solidFill>
                <a:latin typeface="Playfair Display"/>
              </a:rPr>
              <a:t>EXTERN NETWERKEN</a:t>
            </a:r>
          </a:p>
        </p:txBody>
      </p:sp>
    </p:spTree>
    <p:extLst>
      <p:ext uri="{BB962C8B-B14F-4D97-AF65-F5344CB8AC3E}">
        <p14:creationId xmlns:p14="http://schemas.microsoft.com/office/powerpoint/2010/main" val="339914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0969" y="-107157"/>
            <a:ext cx="3807619" cy="7072313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3457575" y="2564011"/>
            <a:ext cx="1435894" cy="3593902"/>
            <a:chOff x="0" y="2650913"/>
            <a:chExt cx="2042160" cy="511132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295" r="35454"/>
            <a:stretch>
              <a:fillRect/>
            </a:stretch>
          </p:blipFill>
          <p:spPr>
            <a:xfrm>
              <a:off x="0" y="2650913"/>
              <a:ext cx="2042160" cy="246041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22350" r="22350"/>
            <a:stretch>
              <a:fillRect/>
            </a:stretch>
          </p:blipFill>
          <p:spPr>
            <a:xfrm>
              <a:off x="0" y="5301827"/>
              <a:ext cx="2042160" cy="2460413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4429127" y="642940"/>
            <a:ext cx="5143499" cy="1303073"/>
            <a:chOff x="0" y="-19050"/>
            <a:chExt cx="4704353" cy="770947"/>
          </a:xfrm>
        </p:grpSpPr>
        <p:sp>
          <p:nvSpPr>
            <p:cNvPr id="9" name="TextBox 9"/>
            <p:cNvSpPr txBox="1"/>
            <p:nvPr/>
          </p:nvSpPr>
          <p:spPr>
            <a:xfrm>
              <a:off x="0" y="598194"/>
              <a:ext cx="4704353" cy="153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704353" cy="498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endParaRPr lang="en-US" sz="1800" spc="91" dirty="0">
                <a:solidFill>
                  <a:srgbClr val="EEC0BF"/>
                </a:solidFill>
                <a:latin typeface="Raleway"/>
              </a:endParaRPr>
            </a:p>
            <a:p>
              <a:pPr>
                <a:lnSpc>
                  <a:spcPts val="2194"/>
                </a:lnSpc>
              </a:pPr>
              <a:endParaRPr lang="en-US" sz="1800" spc="91" dirty="0">
                <a:solidFill>
                  <a:srgbClr val="EEC0BF"/>
                </a:solidFill>
                <a:latin typeface="Raleway"/>
              </a:endParaRPr>
            </a:p>
            <a:p>
              <a:pPr>
                <a:lnSpc>
                  <a:spcPts val="2194"/>
                </a:lnSpc>
              </a:pPr>
              <a:r>
                <a:rPr lang="en-US" sz="1800" spc="91" dirty="0">
                  <a:solidFill>
                    <a:srgbClr val="EEC0BF"/>
                  </a:solidFill>
                  <a:latin typeface="Raleway"/>
                </a:rPr>
                <a:t>ACQUISITIE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21902" y="2770651"/>
            <a:ext cx="3307748" cy="993829"/>
            <a:chOff x="0" y="-19049"/>
            <a:chExt cx="4704353" cy="141344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024914"/>
              <a:ext cx="4704353" cy="369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49"/>
              <a:ext cx="4704353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>
                  <a:solidFill>
                    <a:srgbClr val="EEC0BF"/>
                  </a:solidFill>
                  <a:latin typeface="Raleway"/>
                </a:rPr>
                <a:t>TOP 100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321902" y="4797095"/>
            <a:ext cx="3307748" cy="693792"/>
            <a:chOff x="0" y="-19050"/>
            <a:chExt cx="4704353" cy="98672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598193"/>
              <a:ext cx="4704353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704353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>
                  <a:solidFill>
                    <a:srgbClr val="EEC0BF"/>
                  </a:solidFill>
                  <a:latin typeface="Raleway"/>
                </a:rPr>
                <a:t>PREVENTIE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4116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2394" y="-95250"/>
            <a:ext cx="9348788" cy="3007519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9392" r="48776"/>
          <a:stretch>
            <a:fillRect/>
          </a:stretch>
        </p:blipFill>
        <p:spPr>
          <a:xfrm>
            <a:off x="685800" y="728663"/>
            <a:ext cx="3390900" cy="540067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4462" y="1285281"/>
            <a:ext cx="3693739" cy="64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13"/>
              </a:lnSpc>
            </a:pPr>
            <a:r>
              <a:rPr lang="en-US" sz="4200" i="1" spc="42" dirty="0">
                <a:solidFill>
                  <a:srgbClr val="050707"/>
                </a:solidFill>
                <a:latin typeface="Playfair Display"/>
              </a:rPr>
              <a:t>Website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64462" y="3131643"/>
            <a:ext cx="3693739" cy="843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4"/>
              </a:lnSpc>
            </a:pPr>
            <a:r>
              <a:rPr lang="en-US" sz="1800" b="1" spc="128" dirty="0">
                <a:solidFill>
                  <a:srgbClr val="EEC0BF"/>
                </a:solidFill>
                <a:latin typeface="Raleway"/>
              </a:rPr>
              <a:t>Hoe </a:t>
            </a:r>
            <a:r>
              <a:rPr lang="en-US" sz="1800" b="1" spc="128" dirty="0" err="1">
                <a:solidFill>
                  <a:srgbClr val="EEC0BF"/>
                </a:solidFill>
                <a:latin typeface="Raleway"/>
              </a:rPr>
              <a:t>ziet</a:t>
            </a:r>
            <a:r>
              <a:rPr lang="en-US" sz="1800" b="1" spc="128" dirty="0">
                <a:solidFill>
                  <a:srgbClr val="EEC0BF"/>
                </a:solidFill>
                <a:latin typeface="Raleway"/>
              </a:rPr>
              <a:t> </a:t>
            </a:r>
            <a:r>
              <a:rPr lang="en-US" sz="1800" b="1" spc="128" dirty="0" err="1">
                <a:solidFill>
                  <a:srgbClr val="EEC0BF"/>
                </a:solidFill>
                <a:latin typeface="Raleway"/>
              </a:rPr>
              <a:t>jullie</a:t>
            </a:r>
            <a:r>
              <a:rPr lang="en-US" sz="1800" b="1" spc="128" dirty="0">
                <a:solidFill>
                  <a:srgbClr val="EEC0BF"/>
                </a:solidFill>
                <a:latin typeface="Raleway"/>
              </a:rPr>
              <a:t> website </a:t>
            </a:r>
            <a:r>
              <a:rPr lang="en-US" sz="1800" b="1" spc="128" dirty="0" err="1">
                <a:solidFill>
                  <a:srgbClr val="EEC0BF"/>
                </a:solidFill>
                <a:latin typeface="Raleway"/>
              </a:rPr>
              <a:t>er</a:t>
            </a:r>
            <a:r>
              <a:rPr lang="en-US" sz="1800" b="1" spc="128" dirty="0">
                <a:solidFill>
                  <a:srgbClr val="EEC0BF"/>
                </a:solidFill>
                <a:latin typeface="Raleway"/>
              </a:rPr>
              <a:t> nu </a:t>
            </a:r>
            <a:r>
              <a:rPr lang="en-US" sz="1800" b="1" spc="128" dirty="0" err="1">
                <a:solidFill>
                  <a:srgbClr val="EEC0BF"/>
                </a:solidFill>
                <a:latin typeface="Raleway"/>
              </a:rPr>
              <a:t>uit</a:t>
            </a:r>
            <a:r>
              <a:rPr lang="en-US" sz="1800" b="1" spc="128" dirty="0">
                <a:solidFill>
                  <a:srgbClr val="EEC0BF"/>
                </a:solidFill>
                <a:latin typeface="Raleway"/>
              </a:rPr>
              <a:t>?</a:t>
            </a:r>
          </a:p>
          <a:p>
            <a:pPr>
              <a:lnSpc>
                <a:spcPts val="2194"/>
              </a:lnSpc>
            </a:pPr>
            <a:endParaRPr lang="en-US" sz="1800" b="1" spc="128" dirty="0">
              <a:solidFill>
                <a:srgbClr val="EEC0BF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1645" y="2480690"/>
            <a:ext cx="3285318" cy="625175"/>
            <a:chOff x="0" y="-19050"/>
            <a:chExt cx="4672452" cy="889137"/>
          </a:xfrm>
        </p:grpSpPr>
        <p:sp>
          <p:nvSpPr>
            <p:cNvPr id="3" name="TextBox 3"/>
            <p:cNvSpPr txBox="1"/>
            <p:nvPr/>
          </p:nvSpPr>
          <p:spPr>
            <a:xfrm>
              <a:off x="0" y="500604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672452" cy="799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b="1" spc="128" dirty="0" err="1">
                  <a:solidFill>
                    <a:srgbClr val="050707"/>
                  </a:solidFill>
                  <a:latin typeface="Raleway"/>
                </a:rPr>
                <a:t>Dienst</a:t>
              </a:r>
              <a:r>
                <a:rPr lang="en-US" sz="1800" b="1" spc="128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800" b="1" spc="128" dirty="0" err="1">
                  <a:solidFill>
                    <a:srgbClr val="050707"/>
                  </a:solidFill>
                  <a:latin typeface="Raleway"/>
                </a:rPr>
                <a:t>voor</a:t>
              </a:r>
              <a:r>
                <a:rPr lang="en-US" sz="1800" b="1" spc="128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800" b="1" spc="128" dirty="0" err="1">
                  <a:solidFill>
                    <a:srgbClr val="050707"/>
                  </a:solidFill>
                  <a:latin typeface="Raleway"/>
                </a:rPr>
                <a:t>doelgroep</a:t>
              </a:r>
              <a:r>
                <a:rPr lang="en-US" sz="1800" b="1" spc="128" dirty="0">
                  <a:solidFill>
                    <a:srgbClr val="050707"/>
                  </a:solidFill>
                  <a:latin typeface="Raleway"/>
                </a:rPr>
                <a:t> (en)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495508" y="2494083"/>
            <a:ext cx="390525" cy="581026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1091645" y="4315042"/>
            <a:ext cx="3285318" cy="925213"/>
            <a:chOff x="0" y="-19050"/>
            <a:chExt cx="4672452" cy="1315860"/>
          </a:xfrm>
        </p:grpSpPr>
        <p:sp>
          <p:nvSpPr>
            <p:cNvPr id="7" name="TextBox 7"/>
            <p:cNvSpPr txBox="1"/>
            <p:nvPr/>
          </p:nvSpPr>
          <p:spPr>
            <a:xfrm>
              <a:off x="0" y="927326"/>
              <a:ext cx="4672452" cy="369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4672452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b="1" spc="128" dirty="0" err="1">
                  <a:solidFill>
                    <a:srgbClr val="050707"/>
                  </a:solidFill>
                  <a:latin typeface="Raleway"/>
                </a:rPr>
                <a:t>Huisstijl</a:t>
              </a:r>
              <a:endParaRPr lang="en-US" sz="1800" b="1" spc="128" dirty="0">
                <a:solidFill>
                  <a:srgbClr val="050707"/>
                </a:solidFill>
                <a:latin typeface="Raleway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495508" y="4328435"/>
            <a:ext cx="390525" cy="581026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grpSp>
        <p:nvGrpSpPr>
          <p:cNvPr id="10" name="Group 10"/>
          <p:cNvGrpSpPr/>
          <p:nvPr/>
        </p:nvGrpSpPr>
        <p:grpSpPr>
          <a:xfrm>
            <a:off x="5363175" y="2480691"/>
            <a:ext cx="3285318" cy="925213"/>
            <a:chOff x="0" y="-19050"/>
            <a:chExt cx="4672452" cy="131586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927326"/>
              <a:ext cx="4672452" cy="369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4672452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b="1" spc="128" dirty="0">
                  <a:solidFill>
                    <a:srgbClr val="050707"/>
                  </a:solidFill>
                  <a:latin typeface="Raleway"/>
                </a:rPr>
                <a:t>Over </a:t>
              </a:r>
              <a:r>
                <a:rPr lang="en-US" sz="1800" b="1" spc="128" dirty="0" err="1">
                  <a:solidFill>
                    <a:srgbClr val="050707"/>
                  </a:solidFill>
                  <a:latin typeface="Raleway"/>
                </a:rPr>
                <a:t>ons</a:t>
              </a:r>
              <a:endParaRPr lang="en-US" sz="1800" b="1" spc="128" dirty="0">
                <a:solidFill>
                  <a:srgbClr val="050707"/>
                </a:solidFill>
                <a:latin typeface="Raleway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>
            <a:off x="4767039" y="2494083"/>
            <a:ext cx="390525" cy="581026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grpSp>
        <p:nvGrpSpPr>
          <p:cNvPr id="14" name="Group 14"/>
          <p:cNvGrpSpPr/>
          <p:nvPr/>
        </p:nvGrpSpPr>
        <p:grpSpPr>
          <a:xfrm>
            <a:off x="5363175" y="4315042"/>
            <a:ext cx="3285318" cy="625175"/>
            <a:chOff x="0" y="-19050"/>
            <a:chExt cx="4672452" cy="88913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500604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672452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b="1" spc="128" dirty="0" err="1">
                  <a:solidFill>
                    <a:srgbClr val="050707"/>
                  </a:solidFill>
                  <a:latin typeface="Raleway"/>
                </a:rPr>
                <a:t>Makkelijk</a:t>
              </a:r>
              <a:r>
                <a:rPr lang="en-US" sz="1800" b="1" spc="128" dirty="0">
                  <a:solidFill>
                    <a:srgbClr val="050707"/>
                  </a:solidFill>
                  <a:latin typeface="Raleway"/>
                </a:rPr>
                <a:t> contact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>
            <a:off x="4767039" y="4328435"/>
            <a:ext cx="390525" cy="581026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sp>
        <p:nvSpPr>
          <p:cNvPr id="19" name="AutoShape 19"/>
          <p:cNvSpPr/>
          <p:nvPr/>
        </p:nvSpPr>
        <p:spPr>
          <a:xfrm>
            <a:off x="-116682" y="-95249"/>
            <a:ext cx="9377363" cy="2012156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sp>
        <p:nvSpPr>
          <p:cNvPr id="20" name="TextBox 20"/>
          <p:cNvSpPr txBox="1"/>
          <p:nvPr/>
        </p:nvSpPr>
        <p:spPr>
          <a:xfrm>
            <a:off x="668163" y="685800"/>
            <a:ext cx="7807677" cy="56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87"/>
              </a:lnSpc>
            </a:pPr>
            <a:r>
              <a:rPr lang="en-US" sz="3700" dirty="0">
                <a:solidFill>
                  <a:srgbClr val="050707"/>
                </a:solidFill>
                <a:latin typeface="Playfair Display"/>
              </a:rPr>
              <a:t>DE PERFECTE WEBSITE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685800"/>
            <a:ext cx="7772400" cy="5486400"/>
          </a:xfrm>
          <a:prstGeom prst="rect">
            <a:avLst/>
          </a:prstGeom>
          <a:solidFill>
            <a:srgbClr val="EEC0BF">
              <a:alpha val="19607"/>
            </a:srgbClr>
          </a:solidFill>
        </p:spPr>
        <p:txBody>
          <a:bodyPr/>
          <a:lstStyle/>
          <a:p>
            <a:endParaRPr lang="nl-NL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3011" y="2776537"/>
            <a:ext cx="1495425" cy="149542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383749" y="2490192"/>
            <a:ext cx="4467243" cy="2178723"/>
            <a:chOff x="0" y="0"/>
            <a:chExt cx="6353412" cy="3098630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6353412" cy="801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87"/>
                </a:lnSpc>
              </a:pPr>
              <a:r>
                <a:rPr lang="en-US" sz="3700" dirty="0">
                  <a:solidFill>
                    <a:srgbClr val="222321"/>
                  </a:solidFill>
                  <a:latin typeface="Playfair Display"/>
                </a:rPr>
                <a:t>VIDEO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15909"/>
              <a:ext cx="6353412" cy="1982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2"/>
                </a:lnSpc>
              </a:pP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SFEER IMPRESSIE, DE MENSEN, DE RUIMTE, ALLES WAT JOUW DOELGROEP WIL ZIEN VOORDAT ZE LANGSKOMEN.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90488" y="-95249"/>
            <a:ext cx="9363075" cy="3576637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685801"/>
            <a:ext cx="689124" cy="53751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878789" y="1917801"/>
            <a:ext cx="6579412" cy="2976206"/>
            <a:chOff x="0" y="-19050"/>
            <a:chExt cx="9357385" cy="4232828"/>
          </a:xfrm>
        </p:grpSpPr>
        <p:sp>
          <p:nvSpPr>
            <p:cNvPr id="5" name="TextBox 5"/>
            <p:cNvSpPr txBox="1"/>
            <p:nvPr/>
          </p:nvSpPr>
          <p:spPr>
            <a:xfrm>
              <a:off x="0" y="765387"/>
              <a:ext cx="9357385" cy="2401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87"/>
                </a:lnSpc>
              </a:pPr>
              <a:r>
                <a:rPr lang="en-US" sz="3700" dirty="0">
                  <a:solidFill>
                    <a:srgbClr val="222321"/>
                  </a:solidFill>
                  <a:latin typeface="Playfair Display"/>
                </a:rPr>
                <a:t>WEET JE NOG HOE BLIJ JE WORDT OM MENSEN TE HELPEN?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14657"/>
              <a:ext cx="7945393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Wie</a:t>
              </a:r>
              <a:r>
                <a:rPr lang="en-US" sz="1800" spc="91" dirty="0">
                  <a:solidFill>
                    <a:srgbClr val="050707"/>
                  </a:solidFill>
                  <a:latin typeface="Raleway"/>
                </a:rPr>
                <a:t> is </a:t>
              </a: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jouw</a:t>
              </a:r>
              <a:r>
                <a:rPr lang="en-US" sz="1800" spc="91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800" spc="91" dirty="0" err="1">
                  <a:solidFill>
                    <a:srgbClr val="050707"/>
                  </a:solidFill>
                  <a:latin typeface="Raleway"/>
                </a:rPr>
                <a:t>ideale</a:t>
              </a:r>
              <a:r>
                <a:rPr lang="en-US" sz="1800" spc="91" dirty="0">
                  <a:solidFill>
                    <a:srgbClr val="050707"/>
                  </a:solidFill>
                  <a:latin typeface="Raleway"/>
                </a:rPr>
                <a:t> client? =&gt; ? (VUL HIER IN)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7945393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b="1" spc="128" dirty="0">
                  <a:solidFill>
                    <a:srgbClr val="050707"/>
                  </a:solidFill>
                  <a:latin typeface="Raleway"/>
                </a:rPr>
                <a:t>VISUALISATIE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0969" y="-107157"/>
            <a:ext cx="3807619" cy="7072313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3457575" y="688183"/>
            <a:ext cx="1352550" cy="5481637"/>
            <a:chOff x="0" y="0"/>
            <a:chExt cx="1923627" cy="779610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23622" r="23622"/>
            <a:stretch>
              <a:fillRect/>
            </a:stretch>
          </p:blipFill>
          <p:spPr>
            <a:xfrm>
              <a:off x="0" y="0"/>
              <a:ext cx="1923627" cy="242936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3622" r="23622"/>
            <a:stretch>
              <a:fillRect/>
            </a:stretch>
          </p:blipFill>
          <p:spPr>
            <a:xfrm>
              <a:off x="0" y="2683369"/>
              <a:ext cx="1923627" cy="242936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t="7929" b="7929"/>
            <a:stretch>
              <a:fillRect/>
            </a:stretch>
          </p:blipFill>
          <p:spPr>
            <a:xfrm>
              <a:off x="0" y="5366738"/>
              <a:ext cx="1923627" cy="2429369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41727" y="2828926"/>
            <a:ext cx="2593199" cy="168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87"/>
              </a:lnSpc>
            </a:pPr>
            <a:r>
              <a:rPr lang="en-US" sz="3700" dirty="0" err="1">
                <a:solidFill>
                  <a:srgbClr val="222321"/>
                </a:solidFill>
                <a:latin typeface="Playfair Display"/>
              </a:rPr>
              <a:t>Tevreden</a:t>
            </a:r>
            <a:r>
              <a:rPr lang="en-US" sz="3700" dirty="0">
                <a:solidFill>
                  <a:srgbClr val="222321"/>
                </a:solidFill>
                <a:latin typeface="Playfair Display"/>
              </a:rPr>
              <a:t> </a:t>
            </a:r>
            <a:r>
              <a:rPr lang="en-US" sz="3700" dirty="0" err="1">
                <a:solidFill>
                  <a:srgbClr val="222321"/>
                </a:solidFill>
                <a:latin typeface="Playfair Display"/>
              </a:rPr>
              <a:t>Clienten</a:t>
            </a:r>
            <a:r>
              <a:rPr lang="en-US" sz="3700" dirty="0">
                <a:solidFill>
                  <a:srgbClr val="222321"/>
                </a:solidFill>
                <a:latin typeface="Playfair Display"/>
              </a:rPr>
              <a:t> in </a:t>
            </a:r>
            <a:r>
              <a:rPr lang="en-US" sz="3700" dirty="0" err="1">
                <a:solidFill>
                  <a:srgbClr val="222321"/>
                </a:solidFill>
                <a:latin typeface="Playfair Display"/>
              </a:rPr>
              <a:t>beeld</a:t>
            </a:r>
            <a:endParaRPr lang="en-US" sz="3700" dirty="0">
              <a:solidFill>
                <a:srgbClr val="222321"/>
              </a:solidFill>
              <a:latin typeface="Playfair Display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5024247" y="841474"/>
            <a:ext cx="3450623" cy="4866470"/>
            <a:chOff x="0" y="-19050"/>
            <a:chExt cx="4907553" cy="6921202"/>
          </a:xfrm>
        </p:grpSpPr>
        <p:sp>
          <p:nvSpPr>
            <p:cNvPr id="9" name="TextBox 9"/>
            <p:cNvSpPr txBox="1"/>
            <p:nvPr/>
          </p:nvSpPr>
          <p:spPr>
            <a:xfrm>
              <a:off x="0" y="1156654"/>
              <a:ext cx="4907553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907553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>
                  <a:solidFill>
                    <a:srgbClr val="EEC0BF"/>
                  </a:solidFill>
                  <a:latin typeface="Raleway"/>
                </a:rPr>
                <a:t>DOELGROEP 1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16786"/>
              <a:ext cx="4907553" cy="482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2"/>
                </a:lnSpc>
              </a:pP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MOEDER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844660"/>
              <a:ext cx="4907553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668957"/>
              <a:ext cx="4907553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>
                  <a:solidFill>
                    <a:srgbClr val="EEC0BF"/>
                  </a:solidFill>
                  <a:latin typeface="Raleway"/>
                </a:rPr>
                <a:t>DOELGROEP 2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204794"/>
              <a:ext cx="4907553" cy="482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2"/>
                </a:lnSpc>
              </a:pP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JONGE HIPSTER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532669"/>
              <a:ext cx="4907553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356963"/>
              <a:ext cx="4907553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>
                  <a:solidFill>
                    <a:srgbClr val="EEC0BF"/>
                  </a:solidFill>
                  <a:latin typeface="Raleway"/>
                </a:rPr>
                <a:t>DOELGROEP 3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5892801"/>
              <a:ext cx="4907553" cy="482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2"/>
                </a:lnSpc>
              </a:pP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STUDENT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2237" t="14751" r="12237"/>
          <a:stretch>
            <a:fillRect/>
          </a:stretch>
        </p:blipFill>
        <p:spPr>
          <a:xfrm>
            <a:off x="514351" y="704850"/>
            <a:ext cx="3215869" cy="54483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210051" y="695326"/>
            <a:ext cx="5064919" cy="5467350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4539066" y="3026569"/>
            <a:ext cx="4275918" cy="1286314"/>
            <a:chOff x="0" y="703641"/>
            <a:chExt cx="6081305" cy="1829424"/>
          </a:xfrm>
        </p:grpSpPr>
        <p:sp>
          <p:nvSpPr>
            <p:cNvPr id="6" name="TextBox 6"/>
            <p:cNvSpPr txBox="1"/>
            <p:nvPr/>
          </p:nvSpPr>
          <p:spPr>
            <a:xfrm>
              <a:off x="0" y="703641"/>
              <a:ext cx="6081305" cy="1829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13"/>
                </a:lnSpc>
              </a:pPr>
              <a:r>
                <a:rPr lang="en-US" sz="4200" i="1" spc="42" dirty="0">
                  <a:solidFill>
                    <a:srgbClr val="050707"/>
                  </a:solidFill>
                  <a:latin typeface="Playfair Display"/>
                </a:rPr>
                <a:t>Branding</a:t>
              </a:r>
            </a:p>
            <a:p>
              <a:pPr algn="ctr">
                <a:lnSpc>
                  <a:spcPts val="5013"/>
                </a:lnSpc>
              </a:pPr>
              <a:endParaRPr lang="en-US" sz="4200" i="1" spc="42" dirty="0">
                <a:solidFill>
                  <a:srgbClr val="050707"/>
                </a:solidFill>
                <a:latin typeface="Playfair Display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06204"/>
              <a:ext cx="6081305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4"/>
                </a:lnSpc>
              </a:pPr>
              <a:endParaRPr lang="en-US" sz="1800" spc="91" dirty="0">
                <a:solidFill>
                  <a:srgbClr val="FFFFFF"/>
                </a:solidFill>
                <a:latin typeface="Raleway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0969" y="-107157"/>
            <a:ext cx="3807619" cy="7072313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3457575" y="700087"/>
            <a:ext cx="1435894" cy="5457826"/>
            <a:chOff x="0" y="0"/>
            <a:chExt cx="2042160" cy="776224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1657" b="1657"/>
            <a:stretch>
              <a:fillRect/>
            </a:stretch>
          </p:blipFill>
          <p:spPr>
            <a:xfrm>
              <a:off x="0" y="0"/>
              <a:ext cx="2042160" cy="246041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2295" r="35454"/>
            <a:stretch>
              <a:fillRect/>
            </a:stretch>
          </p:blipFill>
          <p:spPr>
            <a:xfrm>
              <a:off x="0" y="2650913"/>
              <a:ext cx="2042160" cy="246041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l="22350" r="22350"/>
            <a:stretch>
              <a:fillRect/>
            </a:stretch>
          </p:blipFill>
          <p:spPr>
            <a:xfrm>
              <a:off x="0" y="5301827"/>
              <a:ext cx="2042160" cy="2460413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5321902" y="1058533"/>
            <a:ext cx="3307748" cy="28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4"/>
              </a:lnSpc>
            </a:pPr>
            <a:r>
              <a:rPr lang="en-US" sz="1800" spc="91" dirty="0">
                <a:solidFill>
                  <a:srgbClr val="EEC0BF"/>
                </a:solidFill>
                <a:latin typeface="Raleway"/>
              </a:rPr>
              <a:t>Branding </a:t>
            </a:r>
            <a:r>
              <a:rPr lang="en-US" sz="1800" spc="91" dirty="0" err="1">
                <a:solidFill>
                  <a:srgbClr val="EEC0BF"/>
                </a:solidFill>
                <a:latin typeface="Raleway"/>
              </a:rPr>
              <a:t>beroepsgroep</a:t>
            </a:r>
            <a:endParaRPr lang="en-US" sz="1800" spc="91" dirty="0">
              <a:solidFill>
                <a:srgbClr val="EEC0BF"/>
              </a:solidFill>
              <a:latin typeface="Raleway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321902" y="2770651"/>
            <a:ext cx="3307748" cy="56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4"/>
              </a:lnSpc>
            </a:pPr>
            <a:endParaRPr lang="en-US" sz="1800" spc="91" dirty="0">
              <a:solidFill>
                <a:srgbClr val="EEC0BF"/>
              </a:solidFill>
              <a:latin typeface="Raleway"/>
            </a:endParaRPr>
          </a:p>
          <a:p>
            <a:pPr>
              <a:lnSpc>
                <a:spcPts val="2194"/>
              </a:lnSpc>
            </a:pPr>
            <a:r>
              <a:rPr lang="en-US" sz="1800" spc="91" dirty="0">
                <a:solidFill>
                  <a:srgbClr val="EEC0BF"/>
                </a:solidFill>
                <a:latin typeface="Raleway"/>
              </a:rPr>
              <a:t>Branding </a:t>
            </a:r>
            <a:r>
              <a:rPr lang="en-US" sz="1800" spc="91" dirty="0" err="1">
                <a:solidFill>
                  <a:srgbClr val="EEC0BF"/>
                </a:solidFill>
                <a:latin typeface="Raleway"/>
              </a:rPr>
              <a:t>praktijk</a:t>
            </a:r>
            <a:endParaRPr lang="en-US" sz="1800" spc="91" dirty="0">
              <a:solidFill>
                <a:srgbClr val="EEC0BF"/>
              </a:solidFill>
              <a:latin typeface="Raleway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5321902" y="4797095"/>
            <a:ext cx="3307748" cy="1224964"/>
            <a:chOff x="0" y="-19050"/>
            <a:chExt cx="4704353" cy="174217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598194"/>
              <a:ext cx="4704353" cy="1124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-&gt;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Oefening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naar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 15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mensen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bericht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sturen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noem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 3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positieve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eigenschappen</a:t>
              </a: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704353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spc="91" dirty="0">
                  <a:solidFill>
                    <a:srgbClr val="EEC0BF"/>
                  </a:solidFill>
                  <a:latin typeface="Raleway"/>
                </a:rPr>
                <a:t>Personal branding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1371600"/>
            <a:ext cx="2623350" cy="1996732"/>
            <a:chOff x="0" y="0"/>
            <a:chExt cx="14317774" cy="10897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17774" cy="10897804"/>
            </a:xfrm>
            <a:custGeom>
              <a:avLst/>
              <a:gdLst/>
              <a:ahLst/>
              <a:cxnLst/>
              <a:rect l="l" t="t" r="r" b="b"/>
              <a:pathLst>
                <a:path w="14317774" h="10897804">
                  <a:moveTo>
                    <a:pt x="0" y="0"/>
                  </a:moveTo>
                  <a:lnTo>
                    <a:pt x="0" y="10897804"/>
                  </a:lnTo>
                  <a:lnTo>
                    <a:pt x="14317774" y="10897804"/>
                  </a:lnTo>
                  <a:lnTo>
                    <a:pt x="14317774" y="0"/>
                  </a:lnTo>
                  <a:lnTo>
                    <a:pt x="0" y="0"/>
                  </a:lnTo>
                  <a:close/>
                  <a:moveTo>
                    <a:pt x="14256814" y="10836844"/>
                  </a:moveTo>
                  <a:lnTo>
                    <a:pt x="59690" y="10836844"/>
                  </a:lnTo>
                  <a:lnTo>
                    <a:pt x="59690" y="59690"/>
                  </a:lnTo>
                  <a:lnTo>
                    <a:pt x="14256814" y="59690"/>
                  </a:lnTo>
                  <a:lnTo>
                    <a:pt x="14256814" y="10836844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14350" y="3489669"/>
            <a:ext cx="2623350" cy="1996732"/>
            <a:chOff x="0" y="0"/>
            <a:chExt cx="14317774" cy="108978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317774" cy="10897804"/>
            </a:xfrm>
            <a:custGeom>
              <a:avLst/>
              <a:gdLst/>
              <a:ahLst/>
              <a:cxnLst/>
              <a:rect l="l" t="t" r="r" b="b"/>
              <a:pathLst>
                <a:path w="14317774" h="10897804">
                  <a:moveTo>
                    <a:pt x="0" y="0"/>
                  </a:moveTo>
                  <a:lnTo>
                    <a:pt x="0" y="10897804"/>
                  </a:lnTo>
                  <a:lnTo>
                    <a:pt x="14317774" y="10897804"/>
                  </a:lnTo>
                  <a:lnTo>
                    <a:pt x="14317774" y="0"/>
                  </a:lnTo>
                  <a:lnTo>
                    <a:pt x="0" y="0"/>
                  </a:lnTo>
                  <a:close/>
                  <a:moveTo>
                    <a:pt x="14256814" y="10836844"/>
                  </a:moveTo>
                  <a:lnTo>
                    <a:pt x="59690" y="10836844"/>
                  </a:lnTo>
                  <a:lnTo>
                    <a:pt x="59690" y="59690"/>
                  </a:lnTo>
                  <a:lnTo>
                    <a:pt x="14256814" y="59690"/>
                  </a:lnTo>
                  <a:lnTo>
                    <a:pt x="14256814" y="10836844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60325" y="1371600"/>
            <a:ext cx="2623350" cy="1996732"/>
            <a:chOff x="0" y="0"/>
            <a:chExt cx="14317774" cy="108978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17774" cy="10897804"/>
            </a:xfrm>
            <a:custGeom>
              <a:avLst/>
              <a:gdLst/>
              <a:ahLst/>
              <a:cxnLst/>
              <a:rect l="l" t="t" r="r" b="b"/>
              <a:pathLst>
                <a:path w="14317774" h="10897804">
                  <a:moveTo>
                    <a:pt x="0" y="0"/>
                  </a:moveTo>
                  <a:lnTo>
                    <a:pt x="0" y="10897804"/>
                  </a:lnTo>
                  <a:lnTo>
                    <a:pt x="14317774" y="10897804"/>
                  </a:lnTo>
                  <a:lnTo>
                    <a:pt x="14317774" y="0"/>
                  </a:lnTo>
                  <a:lnTo>
                    <a:pt x="0" y="0"/>
                  </a:lnTo>
                  <a:close/>
                  <a:moveTo>
                    <a:pt x="14256814" y="10836844"/>
                  </a:moveTo>
                  <a:lnTo>
                    <a:pt x="59690" y="10836844"/>
                  </a:lnTo>
                  <a:lnTo>
                    <a:pt x="59690" y="59690"/>
                  </a:lnTo>
                  <a:lnTo>
                    <a:pt x="14256814" y="59690"/>
                  </a:lnTo>
                  <a:lnTo>
                    <a:pt x="14256814" y="10836844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260325" y="3489669"/>
            <a:ext cx="2623350" cy="1996732"/>
            <a:chOff x="0" y="0"/>
            <a:chExt cx="14317774" cy="108978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17774" cy="10897804"/>
            </a:xfrm>
            <a:custGeom>
              <a:avLst/>
              <a:gdLst/>
              <a:ahLst/>
              <a:cxnLst/>
              <a:rect l="l" t="t" r="r" b="b"/>
              <a:pathLst>
                <a:path w="14317774" h="10897804">
                  <a:moveTo>
                    <a:pt x="0" y="0"/>
                  </a:moveTo>
                  <a:lnTo>
                    <a:pt x="0" y="10897804"/>
                  </a:lnTo>
                  <a:lnTo>
                    <a:pt x="14317774" y="10897804"/>
                  </a:lnTo>
                  <a:lnTo>
                    <a:pt x="14317774" y="0"/>
                  </a:lnTo>
                  <a:lnTo>
                    <a:pt x="0" y="0"/>
                  </a:lnTo>
                  <a:close/>
                  <a:moveTo>
                    <a:pt x="14256814" y="10836844"/>
                  </a:moveTo>
                  <a:lnTo>
                    <a:pt x="59690" y="10836844"/>
                  </a:lnTo>
                  <a:lnTo>
                    <a:pt x="59690" y="59690"/>
                  </a:lnTo>
                  <a:lnTo>
                    <a:pt x="14256814" y="59690"/>
                  </a:lnTo>
                  <a:lnTo>
                    <a:pt x="14256814" y="10836844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006300" y="1371600"/>
            <a:ext cx="2623350" cy="1996732"/>
            <a:chOff x="0" y="0"/>
            <a:chExt cx="14317774" cy="1089780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317774" cy="10897804"/>
            </a:xfrm>
            <a:custGeom>
              <a:avLst/>
              <a:gdLst/>
              <a:ahLst/>
              <a:cxnLst/>
              <a:rect l="l" t="t" r="r" b="b"/>
              <a:pathLst>
                <a:path w="14317774" h="10897804">
                  <a:moveTo>
                    <a:pt x="0" y="0"/>
                  </a:moveTo>
                  <a:lnTo>
                    <a:pt x="0" y="10897804"/>
                  </a:lnTo>
                  <a:lnTo>
                    <a:pt x="14317774" y="10897804"/>
                  </a:lnTo>
                  <a:lnTo>
                    <a:pt x="14317774" y="0"/>
                  </a:lnTo>
                  <a:lnTo>
                    <a:pt x="0" y="0"/>
                  </a:lnTo>
                  <a:close/>
                  <a:moveTo>
                    <a:pt x="14256814" y="10836844"/>
                  </a:moveTo>
                  <a:lnTo>
                    <a:pt x="59690" y="10836844"/>
                  </a:lnTo>
                  <a:lnTo>
                    <a:pt x="59690" y="59690"/>
                  </a:lnTo>
                  <a:lnTo>
                    <a:pt x="14256814" y="59690"/>
                  </a:lnTo>
                  <a:lnTo>
                    <a:pt x="14256814" y="10836844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06300" y="3489669"/>
            <a:ext cx="2623350" cy="1996732"/>
            <a:chOff x="0" y="0"/>
            <a:chExt cx="14317774" cy="108978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317774" cy="10897804"/>
            </a:xfrm>
            <a:custGeom>
              <a:avLst/>
              <a:gdLst/>
              <a:ahLst/>
              <a:cxnLst/>
              <a:rect l="l" t="t" r="r" b="b"/>
              <a:pathLst>
                <a:path w="14317774" h="10897804">
                  <a:moveTo>
                    <a:pt x="0" y="0"/>
                  </a:moveTo>
                  <a:lnTo>
                    <a:pt x="0" y="10897804"/>
                  </a:lnTo>
                  <a:lnTo>
                    <a:pt x="14317774" y="10897804"/>
                  </a:lnTo>
                  <a:lnTo>
                    <a:pt x="14317774" y="0"/>
                  </a:lnTo>
                  <a:lnTo>
                    <a:pt x="0" y="0"/>
                  </a:lnTo>
                  <a:close/>
                  <a:moveTo>
                    <a:pt x="14256814" y="10836844"/>
                  </a:moveTo>
                  <a:lnTo>
                    <a:pt x="59690" y="10836844"/>
                  </a:lnTo>
                  <a:lnTo>
                    <a:pt x="59690" y="59690"/>
                  </a:lnTo>
                  <a:lnTo>
                    <a:pt x="14256814" y="59690"/>
                  </a:lnTo>
                  <a:lnTo>
                    <a:pt x="14256814" y="10836844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5324" y="1704607"/>
            <a:ext cx="2081405" cy="1022138"/>
            <a:chOff x="0" y="-19051"/>
            <a:chExt cx="2960220" cy="145370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9051"/>
              <a:ext cx="2960220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4"/>
                </a:lnSpc>
              </a:pPr>
              <a:r>
                <a:rPr lang="en-US" sz="1800" spc="91" dirty="0">
                  <a:solidFill>
                    <a:srgbClr val="EEC0BF"/>
                  </a:solidFill>
                  <a:latin typeface="Raleway"/>
                </a:rPr>
                <a:t>LinkedIn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65173"/>
              <a:ext cx="2960220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Informatie</a:t>
              </a: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531299" y="1704607"/>
            <a:ext cx="2081405" cy="1553309"/>
            <a:chOff x="0" y="-19051"/>
            <a:chExt cx="2960220" cy="2209150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19051"/>
              <a:ext cx="2960220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4"/>
                </a:lnSpc>
              </a:pPr>
              <a:r>
                <a:rPr lang="en-US" sz="1800" spc="91" dirty="0">
                  <a:solidFill>
                    <a:srgbClr val="EEC0BF"/>
                  </a:solidFill>
                  <a:latin typeface="Raleway"/>
                </a:rPr>
                <a:t>Facebook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065173"/>
              <a:ext cx="2960220" cy="1124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Amuseren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interacteren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informeren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verbinden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inspireren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overtuigen</a:t>
              </a: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77274" y="1704607"/>
            <a:ext cx="2081405" cy="1553309"/>
            <a:chOff x="0" y="-19051"/>
            <a:chExt cx="2960220" cy="2209150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19051"/>
              <a:ext cx="2960220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4"/>
                </a:lnSpc>
              </a:pPr>
              <a:r>
                <a:rPr lang="en-US" sz="1800" spc="91" dirty="0" err="1">
                  <a:solidFill>
                    <a:srgbClr val="EEC0BF"/>
                  </a:solidFill>
                  <a:latin typeface="Raleway"/>
                </a:rPr>
                <a:t>Instagram</a:t>
              </a:r>
              <a:endParaRPr lang="en-US" sz="1800" spc="91" dirty="0">
                <a:solidFill>
                  <a:srgbClr val="EEC0BF"/>
                </a:solidFill>
                <a:latin typeface="Raleway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065173"/>
              <a:ext cx="2960220" cy="1124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Entertaining,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informeren</a:t>
              </a: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verbinden</a:t>
              </a: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  <a:p>
              <a:pPr algn="ctr">
                <a:lnSpc>
                  <a:spcPts val="2071"/>
                </a:lnSpc>
              </a:pPr>
              <a:r>
                <a:rPr lang="en-US" sz="1500" spc="15" dirty="0">
                  <a:solidFill>
                    <a:srgbClr val="050707"/>
                  </a:solidFill>
                  <a:latin typeface="Raleway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85324" y="3822675"/>
            <a:ext cx="2081405" cy="1022138"/>
            <a:chOff x="0" y="-19051"/>
            <a:chExt cx="2960220" cy="1453707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19051"/>
              <a:ext cx="2960220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4"/>
                </a:lnSpc>
              </a:pPr>
              <a:r>
                <a:rPr lang="en-US" sz="1800" spc="91" dirty="0">
                  <a:solidFill>
                    <a:srgbClr val="EEC0BF"/>
                  </a:solidFill>
                  <a:latin typeface="Raleway"/>
                </a:rPr>
                <a:t>YouTube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065173"/>
              <a:ext cx="2960220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Informatie</a:t>
              </a: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5200" y="3672656"/>
            <a:ext cx="2107504" cy="1235337"/>
            <a:chOff x="-37119" y="-19051"/>
            <a:chExt cx="2997339" cy="1756923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1"/>
              <a:ext cx="2960220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4"/>
                </a:lnSpc>
              </a:pPr>
              <a:r>
                <a:rPr lang="en-US" sz="1800" spc="91" dirty="0">
                  <a:solidFill>
                    <a:srgbClr val="EEC0BF"/>
                  </a:solidFill>
                  <a:latin typeface="Raleway"/>
                </a:rPr>
                <a:t>Blog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-37119" y="1368389"/>
              <a:ext cx="2960220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Informatie</a:t>
              </a: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277274" y="3822675"/>
            <a:ext cx="2081405" cy="1022138"/>
            <a:chOff x="0" y="-19051"/>
            <a:chExt cx="2960220" cy="145370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1"/>
              <a:ext cx="2960220" cy="399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4"/>
                </a:lnSpc>
              </a:pPr>
              <a:r>
                <a:rPr lang="en-US" sz="1800" spc="91" dirty="0">
                  <a:solidFill>
                    <a:srgbClr val="EEC0BF"/>
                  </a:solidFill>
                  <a:latin typeface="Raleway"/>
                </a:rPr>
                <a:t>Video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065173"/>
              <a:ext cx="2960220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500" spc="15" dirty="0" err="1">
                  <a:solidFill>
                    <a:srgbClr val="050707"/>
                  </a:solidFill>
                  <a:latin typeface="Raleway"/>
                </a:rPr>
                <a:t>Verbinden</a:t>
              </a: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981" y="2488300"/>
            <a:ext cx="3842550" cy="1782419"/>
            <a:chOff x="0" y="0"/>
            <a:chExt cx="20971950" cy="97281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624470" y="2488300"/>
            <a:ext cx="3842550" cy="1782419"/>
            <a:chOff x="0" y="0"/>
            <a:chExt cx="20971950" cy="97281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6981" y="4389782"/>
            <a:ext cx="3842550" cy="1782419"/>
            <a:chOff x="0" y="0"/>
            <a:chExt cx="20971950" cy="9728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24470" y="4389782"/>
            <a:ext cx="3842550" cy="1782419"/>
            <a:chOff x="0" y="0"/>
            <a:chExt cx="20971950" cy="97281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55597" y="2889786"/>
            <a:ext cx="3285318" cy="28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4"/>
              </a:lnSpc>
            </a:pPr>
            <a:r>
              <a:rPr lang="en-US" sz="1800" spc="91" dirty="0">
                <a:solidFill>
                  <a:srgbClr val="050707"/>
                </a:solidFill>
                <a:latin typeface="Raleway"/>
              </a:rPr>
              <a:t>ATTENTION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03086" y="2889786"/>
            <a:ext cx="3285318" cy="28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4"/>
              </a:lnSpc>
            </a:pPr>
            <a:r>
              <a:rPr lang="en-US" sz="1800" spc="91" dirty="0">
                <a:solidFill>
                  <a:srgbClr val="050707"/>
                </a:solidFill>
                <a:latin typeface="Raleway"/>
              </a:rPr>
              <a:t>INTEREST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5597" y="4641249"/>
            <a:ext cx="3285318" cy="28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4"/>
              </a:lnSpc>
            </a:pPr>
            <a:r>
              <a:rPr lang="en-US" sz="1800" spc="91" dirty="0">
                <a:solidFill>
                  <a:srgbClr val="050707"/>
                </a:solidFill>
                <a:latin typeface="Raleway"/>
              </a:rPr>
              <a:t>DESIRE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929188" y="4643439"/>
            <a:ext cx="3285318" cy="28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4"/>
              </a:lnSpc>
            </a:pPr>
            <a:r>
              <a:rPr lang="en-US" sz="1800" spc="91" dirty="0">
                <a:solidFill>
                  <a:srgbClr val="050707"/>
                </a:solidFill>
                <a:latin typeface="Raleway"/>
              </a:rPr>
              <a:t>ACTION</a:t>
            </a:r>
          </a:p>
        </p:txBody>
      </p:sp>
      <p:sp>
        <p:nvSpPr>
          <p:cNvPr id="22" name="AutoShape 22"/>
          <p:cNvSpPr/>
          <p:nvPr/>
        </p:nvSpPr>
        <p:spPr>
          <a:xfrm>
            <a:off x="-116682" y="-95249"/>
            <a:ext cx="9377363" cy="2012156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sp>
        <p:nvSpPr>
          <p:cNvPr id="23" name="TextBox 23"/>
          <p:cNvSpPr txBox="1"/>
          <p:nvPr/>
        </p:nvSpPr>
        <p:spPr>
          <a:xfrm>
            <a:off x="668163" y="685800"/>
            <a:ext cx="7807677" cy="56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87"/>
              </a:lnSpc>
            </a:pPr>
            <a:r>
              <a:rPr lang="en-US" sz="3700" dirty="0">
                <a:solidFill>
                  <a:srgbClr val="050707"/>
                </a:solidFill>
                <a:latin typeface="Playfair Display"/>
              </a:rPr>
              <a:t>SOCIAL MEDIA STRATEGIE (AIDA)</a:t>
            </a:r>
          </a:p>
        </p:txBody>
      </p:sp>
    </p:spTree>
    <p:extLst>
      <p:ext uri="{BB962C8B-B14F-4D97-AF65-F5344CB8AC3E}">
        <p14:creationId xmlns:p14="http://schemas.microsoft.com/office/powerpoint/2010/main" val="4008122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685800"/>
            <a:ext cx="4305300" cy="5095876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1557"/>
            <a:ext cx="4319588" cy="5150644"/>
            <a:chOff x="0" y="0"/>
            <a:chExt cx="6143413" cy="732536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6267" r="6267"/>
            <a:stretch>
              <a:fillRect/>
            </a:stretch>
          </p:blipFill>
          <p:spPr>
            <a:xfrm>
              <a:off x="0" y="0"/>
              <a:ext cx="6143413" cy="465328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18439" b="18439"/>
            <a:stretch>
              <a:fillRect/>
            </a:stretch>
          </p:blipFill>
          <p:spPr>
            <a:xfrm>
              <a:off x="0" y="4998720"/>
              <a:ext cx="6143413" cy="232664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572127" y="2289275"/>
            <a:ext cx="2886075" cy="3230751"/>
            <a:chOff x="-290979" y="-19049"/>
            <a:chExt cx="4104640" cy="4594840"/>
          </a:xfrm>
        </p:grpSpPr>
        <p:sp>
          <p:nvSpPr>
            <p:cNvPr id="7" name="TextBox 7"/>
            <p:cNvSpPr txBox="1"/>
            <p:nvPr/>
          </p:nvSpPr>
          <p:spPr>
            <a:xfrm>
              <a:off x="-290979" y="-19049"/>
              <a:ext cx="4104640" cy="3991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en-US" sz="1800" b="1" spc="128" dirty="0">
                  <a:solidFill>
                    <a:srgbClr val="EEC0BF"/>
                  </a:solidFill>
                  <a:latin typeface="Raleway"/>
                </a:rPr>
                <a:t>INTERN DRAAGVLAK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" y="592665"/>
              <a:ext cx="3813660" cy="3983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98494" indent="-298494">
                <a:lnSpc>
                  <a:spcPts val="2742"/>
                </a:lnSpc>
                <a:buFontTx/>
                <a:buChar char="-"/>
              </a:pP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Iedereen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actief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?</a:t>
              </a:r>
            </a:p>
            <a:p>
              <a:pPr marL="298494" indent="-298494">
                <a:lnSpc>
                  <a:spcPts val="2742"/>
                </a:lnSpc>
                <a:buFontTx/>
                <a:buChar char="-"/>
              </a:pP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Is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er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een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strategie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?</a:t>
              </a:r>
            </a:p>
            <a:p>
              <a:pPr marL="298494" indent="-298494">
                <a:lnSpc>
                  <a:spcPts val="2742"/>
                </a:lnSpc>
                <a:buFontTx/>
                <a:buChar char="-"/>
              </a:pP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Wie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is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verantwoordelijk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?</a:t>
              </a:r>
            </a:p>
            <a:p>
              <a:pPr marL="298494" indent="-298494">
                <a:lnSpc>
                  <a:spcPts val="2742"/>
                </a:lnSpc>
                <a:buFontTx/>
                <a:buChar char="-"/>
              </a:pP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Weggever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?</a:t>
              </a:r>
            </a:p>
            <a:p>
              <a:pPr marL="298494" indent="-298494">
                <a:lnSpc>
                  <a:spcPts val="2742"/>
                </a:lnSpc>
                <a:buFontTx/>
                <a:buChar char="-"/>
              </a:pP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Inloopmiddagen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?</a:t>
              </a:r>
            </a:p>
            <a:p>
              <a:pPr marL="298494" indent="-298494">
                <a:lnSpc>
                  <a:spcPts val="2742"/>
                </a:lnSpc>
                <a:buFontTx/>
                <a:buChar char="-"/>
              </a:pP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Online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actief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?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Instagram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LIVE?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Schermafbeelding 2019-11-27 om 18.07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003300"/>
            <a:ext cx="60706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2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JONG PROFFESIO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58900"/>
            <a:ext cx="8001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JONGE MOEDER MET KINDER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804067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JST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28700"/>
            <a:ext cx="8461248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9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OVERGA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8135348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4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43000" y="1214437"/>
            <a:ext cx="3212306" cy="5000626"/>
          </a:xfrm>
          <a:prstGeom prst="rect">
            <a:avLst/>
          </a:prstGeom>
          <a:solidFill>
            <a:srgbClr val="EEC0BF">
              <a:alpha val="49803"/>
            </a:srgbClr>
          </a:solidFill>
        </p:spPr>
        <p:txBody>
          <a:bodyPr/>
          <a:lstStyle/>
          <a:p>
            <a:endParaRPr lang="nl-NL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8588" r="28588"/>
          <a:stretch>
            <a:fillRect/>
          </a:stretch>
        </p:blipFill>
        <p:spPr>
          <a:xfrm>
            <a:off x="857250" y="714376"/>
            <a:ext cx="3211106" cy="500538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000626" y="1643063"/>
            <a:ext cx="3693739" cy="3618587"/>
            <a:chOff x="0" y="0"/>
            <a:chExt cx="5253318" cy="5146433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5253318" cy="915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13"/>
                </a:lnSpc>
              </a:pPr>
              <a:r>
                <a:rPr lang="en-US" sz="4200" i="1" spc="42" dirty="0">
                  <a:solidFill>
                    <a:srgbClr val="050707"/>
                  </a:solidFill>
                  <a:latin typeface="Playfair Display"/>
                </a:rPr>
                <a:t>Client | DTF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56878"/>
              <a:ext cx="5253318" cy="454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9"/>
                </a:lnSpc>
              </a:pPr>
              <a:endParaRPr lang="en-US" sz="1800" b="1" spc="128" dirty="0">
                <a:solidFill>
                  <a:srgbClr val="EEC0BF"/>
                </a:solidFill>
                <a:latin typeface="Raleway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663612"/>
              <a:ext cx="5253318" cy="2482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98494" indent="-298494">
                <a:lnSpc>
                  <a:spcPts val="2742"/>
                </a:lnSpc>
                <a:buFontTx/>
                <a:buChar char="-"/>
              </a:pP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Wat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is het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probleem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van de Client? =&gt; </a:t>
              </a:r>
            </a:p>
            <a:p>
              <a:pPr marL="298494" indent="-298494">
                <a:lnSpc>
                  <a:spcPts val="2742"/>
                </a:lnSpc>
                <a:buFontTx/>
                <a:buChar char="-"/>
              </a:pP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Wat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is het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droomleven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van de Client?</a:t>
              </a:r>
            </a:p>
            <a:p>
              <a:pPr marL="298494" indent="-298494">
                <a:lnSpc>
                  <a:spcPts val="2742"/>
                </a:lnSpc>
                <a:buFontTx/>
                <a:buChar char="-"/>
              </a:pP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Wat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is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jouw</a:t>
              </a:r>
              <a:r>
                <a:rPr lang="en-US" sz="1800" spc="18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1800" spc="18" dirty="0" err="1">
                  <a:solidFill>
                    <a:srgbClr val="050707"/>
                  </a:solidFill>
                  <a:latin typeface="Raleway"/>
                </a:rPr>
                <a:t>droomoplossing</a:t>
              </a:r>
              <a:endParaRPr lang="en-US" sz="1800" spc="18" dirty="0">
                <a:solidFill>
                  <a:srgbClr val="050707"/>
                </a:solidFill>
                <a:latin typeface="Ralew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92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981" y="2488300"/>
            <a:ext cx="3842550" cy="1782419"/>
            <a:chOff x="0" y="0"/>
            <a:chExt cx="20971950" cy="97281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624470" y="2488300"/>
            <a:ext cx="3842550" cy="1782419"/>
            <a:chOff x="0" y="0"/>
            <a:chExt cx="20971950" cy="97281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6981" y="4389782"/>
            <a:ext cx="3842550" cy="1782419"/>
            <a:chOff x="0" y="0"/>
            <a:chExt cx="20971950" cy="9728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24470" y="4389782"/>
            <a:ext cx="3842550" cy="1782419"/>
            <a:chOff x="0" y="0"/>
            <a:chExt cx="20971950" cy="97281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71949" cy="9728125"/>
            </a:xfrm>
            <a:custGeom>
              <a:avLst/>
              <a:gdLst/>
              <a:ahLst/>
              <a:cxnLst/>
              <a:rect l="l" t="t" r="r" b="b"/>
              <a:pathLst>
                <a:path w="20971949" h="9728125">
                  <a:moveTo>
                    <a:pt x="0" y="0"/>
                  </a:moveTo>
                  <a:lnTo>
                    <a:pt x="0" y="9728125"/>
                  </a:lnTo>
                  <a:lnTo>
                    <a:pt x="20971949" y="9728125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9667165"/>
                  </a:moveTo>
                  <a:lnTo>
                    <a:pt x="59690" y="9667165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9667165"/>
                  </a:lnTo>
                  <a:close/>
                </a:path>
              </a:pathLst>
            </a:custGeom>
            <a:solidFill>
              <a:srgbClr val="EEC0B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14400" y="2667000"/>
            <a:ext cx="3326515" cy="1687428"/>
            <a:chOff x="-58591" y="-335900"/>
            <a:chExt cx="4731043" cy="239989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565587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58591" y="-335900"/>
              <a:ext cx="4672452" cy="2399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nl-NL" sz="1800" b="1" dirty="0"/>
                <a:t>Wie is je ideale Client ? Wat hebben al deze cliënten gemeen? Denk aan demografische gegevens: Leeftijd, geslacht, hobby’s, interesses etc. </a:t>
              </a:r>
              <a:endParaRPr lang="nl-NL" sz="1800" dirty="0"/>
            </a:p>
            <a:p>
              <a:pPr>
                <a:lnSpc>
                  <a:spcPts val="2194"/>
                </a:lnSpc>
              </a:pP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876800" y="2743200"/>
            <a:ext cx="3285318" cy="112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4"/>
              </a:lnSpc>
            </a:pPr>
            <a:r>
              <a:rPr lang="nl-NL" sz="1800" b="1" dirty="0"/>
              <a:t>Bundel al deze eigenschappen tot 1 specifieke cliënt. En schrijf deze op: </a:t>
            </a:r>
            <a:endParaRPr lang="nl-NL" sz="1800" dirty="0"/>
          </a:p>
          <a:p>
            <a:pPr>
              <a:lnSpc>
                <a:spcPts val="2194"/>
              </a:lnSpc>
            </a:pPr>
            <a:endParaRPr lang="en-US" sz="1800" spc="91" dirty="0">
              <a:solidFill>
                <a:srgbClr val="050707"/>
              </a:solidFill>
              <a:latin typeface="Raleway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955597" y="4641249"/>
            <a:ext cx="3285318" cy="1406069"/>
            <a:chOff x="0" y="-19049"/>
            <a:chExt cx="4672452" cy="199974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992308"/>
              <a:ext cx="4672452" cy="369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49"/>
              <a:ext cx="4672452" cy="1999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nl-NL" sz="1800" b="1" dirty="0"/>
                <a:t>Stap in de huid van deze </a:t>
              </a:r>
              <a:r>
                <a:rPr lang="nl-NL" sz="1800" b="1" dirty="0" err="1"/>
                <a:t>client</a:t>
              </a:r>
              <a:r>
                <a:rPr lang="nl-NL" sz="1800" b="1" dirty="0"/>
                <a:t>. Het doel is dat je gaat denken zoals hij/zij. Dat je echt zijn of haar emoties gaat voelen. </a:t>
              </a:r>
              <a:endParaRPr lang="nl-NL" sz="1800" dirty="0"/>
            </a:p>
            <a:p>
              <a:pPr>
                <a:lnSpc>
                  <a:spcPts val="2194"/>
                </a:lnSpc>
              </a:pP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903086" y="4791268"/>
            <a:ext cx="3285318" cy="1124710"/>
            <a:chOff x="0" y="-19049"/>
            <a:chExt cx="4672452" cy="1599586"/>
          </a:xfrm>
        </p:grpSpPr>
        <p:sp>
          <p:nvSpPr>
            <p:cNvPr id="20" name="TextBox 20"/>
            <p:cNvSpPr txBox="1"/>
            <p:nvPr/>
          </p:nvSpPr>
          <p:spPr>
            <a:xfrm>
              <a:off x="0" y="565586"/>
              <a:ext cx="4672452" cy="36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1"/>
                </a:lnSpc>
              </a:pPr>
              <a:endParaRPr lang="en-US" sz="1500" spc="15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49"/>
              <a:ext cx="4672452" cy="1599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4"/>
                </a:lnSpc>
              </a:pPr>
              <a:r>
                <a:rPr lang="nl-NL" sz="1800" b="1" dirty="0"/>
                <a:t>Favoriete boeken, tijdschriften, blogs, </a:t>
              </a:r>
              <a:r>
                <a:rPr lang="nl-NL" sz="1800" b="1" dirty="0" err="1"/>
                <a:t>Facebook</a:t>
              </a:r>
              <a:r>
                <a:rPr lang="nl-NL" sz="1800" b="1" dirty="0"/>
                <a:t> pagina’s, opleiding?</a:t>
              </a:r>
              <a:endParaRPr lang="nl-NL" sz="1800" dirty="0"/>
            </a:p>
            <a:p>
              <a:pPr>
                <a:lnSpc>
                  <a:spcPts val="2194"/>
                </a:lnSpc>
              </a:pPr>
              <a:endParaRPr lang="en-US" sz="1800" spc="91" dirty="0">
                <a:solidFill>
                  <a:srgbClr val="050707"/>
                </a:solidFill>
                <a:latin typeface="Raleway"/>
              </a:endParaRPr>
            </a:p>
          </p:txBody>
        </p:sp>
      </p:grpSp>
      <p:sp>
        <p:nvSpPr>
          <p:cNvPr id="22" name="AutoShape 22"/>
          <p:cNvSpPr/>
          <p:nvPr/>
        </p:nvSpPr>
        <p:spPr>
          <a:xfrm>
            <a:off x="-116682" y="-95249"/>
            <a:ext cx="9377363" cy="2012156"/>
          </a:xfrm>
          <a:prstGeom prst="rect">
            <a:avLst/>
          </a:prstGeom>
          <a:solidFill>
            <a:srgbClr val="EEC0BF"/>
          </a:solidFill>
        </p:spPr>
        <p:txBody>
          <a:bodyPr/>
          <a:lstStyle/>
          <a:p>
            <a:endParaRPr lang="nl-NL"/>
          </a:p>
        </p:txBody>
      </p:sp>
      <p:sp>
        <p:nvSpPr>
          <p:cNvPr id="23" name="TextBox 23"/>
          <p:cNvSpPr txBox="1"/>
          <p:nvPr/>
        </p:nvSpPr>
        <p:spPr>
          <a:xfrm>
            <a:off x="668163" y="685800"/>
            <a:ext cx="7807677" cy="56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87"/>
              </a:lnSpc>
            </a:pPr>
            <a:r>
              <a:rPr lang="en-US" sz="3700" dirty="0" err="1">
                <a:solidFill>
                  <a:srgbClr val="050707"/>
                </a:solidFill>
                <a:latin typeface="Playfair Display"/>
              </a:rPr>
              <a:t>Doelgroep</a:t>
            </a:r>
            <a:r>
              <a:rPr lang="en-US" sz="3700" dirty="0">
                <a:solidFill>
                  <a:srgbClr val="050707"/>
                </a:solidFill>
                <a:latin typeface="Playfair Display"/>
              </a:rPr>
              <a:t> avatar</a:t>
            </a:r>
          </a:p>
        </p:txBody>
      </p:sp>
    </p:spTree>
    <p:extLst>
      <p:ext uri="{BB962C8B-B14F-4D97-AF65-F5344CB8AC3E}">
        <p14:creationId xmlns:p14="http://schemas.microsoft.com/office/powerpoint/2010/main" val="212426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BE62A3974169479604FE715D3F7BBA" ma:contentTypeVersion="16" ma:contentTypeDescription="Een nieuw document maken." ma:contentTypeScope="" ma:versionID="01ce72de3f9ae549a3b907018bfa179d">
  <xsd:schema xmlns:xsd="http://www.w3.org/2001/XMLSchema" xmlns:xs="http://www.w3.org/2001/XMLSchema" xmlns:p="http://schemas.microsoft.com/office/2006/metadata/properties" xmlns:ns2="1db2319e-c98b-45d6-b73f-bd90c681bf87" xmlns:ns3="e1a9fedd-f4b5-4d73-bfcc-42cbd563f03b" targetNamespace="http://schemas.microsoft.com/office/2006/metadata/properties" ma:root="true" ma:fieldsID="3316ec61e15b19f9a4647ee8d90d097f" ns2:_="" ns3:_="">
    <xsd:import namespace="1db2319e-c98b-45d6-b73f-bd90c681bf87"/>
    <xsd:import namespace="e1a9fedd-f4b5-4d73-bfcc-42cbd563f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2319e-c98b-45d6-b73f-bd90c681bf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84983d47-746f-4ea4-9416-e078720301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9fedd-f4b5-4d73-bfcc-42cbd563f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a336e3b-6418-4302-beac-682a4c6a0526}" ma:internalName="TaxCatchAll" ma:showField="CatchAllData" ma:web="e1a9fedd-f4b5-4d73-bfcc-42cbd563f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E9E422-CC31-4CFF-A56F-493CBCEF1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b2319e-c98b-45d6-b73f-bd90c681bf87"/>
    <ds:schemaRef ds:uri="e1a9fedd-f4b5-4d73-bfcc-42cbd563f0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D15905-8D27-4E0B-8B09-1CEC2971B3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494</Words>
  <Application>Microsoft Office PowerPoint</Application>
  <PresentationFormat>Diavoorstelling (4:3)</PresentationFormat>
  <Paragraphs>103</Paragraphs>
  <Slides>25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Raleway</vt:lpstr>
      <vt:lpstr>Arial</vt:lpstr>
      <vt:lpstr>Calibri</vt:lpstr>
      <vt:lpstr>Playfair Display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White Social Media Strategy Presentation</dc:title>
  <cp:lastModifiedBy>Alida Dorenbosch</cp:lastModifiedBy>
  <cp:revision>27</cp:revision>
  <dcterms:created xsi:type="dcterms:W3CDTF">2006-08-16T00:00:00Z</dcterms:created>
  <dcterms:modified xsi:type="dcterms:W3CDTF">2024-08-05T11:29:05Z</dcterms:modified>
  <dc:identifier>DADsVKIV7wE</dc:identifier>
</cp:coreProperties>
</file>