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32" r:id="rId4"/>
    <p:sldMasterId id="2147483746" r:id="rId5"/>
    <p:sldMasterId id="2147483760" r:id="rId6"/>
    <p:sldMasterId id="2147483774" r:id="rId7"/>
    <p:sldMasterId id="2147483788" r:id="rId8"/>
    <p:sldMasterId id="2147483802" r:id="rId9"/>
    <p:sldMasterId id="2147483816" r:id="rId10"/>
    <p:sldMasterId id="2147483830" r:id="rId11"/>
    <p:sldMasterId id="2147483844" r:id="rId12"/>
    <p:sldMasterId id="2147483858" r:id="rId13"/>
    <p:sldMasterId id="2147483872" r:id="rId14"/>
  </p:sldMasterIdLst>
  <p:notesMasterIdLst>
    <p:notesMasterId r:id="rId53"/>
  </p:notesMasterIdLst>
  <p:handoutMasterIdLst>
    <p:handoutMasterId r:id="rId54"/>
  </p:handoutMasterIdLst>
  <p:sldIdLst>
    <p:sldId id="256" r:id="rId15"/>
    <p:sldId id="257" r:id="rId16"/>
    <p:sldId id="307" r:id="rId17"/>
    <p:sldId id="290" r:id="rId18"/>
    <p:sldId id="316" r:id="rId19"/>
    <p:sldId id="308" r:id="rId20"/>
    <p:sldId id="279" r:id="rId21"/>
    <p:sldId id="313" r:id="rId22"/>
    <p:sldId id="291" r:id="rId23"/>
    <p:sldId id="283" r:id="rId24"/>
    <p:sldId id="292" r:id="rId25"/>
    <p:sldId id="284" r:id="rId26"/>
    <p:sldId id="293" r:id="rId27"/>
    <p:sldId id="285" r:id="rId28"/>
    <p:sldId id="294" r:id="rId29"/>
    <p:sldId id="286" r:id="rId30"/>
    <p:sldId id="319" r:id="rId31"/>
    <p:sldId id="317" r:id="rId32"/>
    <p:sldId id="282" r:id="rId33"/>
    <p:sldId id="304" r:id="rId34"/>
    <p:sldId id="305" r:id="rId35"/>
    <p:sldId id="318" r:id="rId36"/>
    <p:sldId id="288" r:id="rId37"/>
    <p:sldId id="296" r:id="rId38"/>
    <p:sldId id="297" r:id="rId39"/>
    <p:sldId id="298" r:id="rId40"/>
    <p:sldId id="295" r:id="rId41"/>
    <p:sldId id="310" r:id="rId42"/>
    <p:sldId id="309" r:id="rId43"/>
    <p:sldId id="277" r:id="rId44"/>
    <p:sldId id="276" r:id="rId45"/>
    <p:sldId id="302" r:id="rId46"/>
    <p:sldId id="270" r:id="rId47"/>
    <p:sldId id="311" r:id="rId48"/>
    <p:sldId id="312" r:id="rId49"/>
    <p:sldId id="314" r:id="rId50"/>
    <p:sldId id="315" r:id="rId51"/>
    <p:sldId id="324" r:id="rId52"/>
  </p:sldIdLst>
  <p:sldSz cx="8640763" cy="6480175"/>
  <p:notesSz cx="6797675" cy="9926638"/>
  <p:defaultTextStyle>
    <a:defPPr>
      <a:defRPr lang="en-US"/>
    </a:defPPr>
    <a:lvl1pPr algn="l" rtl="0" fontAlgn="base">
      <a:spcBef>
        <a:spcPct val="0"/>
      </a:spcBef>
      <a:spcAft>
        <a:spcPct val="0"/>
      </a:spcAft>
      <a:defRPr sz="1700" kern="1200">
        <a:solidFill>
          <a:schemeClr val="tx1"/>
        </a:solidFill>
        <a:latin typeface="Arial" charset="0"/>
        <a:ea typeface="+mn-ea"/>
        <a:cs typeface="+mn-cs"/>
      </a:defRPr>
    </a:lvl1pPr>
    <a:lvl2pPr marL="457200" algn="l" rtl="0" fontAlgn="base">
      <a:spcBef>
        <a:spcPct val="0"/>
      </a:spcBef>
      <a:spcAft>
        <a:spcPct val="0"/>
      </a:spcAft>
      <a:defRPr sz="1700" kern="1200">
        <a:solidFill>
          <a:schemeClr val="tx1"/>
        </a:solidFill>
        <a:latin typeface="Arial" charset="0"/>
        <a:ea typeface="+mn-ea"/>
        <a:cs typeface="+mn-cs"/>
      </a:defRPr>
    </a:lvl2pPr>
    <a:lvl3pPr marL="914400" algn="l" rtl="0" fontAlgn="base">
      <a:spcBef>
        <a:spcPct val="0"/>
      </a:spcBef>
      <a:spcAft>
        <a:spcPct val="0"/>
      </a:spcAft>
      <a:defRPr sz="1700" kern="1200">
        <a:solidFill>
          <a:schemeClr val="tx1"/>
        </a:solidFill>
        <a:latin typeface="Arial" charset="0"/>
        <a:ea typeface="+mn-ea"/>
        <a:cs typeface="+mn-cs"/>
      </a:defRPr>
    </a:lvl3pPr>
    <a:lvl4pPr marL="1371600" algn="l" rtl="0" fontAlgn="base">
      <a:spcBef>
        <a:spcPct val="0"/>
      </a:spcBef>
      <a:spcAft>
        <a:spcPct val="0"/>
      </a:spcAft>
      <a:defRPr sz="1700" kern="1200">
        <a:solidFill>
          <a:schemeClr val="tx1"/>
        </a:solidFill>
        <a:latin typeface="Arial" charset="0"/>
        <a:ea typeface="+mn-ea"/>
        <a:cs typeface="+mn-cs"/>
      </a:defRPr>
    </a:lvl4pPr>
    <a:lvl5pPr marL="1828800" algn="l"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07">
          <p15:clr>
            <a:srgbClr val="A4A3A4"/>
          </p15:clr>
        </p15:guide>
        <p15:guide id="2" orient="horz" pos="3583">
          <p15:clr>
            <a:srgbClr val="A4A3A4"/>
          </p15:clr>
        </p15:guide>
        <p15:guide id="3" orient="horz" pos="181">
          <p15:clr>
            <a:srgbClr val="A4A3A4"/>
          </p15:clr>
        </p15:guide>
        <p15:guide id="4" orient="horz" pos="3824">
          <p15:clr>
            <a:srgbClr val="A4A3A4"/>
          </p15:clr>
        </p15:guide>
        <p15:guide id="5" pos="5034">
          <p15:clr>
            <a:srgbClr val="A4A3A4"/>
          </p15:clr>
        </p15:guide>
        <p15:guide id="6" pos="408">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68B1F"/>
    <a:srgbClr val="00B0F0"/>
    <a:srgbClr val="0070C0"/>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62" autoAdjust="0"/>
  </p:normalViewPr>
  <p:slideViewPr>
    <p:cSldViewPr>
      <p:cViewPr varScale="1">
        <p:scale>
          <a:sx n="58" d="100"/>
          <a:sy n="58" d="100"/>
        </p:scale>
        <p:origin x="1612" y="56"/>
      </p:cViewPr>
      <p:guideLst>
        <p:guide orient="horz" pos="907"/>
        <p:guide orient="horz" pos="3583"/>
        <p:guide orient="horz" pos="181"/>
        <p:guide orient="horz" pos="3824"/>
        <p:guide pos="5034"/>
        <p:guide pos="408"/>
      </p:guideLst>
    </p:cSldViewPr>
  </p:slideViewPr>
  <p:notesTextViewPr>
    <p:cViewPr>
      <p:scale>
        <a:sx n="100" d="100"/>
        <a:sy n="100" d="100"/>
      </p:scale>
      <p:origin x="0" y="0"/>
    </p:cViewPr>
  </p:notesTextViewPr>
  <p:sorterViewPr>
    <p:cViewPr>
      <p:scale>
        <a:sx n="79" d="100"/>
        <a:sy n="79" d="100"/>
      </p:scale>
      <p:origin x="0" y="1026"/>
    </p:cViewPr>
  </p:sorterViewPr>
  <p:notesViewPr>
    <p:cSldViewPr>
      <p:cViewPr>
        <p:scale>
          <a:sx n="75" d="100"/>
          <a:sy n="75" d="100"/>
        </p:scale>
        <p:origin x="-4110" y="-654"/>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presProps" Target="pres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9.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3.xml"/><Relationship Id="rId19" Type="http://schemas.openxmlformats.org/officeDocument/2006/relationships/slide" Target="slides/slide5.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viewProps" Target="viewProps.xml"/><Relationship Id="rId8" Type="http://schemas.openxmlformats.org/officeDocument/2006/relationships/slideMaster" Target="slideMasters/slideMaster6.xml"/><Relationship Id="rId51" Type="http://schemas.openxmlformats.org/officeDocument/2006/relationships/slide" Target="slides/slide37.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heme" Target="theme/theme1.xml"/><Relationship Id="rId10" Type="http://schemas.openxmlformats.org/officeDocument/2006/relationships/slideMaster" Target="slideMasters/slideMaster8.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AF3D7976-068A-4EAC-AE5D-F24D16AC36A6}" type="datetimeFigureOut">
              <a:rPr lang="nl-NL"/>
              <a:pPr>
                <a:defRPr/>
              </a:pPr>
              <a:t>6-8-2024</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6171B727-5400-43C5-96FC-54D4917FF471}" type="slidenum">
              <a:rPr lang="nl-NL"/>
              <a:pPr>
                <a:defRPr/>
              </a:pPr>
              <a:t>‹nr.›</a:t>
            </a:fld>
            <a:endParaRPr lang="nl-NL"/>
          </a:p>
        </p:txBody>
      </p:sp>
    </p:spTree>
    <p:extLst>
      <p:ext uri="{BB962C8B-B14F-4D97-AF65-F5344CB8AC3E}">
        <p14:creationId xmlns:p14="http://schemas.microsoft.com/office/powerpoint/2010/main" val="355050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69907A3-A75A-4545-893F-11946FCE54D0}" type="slidenum">
              <a:rPr lang="en-US"/>
              <a:pPr>
                <a:defRPr/>
              </a:pPr>
              <a:t>‹nr.›</a:t>
            </a:fld>
            <a:endParaRPr lang="en-US"/>
          </a:p>
        </p:txBody>
      </p:sp>
    </p:spTree>
    <p:extLst>
      <p:ext uri="{BB962C8B-B14F-4D97-AF65-F5344CB8AC3E}">
        <p14:creationId xmlns:p14="http://schemas.microsoft.com/office/powerpoint/2010/main" val="2573731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a:ln/>
        </p:spPr>
      </p:sp>
      <p:sp>
        <p:nvSpPr>
          <p:cNvPr id="39939" name="Tijdelijke aanduiding voor notities 2"/>
          <p:cNvSpPr>
            <a:spLocks noGrp="1"/>
          </p:cNvSpPr>
          <p:nvPr>
            <p:ph type="body" idx="1"/>
          </p:nvPr>
        </p:nvSpPr>
        <p:spPr>
          <a:xfrm>
            <a:off x="679450" y="4714875"/>
            <a:ext cx="5438775" cy="4784948"/>
          </a:xfrm>
          <a:noFill/>
        </p:spPr>
        <p:txBody>
          <a:bodyPr/>
          <a:lstStyle/>
          <a:p>
            <a:endParaRPr lang="nl-NL" dirty="0"/>
          </a:p>
          <a:p>
            <a:r>
              <a:rPr lang="nl-NL" sz="1600" dirty="0"/>
              <a:t>Deze dia staat getoond als de toehoorders van de lezing binnenkomen.</a:t>
            </a:r>
          </a:p>
          <a:p>
            <a:endParaRPr lang="nl-NL" sz="1600" dirty="0"/>
          </a:p>
          <a:p>
            <a:r>
              <a:rPr lang="nl-NL" sz="1600" dirty="0"/>
              <a:t>Als je begint stel jij je uiteraard voor en je vertelt wat je op het programma hebt staan. Je kunt eventueel een dia toevoegen met het programma van de lezing en/of workshop.</a:t>
            </a:r>
          </a:p>
          <a:p>
            <a:endParaRPr lang="nl-NL" sz="1600" dirty="0"/>
          </a:p>
          <a:p>
            <a:endParaRPr lang="nl-NL" sz="1600" dirty="0"/>
          </a:p>
          <a:p>
            <a:endParaRPr lang="nl-NL" sz="1600" dirty="0"/>
          </a:p>
          <a:p>
            <a:endParaRPr lang="nl-NL" sz="1600" dirty="0"/>
          </a:p>
          <a:p>
            <a:endParaRPr lang="nl-NL" sz="1600" dirty="0"/>
          </a:p>
          <a:p>
            <a:endParaRPr lang="nl-NL" sz="1600" dirty="0"/>
          </a:p>
          <a:p>
            <a:pPr algn="r"/>
            <a:endParaRPr lang="nl-NL" dirty="0">
              <a:solidFill>
                <a:srgbClr val="FF0000"/>
              </a:solidFill>
            </a:endParaRPr>
          </a:p>
          <a:p>
            <a:pPr algn="r"/>
            <a:endParaRPr lang="nl-NL" dirty="0">
              <a:solidFill>
                <a:srgbClr val="FF0000"/>
              </a:solidFill>
            </a:endParaRPr>
          </a:p>
          <a:p>
            <a:pPr algn="r"/>
            <a:r>
              <a:rPr lang="nl-NL" dirty="0">
                <a:solidFill>
                  <a:srgbClr val="FF0000"/>
                </a:solidFill>
              </a:rPr>
              <a:t>Inhoud van de presentatie</a:t>
            </a:r>
            <a:endParaRPr lang="nl-NL" sz="1100" dirty="0">
              <a:solidFill>
                <a:srgbClr val="FF0000"/>
              </a:solidFill>
            </a:endParaRPr>
          </a:p>
        </p:txBody>
      </p:sp>
      <p:sp>
        <p:nvSpPr>
          <p:cNvPr id="39940" name="Tijdelijke aanduiding voor dianummer 3"/>
          <p:cNvSpPr>
            <a:spLocks noGrp="1"/>
          </p:cNvSpPr>
          <p:nvPr>
            <p:ph type="sldNum" sz="quarter" idx="5"/>
          </p:nvPr>
        </p:nvSpPr>
        <p:spPr>
          <a:noFill/>
          <a:ln>
            <a:miter lim="800000"/>
            <a:headEnd/>
            <a:tailEnd/>
          </a:ln>
        </p:spPr>
        <p:txBody>
          <a:bodyPr/>
          <a:lstStyle/>
          <a:p>
            <a:fld id="{C20393F2-FB44-476A-A615-C69A2AE0EE9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a:ln/>
        </p:spPr>
      </p:sp>
      <p:sp>
        <p:nvSpPr>
          <p:cNvPr id="61443" name="Tijdelijke aanduiding voor notities 2"/>
          <p:cNvSpPr>
            <a:spLocks noGrp="1"/>
          </p:cNvSpPr>
          <p:nvPr>
            <p:ph type="body" idx="1"/>
          </p:nvPr>
        </p:nvSpPr>
        <p:spPr>
          <a:xfrm>
            <a:off x="679450" y="4714875"/>
            <a:ext cx="5438775" cy="4784948"/>
          </a:xfrm>
          <a:noFill/>
        </p:spPr>
        <p:txBody>
          <a:bodyPr/>
          <a:lstStyle/>
          <a:p>
            <a:r>
              <a:rPr lang="nl-NL" sz="1400" dirty="0"/>
              <a:t>Om de verschillende niveaus van complexiteit te kunnen onderscheiden en het patroon van klachtenuitbreiding te herkennen, laat ik u de volgende casus zien.</a:t>
            </a:r>
          </a:p>
          <a:p>
            <a:endParaRPr lang="nl-NL" sz="1400" dirty="0"/>
          </a:p>
          <a:p>
            <a:r>
              <a:rPr lang="nl-NL" sz="1400" dirty="0"/>
              <a:t>Vrouw van 35 jaar, we noemen haar: Mieke, ze komt bij de huisarts omdat ze plots last heeft van een tenniselleboog. Ze werkt in de thuiszorg en heeft haar moeder geholpen met verhuizen en schoonmaken. Haar ma is naar een verzorgingshuis gegaan.</a:t>
            </a:r>
          </a:p>
          <a:p>
            <a:endParaRPr lang="nl-NL" sz="1400" dirty="0"/>
          </a:p>
          <a:p>
            <a:r>
              <a:rPr lang="nl-NL" sz="1400" dirty="0"/>
              <a:t>Deze casus ziet er op het eerste gezicht uit als complexiteitsniveau 1.</a:t>
            </a:r>
          </a:p>
          <a:p>
            <a:endParaRPr lang="nl-NL" sz="1400" dirty="0"/>
          </a:p>
          <a:p>
            <a:r>
              <a:rPr lang="nl-NL" sz="1400" b="1" dirty="0"/>
              <a:t>De conclusie van de huisarts is:</a:t>
            </a:r>
            <a:r>
              <a:rPr lang="nl-NL" sz="1400" dirty="0"/>
              <a:t> overbelasting.</a:t>
            </a:r>
          </a:p>
          <a:p>
            <a:endParaRPr lang="nl-NL" sz="1400" b="1" dirty="0"/>
          </a:p>
          <a:p>
            <a:r>
              <a:rPr lang="nl-NL" sz="1400" b="1" dirty="0"/>
              <a:t>Het advies luidt:</a:t>
            </a:r>
            <a:r>
              <a:rPr lang="nl-NL" sz="1400" dirty="0"/>
              <a:t> pijnstillers en rust voor de elleboog gedurende 2 weken (niet meer wringen e.d.) , daarna activiteiten weer opbouwen.</a:t>
            </a:r>
          </a:p>
          <a:p>
            <a:pPr algn="r"/>
            <a:endParaRPr lang="nl-NL" dirty="0">
              <a:solidFill>
                <a:srgbClr val="FF0000"/>
              </a:solidFill>
            </a:endParaRPr>
          </a:p>
          <a:p>
            <a:pPr algn="r"/>
            <a:r>
              <a:rPr lang="nl-NL" dirty="0">
                <a:solidFill>
                  <a:srgbClr val="FF0000"/>
                </a:solidFill>
              </a:rPr>
              <a:t>Niveaus van complexiteit – licht gecompliceerd</a:t>
            </a:r>
            <a:endParaRPr lang="nl-NL" dirty="0"/>
          </a:p>
          <a:p>
            <a:endParaRPr lang="nl-NL" sz="1400" dirty="0"/>
          </a:p>
        </p:txBody>
      </p:sp>
      <p:sp>
        <p:nvSpPr>
          <p:cNvPr id="61444" name="Tijdelijke aanduiding voor dianummer 3"/>
          <p:cNvSpPr>
            <a:spLocks noGrp="1"/>
          </p:cNvSpPr>
          <p:nvPr>
            <p:ph type="sldNum" sz="quarter" idx="5"/>
          </p:nvPr>
        </p:nvSpPr>
        <p:spPr>
          <a:noFill/>
          <a:ln>
            <a:miter lim="800000"/>
            <a:headEnd/>
            <a:tailEnd/>
          </a:ln>
        </p:spPr>
        <p:txBody>
          <a:bodyPr/>
          <a:lstStyle/>
          <a:p>
            <a:fld id="{48704C0B-5367-45EC-8B67-3789A0B5C5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ln/>
        </p:spPr>
      </p:sp>
      <p:sp>
        <p:nvSpPr>
          <p:cNvPr id="47107" name="Tijdelijke aanduiding voor notities 2"/>
          <p:cNvSpPr>
            <a:spLocks noGrp="1"/>
          </p:cNvSpPr>
          <p:nvPr>
            <p:ph type="body" idx="1"/>
          </p:nvPr>
        </p:nvSpPr>
        <p:spPr>
          <a:xfrm>
            <a:off x="679450" y="4714875"/>
            <a:ext cx="5438775" cy="4856956"/>
          </a:xfrm>
          <a:noFill/>
        </p:spPr>
        <p:txBody>
          <a:bodyPr/>
          <a:lstStyle/>
          <a:p>
            <a:pPr eaLnBrk="1" hangingPunct="1"/>
            <a:r>
              <a:rPr lang="nl-NL" sz="1400" dirty="0"/>
              <a:t>Niveau 2:</a:t>
            </a:r>
          </a:p>
          <a:p>
            <a:pPr eaLnBrk="1" hangingPunct="1"/>
            <a:r>
              <a:rPr lang="nl-NL" sz="1400" dirty="0"/>
              <a:t>Naast klachten betreffende het bewegend functioneren heeft de cliënt enkele disfunctionele opvattingen over ziekte en/of gezondheid. Zoals: ‘pijn betekent overbelasting en schade’. Deze misvattingen kunnen ziektegedrag uitlokken zoals het vermijden van bewegen. </a:t>
            </a:r>
          </a:p>
          <a:p>
            <a:endParaRPr lang="nl-NL" sz="1400" dirty="0"/>
          </a:p>
          <a:p>
            <a:r>
              <a:rPr lang="nl-NL" sz="1400" dirty="0"/>
              <a:t>Mogelijk spelen ook emoties rondom de aandoening of de beperkingen een rol, bijvoorbeeld angst om te bewegen, angst voor verergering van de pijn. De disfunctionele opvattingen over ziekte en/of ziektegedragingen zijn echter relatief eenvoudig middels voorlichting en oefening te corrigeren.</a:t>
            </a:r>
          </a:p>
          <a:p>
            <a:endParaRPr lang="nl-NL" sz="1400" dirty="0"/>
          </a:p>
          <a:p>
            <a:r>
              <a:rPr lang="nl-NL" sz="1400" dirty="0"/>
              <a:t>Zowel nivo 1 als 2 vallen binnen de competenties en het werkveld van de algemeen fysiotherapeut.</a:t>
            </a:r>
          </a:p>
          <a:p>
            <a:endParaRPr lang="nl-NL" sz="1600" dirty="0"/>
          </a:p>
          <a:p>
            <a:endParaRPr lang="nl-NL" sz="1600" dirty="0"/>
          </a:p>
          <a:p>
            <a:pPr algn="r"/>
            <a:endParaRPr lang="nl-NL" dirty="0">
              <a:solidFill>
                <a:srgbClr val="FF0000"/>
              </a:solidFill>
            </a:endParaRPr>
          </a:p>
          <a:p>
            <a:pPr algn="r"/>
            <a:r>
              <a:rPr lang="nl-NL" dirty="0">
                <a:solidFill>
                  <a:srgbClr val="FF0000"/>
                </a:solidFill>
              </a:rPr>
              <a:t>Niveaus van complexiteit – casus 2</a:t>
            </a:r>
          </a:p>
          <a:p>
            <a:endParaRPr lang="nl-NL" sz="1600" dirty="0"/>
          </a:p>
        </p:txBody>
      </p:sp>
      <p:sp>
        <p:nvSpPr>
          <p:cNvPr id="47108" name="Tijdelijke aanduiding voor dianummer 3"/>
          <p:cNvSpPr>
            <a:spLocks noGrp="1"/>
          </p:cNvSpPr>
          <p:nvPr>
            <p:ph type="sldNum" sz="quarter" idx="5"/>
          </p:nvPr>
        </p:nvSpPr>
        <p:spPr>
          <a:noFill/>
          <a:ln>
            <a:miter lim="800000"/>
            <a:headEnd/>
            <a:tailEnd/>
          </a:ln>
        </p:spPr>
        <p:txBody>
          <a:bodyPr/>
          <a:lstStyle/>
          <a:p>
            <a:fld id="{6C59936E-8D0D-4559-98D0-DBDC4FC3D4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a:ln/>
        </p:spPr>
      </p:sp>
      <p:sp>
        <p:nvSpPr>
          <p:cNvPr id="62467" name="Tijdelijke aanduiding voor notities 2"/>
          <p:cNvSpPr>
            <a:spLocks noGrp="1"/>
          </p:cNvSpPr>
          <p:nvPr>
            <p:ph type="body" idx="1"/>
          </p:nvPr>
        </p:nvSpPr>
        <p:spPr>
          <a:xfrm>
            <a:off x="679450" y="4714875"/>
            <a:ext cx="5438775" cy="4892960"/>
          </a:xfrm>
          <a:noFill/>
        </p:spPr>
        <p:txBody>
          <a:bodyPr/>
          <a:lstStyle/>
          <a:p>
            <a:r>
              <a:rPr lang="nl-NL" sz="1400" dirty="0"/>
              <a:t>Mieke komt na 3 maanden weer bij de huisarts met dezelfde klacht, met daarbij ook hoofdpijnklachten en nekpijn. Ze geeft aan het best wel druk te hebben op haar werk en met haar moeder. </a:t>
            </a:r>
          </a:p>
          <a:p>
            <a:endParaRPr lang="nl-NL" sz="1400" dirty="0"/>
          </a:p>
          <a:p>
            <a:r>
              <a:rPr lang="nl-NL" sz="1400" dirty="0"/>
              <a:t>Ze zit wat ineengezakt, de nek- en schouderspieren zijn pijnlijk en voelen erg hypertoon.</a:t>
            </a:r>
          </a:p>
          <a:p>
            <a:endParaRPr lang="nl-NL" sz="1400" b="1" dirty="0"/>
          </a:p>
          <a:p>
            <a:r>
              <a:rPr lang="nl-NL" sz="1400" b="1" dirty="0"/>
              <a:t>Conclusie van de huisarts is:</a:t>
            </a:r>
            <a:r>
              <a:rPr lang="nl-NL" sz="1400" dirty="0"/>
              <a:t> houdingsproblematiek, surmenage.</a:t>
            </a:r>
          </a:p>
          <a:p>
            <a:endParaRPr lang="nl-NL" sz="1400" b="1" dirty="0"/>
          </a:p>
          <a:p>
            <a:r>
              <a:rPr lang="nl-NL" sz="1400" b="1" dirty="0"/>
              <a:t>Het advies luidt:</a:t>
            </a:r>
            <a:r>
              <a:rPr lang="nl-NL" sz="1400" dirty="0"/>
              <a:t> fysiotherapie. </a:t>
            </a:r>
          </a:p>
          <a:p>
            <a:endParaRPr lang="nl-NL" sz="1400" dirty="0"/>
          </a:p>
          <a:p>
            <a:r>
              <a:rPr lang="nl-NL" sz="1400" dirty="0"/>
              <a:t>Bij de Ft krijgt ze massage en wat oefeningen en adviezen om de houding en belasting aan te passen. Klacht verdwijnt grotendeels in 9 weken.</a:t>
            </a:r>
          </a:p>
          <a:p>
            <a:endParaRPr lang="nl-NL" sz="1400" dirty="0"/>
          </a:p>
          <a:p>
            <a:endParaRPr lang="nl-NL" sz="1400" dirty="0"/>
          </a:p>
          <a:p>
            <a:endParaRPr lang="nl-NL" sz="1400" dirty="0"/>
          </a:p>
          <a:p>
            <a:pPr algn="r"/>
            <a:r>
              <a:rPr lang="nl-NL" dirty="0" err="1">
                <a:solidFill>
                  <a:srgbClr val="FF0000"/>
                </a:solidFill>
              </a:rPr>
              <a:t>Niveau’s</a:t>
            </a:r>
            <a:r>
              <a:rPr lang="nl-NL" dirty="0">
                <a:solidFill>
                  <a:srgbClr val="FF0000"/>
                </a:solidFill>
              </a:rPr>
              <a:t> van complexiteit –matig gecompliceerd</a:t>
            </a:r>
          </a:p>
          <a:p>
            <a:endParaRPr lang="nl-NL" sz="1400" dirty="0"/>
          </a:p>
        </p:txBody>
      </p:sp>
      <p:sp>
        <p:nvSpPr>
          <p:cNvPr id="62468" name="Tijdelijke aanduiding voor dianummer 3"/>
          <p:cNvSpPr>
            <a:spLocks noGrp="1"/>
          </p:cNvSpPr>
          <p:nvPr>
            <p:ph type="sldNum" sz="quarter" idx="5"/>
          </p:nvPr>
        </p:nvSpPr>
        <p:spPr>
          <a:noFill/>
          <a:ln>
            <a:miter lim="800000"/>
            <a:headEnd/>
            <a:tailEnd/>
          </a:ln>
        </p:spPr>
        <p:txBody>
          <a:bodyPr/>
          <a:lstStyle/>
          <a:p>
            <a:fld id="{3FB743E3-DAEE-4CE5-8AE9-2FEC310B852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a:ln/>
        </p:spPr>
      </p:sp>
      <p:sp>
        <p:nvSpPr>
          <p:cNvPr id="48131" name="Tijdelijke aanduiding voor notities 2"/>
          <p:cNvSpPr>
            <a:spLocks noGrp="1"/>
          </p:cNvSpPr>
          <p:nvPr>
            <p:ph type="body" idx="1"/>
          </p:nvPr>
        </p:nvSpPr>
        <p:spPr>
          <a:xfrm>
            <a:off x="679450" y="4714875"/>
            <a:ext cx="5438775" cy="4928964"/>
          </a:xfrm>
          <a:noFill/>
        </p:spPr>
        <p:txBody>
          <a:bodyPr/>
          <a:lstStyle/>
          <a:p>
            <a:pPr eaLnBrk="1" hangingPunct="1"/>
            <a:r>
              <a:rPr lang="nl-NL" sz="1400" dirty="0"/>
              <a:t>Niveau 3:</a:t>
            </a:r>
          </a:p>
          <a:p>
            <a:pPr eaLnBrk="1" hangingPunct="1"/>
            <a:r>
              <a:rPr lang="nl-NL" sz="1400" dirty="0"/>
              <a:t>Bij deze categorie is er sprake van disfunctionele ziekteopvattingen en/of gedragingen waarbij eenvoudige voorlichting  niet volstaat (bewegingsangst en vermijden van beweging op basis van verkeerde interpretatie van pijn). </a:t>
            </a:r>
          </a:p>
          <a:p>
            <a:pPr eaLnBrk="1" hangingPunct="1"/>
            <a:endParaRPr lang="nl-NL" sz="1400" dirty="0"/>
          </a:p>
          <a:p>
            <a:pPr eaLnBrk="1" hangingPunct="1"/>
            <a:r>
              <a:rPr lang="nl-NL" sz="1400" dirty="0"/>
              <a:t>Ongunstige persoonskenmerken staan herstel in de weg zoals neuroticisme, hoge prestatiedrang, pessimisme of een sterk externe </a:t>
            </a:r>
            <a:r>
              <a:rPr lang="nl-NL" sz="1400" dirty="0" err="1"/>
              <a:t>beheersoriëntatie</a:t>
            </a:r>
            <a:r>
              <a:rPr lang="nl-NL" sz="1400" dirty="0"/>
              <a:t>.</a:t>
            </a:r>
          </a:p>
          <a:p>
            <a:pPr eaLnBrk="1" hangingPunct="1"/>
            <a:endParaRPr lang="nl-NL" sz="1400" dirty="0"/>
          </a:p>
          <a:p>
            <a:pPr eaLnBrk="1" hangingPunct="1"/>
            <a:r>
              <a:rPr lang="nl-NL" sz="1400" dirty="0"/>
              <a:t>Er kan sprake zijn van verminderde zelfregulatie waardoor intensievere begeleiding nodig is (</a:t>
            </a:r>
            <a:r>
              <a:rPr lang="nl-NL" sz="1400" dirty="0" err="1"/>
              <a:t>catastroferen</a:t>
            </a:r>
            <a:r>
              <a:rPr lang="nl-NL" sz="1400" dirty="0"/>
              <a:t>, zwart-wit-gedrag).</a:t>
            </a:r>
          </a:p>
          <a:p>
            <a:pPr eaLnBrk="1" hangingPunct="1"/>
            <a:endParaRPr lang="nl-NL" sz="1400" dirty="0"/>
          </a:p>
          <a:p>
            <a:pPr eaLnBrk="1" hangingPunct="1"/>
            <a:r>
              <a:rPr lang="nl-NL" sz="1400" dirty="0"/>
              <a:t>En het kan zijn dat er bepaalde levensproblematiek is waardoor coping en herstel negatief worden beïnvloed (verstoorde rouwverwerking).</a:t>
            </a:r>
          </a:p>
          <a:p>
            <a:pPr eaLnBrk="1" hangingPunct="1"/>
            <a:endParaRPr lang="nl-NL" sz="1400" dirty="0"/>
          </a:p>
          <a:p>
            <a:pPr eaLnBrk="1" hangingPunct="1"/>
            <a:endParaRPr lang="nl-NL" sz="1400" dirty="0"/>
          </a:p>
          <a:p>
            <a:pPr eaLnBrk="1" hangingPunct="1"/>
            <a:endParaRPr lang="nl-NL" sz="1400" dirty="0"/>
          </a:p>
          <a:p>
            <a:pPr algn="r" eaLnBrk="1" hangingPunct="1"/>
            <a:r>
              <a:rPr lang="nl-NL" dirty="0">
                <a:solidFill>
                  <a:srgbClr val="FF0000"/>
                </a:solidFill>
              </a:rPr>
              <a:t>Niveaus van complexiteit – casus 3</a:t>
            </a:r>
          </a:p>
        </p:txBody>
      </p:sp>
      <p:sp>
        <p:nvSpPr>
          <p:cNvPr id="48132" name="Tijdelijke aanduiding voor dianummer 3"/>
          <p:cNvSpPr>
            <a:spLocks noGrp="1"/>
          </p:cNvSpPr>
          <p:nvPr>
            <p:ph type="sldNum" sz="quarter" idx="5"/>
          </p:nvPr>
        </p:nvSpPr>
        <p:spPr>
          <a:noFill/>
          <a:ln>
            <a:miter lim="800000"/>
            <a:headEnd/>
            <a:tailEnd/>
          </a:ln>
        </p:spPr>
        <p:txBody>
          <a:bodyPr/>
          <a:lstStyle/>
          <a:p>
            <a:fld id="{7736DA49-8569-472D-82B3-AA0E65439B8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a:ln/>
        </p:spPr>
      </p:sp>
      <p:sp>
        <p:nvSpPr>
          <p:cNvPr id="63491" name="Tijdelijke aanduiding voor notities 2"/>
          <p:cNvSpPr>
            <a:spLocks noGrp="1"/>
          </p:cNvSpPr>
          <p:nvPr>
            <p:ph type="body" idx="1"/>
          </p:nvPr>
        </p:nvSpPr>
        <p:spPr>
          <a:xfrm>
            <a:off x="679450" y="4714875"/>
            <a:ext cx="5438775" cy="4856956"/>
          </a:xfrm>
          <a:noFill/>
        </p:spPr>
        <p:txBody>
          <a:bodyPr/>
          <a:lstStyle/>
          <a:p>
            <a:r>
              <a:rPr lang="nl-NL" sz="1400" dirty="0"/>
              <a:t>Mieke komt na 9 maanden weer bij de huisarts met dezelfde klachten als voorheen, maar daarnaast geeft ze aan erg vermoeid te zijn, ook haar stemming is verminderd, ze slaapt slecht en is prikkelbaar. </a:t>
            </a:r>
          </a:p>
          <a:p>
            <a:endParaRPr lang="nl-NL" sz="1400" dirty="0"/>
          </a:p>
          <a:p>
            <a:r>
              <a:rPr lang="nl-NL" sz="1400" dirty="0"/>
              <a:t>Na doorvragen blijkt ze veel te piekeren over haar zieke moeder die erg veel problemen heeft om de dood van haar man te verwerken. Zelf is ze ook gespannen, komt moeilijk voor zichzelf op, zorgt veel voor anderen maar nauwelijks voor zichzelf. Op haar werk vindt ze het moeilijk om te weigeren als ze wordt gevraagd om in te vallen bij ziekte van collega’s.</a:t>
            </a:r>
          </a:p>
          <a:p>
            <a:endParaRPr lang="nl-NL" sz="1400" b="1" dirty="0"/>
          </a:p>
          <a:p>
            <a:r>
              <a:rPr lang="nl-NL" sz="1400" b="1" dirty="0"/>
              <a:t>Conclusie van de huisarts:</a:t>
            </a:r>
            <a:r>
              <a:rPr lang="nl-NL" sz="1400" dirty="0"/>
              <a:t> spanningsklachten, subassertiviteit. </a:t>
            </a:r>
          </a:p>
          <a:p>
            <a:endParaRPr lang="nl-NL" sz="1400" b="1" dirty="0"/>
          </a:p>
          <a:p>
            <a:r>
              <a:rPr lang="nl-NL" sz="1400" b="1" dirty="0"/>
              <a:t>Het advies luidt:</a:t>
            </a:r>
            <a:r>
              <a:rPr lang="nl-NL" sz="1400" dirty="0"/>
              <a:t> psychosomatische fysiotherapie.</a:t>
            </a:r>
          </a:p>
          <a:p>
            <a:endParaRPr lang="nl-NL" sz="1400" dirty="0"/>
          </a:p>
          <a:p>
            <a:endParaRPr lang="nl-NL" sz="1400" dirty="0"/>
          </a:p>
          <a:p>
            <a:endParaRPr lang="nl-NL" sz="1400" dirty="0"/>
          </a:p>
          <a:p>
            <a:pPr algn="r"/>
            <a:r>
              <a:rPr lang="nl-NL" dirty="0">
                <a:solidFill>
                  <a:srgbClr val="FF0000"/>
                </a:solidFill>
              </a:rPr>
              <a:t>Niveaus van complexiteit – zwaar gecompliceerd</a:t>
            </a:r>
            <a:endParaRPr lang="nl-NL" sz="1400" dirty="0">
              <a:solidFill>
                <a:srgbClr val="FF0000"/>
              </a:solidFill>
            </a:endParaRPr>
          </a:p>
          <a:p>
            <a:endParaRPr lang="nl-NL" sz="1400" dirty="0"/>
          </a:p>
        </p:txBody>
      </p:sp>
      <p:sp>
        <p:nvSpPr>
          <p:cNvPr id="63492" name="Tijdelijke aanduiding voor dianummer 3"/>
          <p:cNvSpPr>
            <a:spLocks noGrp="1"/>
          </p:cNvSpPr>
          <p:nvPr>
            <p:ph type="sldNum" sz="quarter" idx="5"/>
          </p:nvPr>
        </p:nvSpPr>
        <p:spPr>
          <a:noFill/>
          <a:ln>
            <a:miter lim="800000"/>
            <a:headEnd/>
            <a:tailEnd/>
          </a:ln>
        </p:spPr>
        <p:txBody>
          <a:bodyPr/>
          <a:lstStyle/>
          <a:p>
            <a:fld id="{0E405E50-C707-42AD-A87F-1F057BB80B0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a:ln/>
        </p:spPr>
      </p:sp>
      <p:sp>
        <p:nvSpPr>
          <p:cNvPr id="49155" name="Tijdelijke aanduiding voor notities 2"/>
          <p:cNvSpPr>
            <a:spLocks noGrp="1"/>
          </p:cNvSpPr>
          <p:nvPr>
            <p:ph type="body" idx="1"/>
          </p:nvPr>
        </p:nvSpPr>
        <p:spPr>
          <a:xfrm>
            <a:off x="679450" y="4714875"/>
            <a:ext cx="5438775" cy="5000972"/>
          </a:xfrm>
          <a:noFill/>
        </p:spPr>
        <p:txBody>
          <a:bodyPr/>
          <a:lstStyle/>
          <a:p>
            <a:pPr eaLnBrk="1" hangingPunct="1"/>
            <a:r>
              <a:rPr lang="nl-NL" sz="1400" dirty="0"/>
              <a:t>Niveau 4:</a:t>
            </a:r>
          </a:p>
          <a:p>
            <a:pPr eaLnBrk="1" hangingPunct="1"/>
            <a:r>
              <a:rPr lang="nl-NL" sz="1400" dirty="0"/>
              <a:t>Naast de verschijnselen uit het matig gecompliceerde niveau, is hier ook sprake van psychopathologie zoals angst- en stemmingsstoornissen, somatoforme stoornissen, conversie, of persoonlijkheidstoornissen.  De zelfregulatie van de cliënt of patiënt is laag.</a:t>
            </a:r>
          </a:p>
          <a:p>
            <a:pPr eaLnBrk="1" hangingPunct="1"/>
            <a:endParaRPr lang="nl-NL" sz="1400" dirty="0"/>
          </a:p>
          <a:p>
            <a:pPr eaLnBrk="1" hangingPunct="1"/>
            <a:r>
              <a:rPr lang="nl-NL" sz="1400" dirty="0"/>
              <a:t>Zowel de matige als de zwaar gecompliceerde klachtenbeelden vragen om specifieke kennis en vaardigheden van de fysiotherapeut, zodat deze adequaat kan omgaan met de uitgebreidheid van de klachten en de diverse factoren die de klachten en het herstel beïnvloeden.</a:t>
            </a:r>
          </a:p>
          <a:p>
            <a:pPr eaLnBrk="1" hangingPunct="1"/>
            <a:endParaRPr lang="nl-NL" sz="1400" dirty="0"/>
          </a:p>
          <a:p>
            <a:pPr eaLnBrk="1" hangingPunct="1"/>
            <a:r>
              <a:rPr lang="nl-NL" sz="1400" dirty="0"/>
              <a:t>Op dit niveau wordt er in principe multidisciplinair behandeld, meestal is dit een samenwerking met psycholoog en/of psychiater.</a:t>
            </a:r>
          </a:p>
          <a:p>
            <a:pPr eaLnBrk="1" hangingPunct="1"/>
            <a:endParaRPr lang="nl-NL" sz="1400" dirty="0"/>
          </a:p>
          <a:p>
            <a:pPr eaLnBrk="1" hangingPunct="1"/>
            <a:endParaRPr lang="nl-NL" sz="1400" dirty="0"/>
          </a:p>
          <a:p>
            <a:pPr eaLnBrk="1" hangingPunct="1"/>
            <a:endParaRPr lang="nl-NL" sz="1400" dirty="0"/>
          </a:p>
          <a:p>
            <a:pPr algn="r" eaLnBrk="1" hangingPunct="1"/>
            <a:r>
              <a:rPr lang="nl-NL" dirty="0">
                <a:solidFill>
                  <a:srgbClr val="FF0000"/>
                </a:solidFill>
              </a:rPr>
              <a:t>Niveaus van complexiteit – casus 4</a:t>
            </a:r>
            <a:endParaRPr lang="nl-NL" sz="1400" dirty="0">
              <a:solidFill>
                <a:srgbClr val="FF0000"/>
              </a:solidFill>
            </a:endParaRPr>
          </a:p>
          <a:p>
            <a:pPr eaLnBrk="1" hangingPunct="1"/>
            <a:endParaRPr lang="nl-NL" sz="1400" dirty="0"/>
          </a:p>
        </p:txBody>
      </p:sp>
      <p:sp>
        <p:nvSpPr>
          <p:cNvPr id="49156" name="Tijdelijke aanduiding voor dianummer 3"/>
          <p:cNvSpPr>
            <a:spLocks noGrp="1"/>
          </p:cNvSpPr>
          <p:nvPr>
            <p:ph type="sldNum" sz="quarter" idx="5"/>
          </p:nvPr>
        </p:nvSpPr>
        <p:spPr>
          <a:noFill/>
          <a:ln>
            <a:miter lim="800000"/>
            <a:headEnd/>
            <a:tailEnd/>
          </a:ln>
        </p:spPr>
        <p:txBody>
          <a:bodyPr/>
          <a:lstStyle/>
          <a:p>
            <a:fld id="{FC805C04-22DF-4657-B80E-F8896039E7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a:ln/>
        </p:spPr>
      </p:sp>
      <p:sp>
        <p:nvSpPr>
          <p:cNvPr id="64515" name="Tijdelijke aanduiding voor notities 2"/>
          <p:cNvSpPr>
            <a:spLocks noGrp="1"/>
          </p:cNvSpPr>
          <p:nvPr>
            <p:ph type="body" idx="1"/>
          </p:nvPr>
        </p:nvSpPr>
        <p:spPr>
          <a:xfrm>
            <a:off x="679450" y="4714875"/>
            <a:ext cx="5438775" cy="4892960"/>
          </a:xfrm>
          <a:noFill/>
        </p:spPr>
        <p:txBody>
          <a:bodyPr/>
          <a:lstStyle/>
          <a:p>
            <a:r>
              <a:rPr lang="nl-NL" sz="1400" dirty="0"/>
              <a:t>Mieke is in behandeling bij de psychosomatisch fysiotherapeut.</a:t>
            </a:r>
          </a:p>
          <a:p>
            <a:r>
              <a:rPr lang="nl-NL" sz="1400" dirty="0"/>
              <a:t>Gedurende de behandeling wordt het pas echt duidelijk waarom ze zoveel piekert. De dood van haar vader grijpt haar erg aan maar ze mist hem niet. Ze heeft het nooit echt goed verwerkt, maar ze is vroeger door haar vader een paar maal aangerand toen ze 13 jaar was. Dit heeft ze nooit aan haar moeder durven vertellen. Het heeft ervoor gezorgd dat ze mannen is gaan vermijden in haar leven, ze heeft nooit een relatie gehad en ook geen kinderen gekregen. Ze realiseert zich nu dat dit eigenlijk iets is dat ze diep in haar hart wel heeft gewild, maar nu voelt ze dat het te laat is. Diep van binnen is ze daar heel boos en verdrietig over, maar ze zal haar emoties niet makkelijk uiten. Ze voelt wel dat dit haar veel spanning en pijn bezorgt.</a:t>
            </a:r>
          </a:p>
          <a:p>
            <a:r>
              <a:rPr lang="nl-NL" sz="1400" b="1" dirty="0"/>
              <a:t>Werkdiagnose PSF:</a:t>
            </a:r>
            <a:r>
              <a:rPr lang="nl-NL" sz="1400" dirty="0"/>
              <a:t> spanningsklachten met onverwerkt trauma.</a:t>
            </a:r>
          </a:p>
          <a:p>
            <a:r>
              <a:rPr lang="nl-NL" sz="1400" b="1" dirty="0"/>
              <a:t>Overleg met huisarts:</a:t>
            </a:r>
            <a:r>
              <a:rPr lang="nl-NL" sz="1400" dirty="0"/>
              <a:t>  doorgaan met PSF in combinatie met psychologische behandeling.</a:t>
            </a:r>
          </a:p>
          <a:p>
            <a:r>
              <a:rPr lang="nl-NL" dirty="0"/>
              <a:t>NB Het niet uiten van emoties is vaak aanleiding tot het ontstaan van depressieve klachten.</a:t>
            </a:r>
          </a:p>
          <a:p>
            <a:r>
              <a:rPr lang="nl-NL" dirty="0"/>
              <a:t>Deze casus maakt het belang duidelijk van tijdige patroonherkenning.</a:t>
            </a:r>
          </a:p>
          <a:p>
            <a:endParaRPr lang="nl-NL" dirty="0"/>
          </a:p>
          <a:p>
            <a:pPr algn="r"/>
            <a:r>
              <a:rPr lang="nl-NL" dirty="0">
                <a:solidFill>
                  <a:srgbClr val="FF0000"/>
                </a:solidFill>
              </a:rPr>
              <a:t>Niveaus van complexiteit – overzicht</a:t>
            </a:r>
          </a:p>
        </p:txBody>
      </p:sp>
      <p:sp>
        <p:nvSpPr>
          <p:cNvPr id="64516" name="Tijdelijke aanduiding voor dianummer 3"/>
          <p:cNvSpPr>
            <a:spLocks noGrp="1"/>
          </p:cNvSpPr>
          <p:nvPr>
            <p:ph type="sldNum" sz="quarter" idx="5"/>
          </p:nvPr>
        </p:nvSpPr>
        <p:spPr>
          <a:noFill/>
          <a:ln>
            <a:miter lim="800000"/>
            <a:headEnd/>
            <a:tailEnd/>
          </a:ln>
        </p:spPr>
        <p:txBody>
          <a:bodyPr/>
          <a:lstStyle/>
          <a:p>
            <a:fld id="{84209515-4B92-4053-AF94-2014F1AFFB5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a:ln/>
        </p:spPr>
      </p:sp>
      <p:sp>
        <p:nvSpPr>
          <p:cNvPr id="49155" name="Tijdelijke aanduiding voor notities 2"/>
          <p:cNvSpPr>
            <a:spLocks noGrp="1"/>
          </p:cNvSpPr>
          <p:nvPr>
            <p:ph type="body" idx="1"/>
          </p:nvPr>
        </p:nvSpPr>
        <p:spPr>
          <a:xfrm>
            <a:off x="679450" y="4714875"/>
            <a:ext cx="5438775" cy="5000972"/>
          </a:xfrm>
          <a:noFill/>
        </p:spPr>
        <p:txBody>
          <a:bodyPr/>
          <a:lstStyle/>
          <a:p>
            <a:pPr eaLnBrk="1" hangingPunct="1"/>
            <a:r>
              <a:rPr lang="nl-NL" sz="1400" dirty="0"/>
              <a:t>Eerste twee niveaus liggen binnen de competenties van de algemeen fysiotherapeut.</a:t>
            </a:r>
          </a:p>
          <a:p>
            <a:pPr eaLnBrk="1" hangingPunct="1"/>
            <a:endParaRPr lang="nl-NL" sz="1400" dirty="0"/>
          </a:p>
          <a:p>
            <a:pPr eaLnBrk="1" hangingPunct="1"/>
            <a:r>
              <a:rPr lang="nl-NL" sz="1400" dirty="0"/>
              <a:t>Mensen met klachtenbeelden die vallen onder complexiteit 3 en 4 zijn een indicatie voor de PSF-er omdat er in toenemende mate sprake is van comorbiditeit, verminderde eigen effectiviteit in de omgang met de klachten, </a:t>
            </a:r>
            <a:r>
              <a:rPr lang="nl-NL" sz="1400" dirty="0" err="1"/>
              <a:t>herstelbelemmerende</a:t>
            </a:r>
            <a:r>
              <a:rPr lang="nl-NL" sz="1400" dirty="0"/>
              <a:t> gedragingen en andere omstandigheden die om een specifieke benadering vragen</a:t>
            </a:r>
            <a:r>
              <a:rPr lang="nl-NL" sz="1400" dirty="0">
                <a:solidFill>
                  <a:schemeClr val="accent6"/>
                </a:solidFill>
              </a:rPr>
              <a:t>.</a:t>
            </a:r>
          </a:p>
          <a:p>
            <a:pPr eaLnBrk="1" hangingPunct="1"/>
            <a:endParaRPr lang="nl-NL" sz="1400" dirty="0"/>
          </a:p>
          <a:p>
            <a:pPr eaLnBrk="1" hangingPunct="1"/>
            <a:r>
              <a:rPr lang="nl-NL" sz="1400" dirty="0"/>
              <a:t>Het is van groot belang om de complexiteit van de klacht helder te krijgen en het ontstaan van psychosomatische klachten vroegtijdig te herkennen. Kennis van de achtergronden van de patiënt op bio-</a:t>
            </a:r>
            <a:r>
              <a:rPr lang="nl-NL" sz="1400" dirty="0" err="1"/>
              <a:t>psycho</a:t>
            </a:r>
            <a:r>
              <a:rPr lang="nl-NL" sz="1400" dirty="0"/>
              <a:t>-sociaal niveau is dus evident.</a:t>
            </a:r>
          </a:p>
          <a:p>
            <a:pPr eaLnBrk="1" hangingPunct="1"/>
            <a:endParaRPr lang="nl-NL" sz="1400" dirty="0"/>
          </a:p>
          <a:p>
            <a:pPr eaLnBrk="1" hangingPunct="1"/>
            <a:endParaRPr lang="nl-NL" sz="1400" dirty="0"/>
          </a:p>
          <a:p>
            <a:pPr eaLnBrk="1" hangingPunct="1"/>
            <a:endParaRPr lang="nl-NL" sz="1400" dirty="0"/>
          </a:p>
          <a:p>
            <a:pPr eaLnBrk="1" hangingPunct="1"/>
            <a:endParaRPr lang="nl-NL" sz="1400" dirty="0"/>
          </a:p>
          <a:p>
            <a:pPr eaLnBrk="1" hangingPunct="1"/>
            <a:endParaRPr lang="nl-NL" sz="1400" dirty="0"/>
          </a:p>
          <a:p>
            <a:pPr algn="r" eaLnBrk="1" hangingPunct="1"/>
            <a:r>
              <a:rPr lang="nl-NL" dirty="0">
                <a:solidFill>
                  <a:srgbClr val="FF0000"/>
                </a:solidFill>
              </a:rPr>
              <a:t>Verklaringsmodel gevolgenmodel</a:t>
            </a:r>
          </a:p>
        </p:txBody>
      </p:sp>
      <p:sp>
        <p:nvSpPr>
          <p:cNvPr id="49156" name="Tijdelijke aanduiding voor dianummer 3"/>
          <p:cNvSpPr>
            <a:spLocks noGrp="1"/>
          </p:cNvSpPr>
          <p:nvPr>
            <p:ph type="sldNum" sz="quarter" idx="5"/>
          </p:nvPr>
        </p:nvSpPr>
        <p:spPr>
          <a:noFill/>
          <a:ln>
            <a:miter lim="800000"/>
            <a:headEnd/>
            <a:tailEnd/>
          </a:ln>
        </p:spPr>
        <p:txBody>
          <a:bodyPr/>
          <a:lstStyle/>
          <a:p>
            <a:fld id="{FC805C04-22DF-4657-B80E-F8896039E7A1}"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a:ln/>
        </p:spPr>
      </p:sp>
      <p:sp>
        <p:nvSpPr>
          <p:cNvPr id="59395" name="Tijdelijke aanduiding voor notities 2"/>
          <p:cNvSpPr>
            <a:spLocks noGrp="1"/>
          </p:cNvSpPr>
          <p:nvPr>
            <p:ph type="body" idx="1"/>
          </p:nvPr>
        </p:nvSpPr>
        <p:spPr>
          <a:xfrm>
            <a:off x="679450" y="4714875"/>
            <a:ext cx="5438775" cy="4964968"/>
          </a:xfrm>
          <a:noFill/>
        </p:spPr>
        <p:txBody>
          <a:bodyPr/>
          <a:lstStyle/>
          <a:p>
            <a:r>
              <a:rPr lang="nl-NL" sz="1400" baseline="0" dirty="0"/>
              <a:t>Patiënten</a:t>
            </a:r>
            <a:r>
              <a:rPr lang="nl-NL" sz="1400" dirty="0"/>
              <a:t> zijn geneigd om op zoek te gaan naar een somatische oorzaak van hun klacht en komen vaak met die vraag bij hun arts of therapeut. Het op deze manier verklaren van de klacht noemen we het Oorzakenmodel, of medisch model.</a:t>
            </a:r>
          </a:p>
          <a:p>
            <a:endParaRPr lang="nl-NL" sz="1400" baseline="0" dirty="0"/>
          </a:p>
          <a:p>
            <a:r>
              <a:rPr lang="nl-NL" sz="1400" baseline="0" dirty="0"/>
              <a:t>Het blijven zoeken naar oorzaken kan op een gegeven moment contraproductief worden en onbevredigend zijn. Het lijkt</a:t>
            </a:r>
            <a:r>
              <a:rPr lang="nl-NL" sz="1400" i="1" baseline="0" dirty="0"/>
              <a:t> </a:t>
            </a:r>
            <a:r>
              <a:rPr lang="nl-NL" sz="1400" baseline="0" dirty="0"/>
              <a:t>dan zinvoller om stil te staan bij de gevolgen die de klachten gaandeweg voor de patiënt hebben gekregen. </a:t>
            </a:r>
          </a:p>
          <a:p>
            <a:endParaRPr lang="nl-NL" sz="1400" dirty="0"/>
          </a:p>
          <a:p>
            <a:r>
              <a:rPr lang="nl-NL" sz="1400" dirty="0"/>
              <a:t>Het functioneren van de patiënt in denken-voelen-doen wordt beïnvloed door de klacht, maar het denken-voelen-doen over de klacht kan ook de klacht zelf in stand houden. Dit noemen we het Gedrags- of Gevolgenmodel.</a:t>
            </a:r>
            <a:endParaRPr lang="nl-NL" sz="1400" baseline="0" dirty="0"/>
          </a:p>
          <a:p>
            <a:endParaRPr lang="nl-NL" sz="1400" dirty="0"/>
          </a:p>
          <a:p>
            <a:r>
              <a:rPr lang="nl-NL" sz="1400" dirty="0"/>
              <a:t>Eenzelfde wisselwerking geldt uiteraard</a:t>
            </a:r>
            <a:r>
              <a:rPr lang="nl-NL" sz="1400" i="1" dirty="0"/>
              <a:t> </a:t>
            </a:r>
            <a:r>
              <a:rPr lang="nl-NL" sz="1400" dirty="0"/>
              <a:t>ook voor de invloed die de sociale omgeving heeft op de patiënt met zijn klacht.</a:t>
            </a:r>
          </a:p>
          <a:p>
            <a:endParaRPr lang="nl-NL" sz="1400" dirty="0"/>
          </a:p>
          <a:p>
            <a:endParaRPr lang="nl-NL" sz="1400" dirty="0"/>
          </a:p>
          <a:p>
            <a:pPr algn="r"/>
            <a:r>
              <a:rPr lang="nl-NL" dirty="0">
                <a:solidFill>
                  <a:srgbClr val="FF0000"/>
                </a:solidFill>
              </a:rPr>
              <a:t>Limbische verklaring – functies limbische systeem</a:t>
            </a:r>
          </a:p>
          <a:p>
            <a:endParaRPr lang="nl-NL" dirty="0"/>
          </a:p>
        </p:txBody>
      </p:sp>
      <p:sp>
        <p:nvSpPr>
          <p:cNvPr id="59396" name="Tijdelijke aanduiding voor dianummer 3"/>
          <p:cNvSpPr>
            <a:spLocks noGrp="1"/>
          </p:cNvSpPr>
          <p:nvPr>
            <p:ph type="sldNum" sz="quarter" idx="5"/>
          </p:nvPr>
        </p:nvSpPr>
        <p:spPr>
          <a:noFill/>
          <a:ln>
            <a:miter lim="800000"/>
            <a:headEnd/>
            <a:tailEnd/>
          </a:ln>
        </p:spPr>
        <p:txBody>
          <a:bodyPr/>
          <a:lstStyle/>
          <a:p>
            <a:fld id="{58A757F1-2A51-4140-9FBA-C870A838CDC7}"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a:ln/>
        </p:spPr>
      </p:sp>
      <p:sp>
        <p:nvSpPr>
          <p:cNvPr id="53251" name="Tijdelijke aanduiding voor notities 2"/>
          <p:cNvSpPr>
            <a:spLocks noGrp="1"/>
          </p:cNvSpPr>
          <p:nvPr>
            <p:ph type="body" idx="1"/>
          </p:nvPr>
        </p:nvSpPr>
        <p:spPr>
          <a:xfrm>
            <a:off x="679450" y="4714875"/>
            <a:ext cx="5438775" cy="4856956"/>
          </a:xfrm>
          <a:noFill/>
        </p:spPr>
        <p:txBody>
          <a:bodyPr/>
          <a:lstStyle/>
          <a:p>
            <a:r>
              <a:rPr lang="nl-NL" sz="1400" dirty="0"/>
              <a:t>Om het ontstaan van psychosomatische klachten te verklaren in biologische zin, kijken we o.a. naar de functies van het Limbische systeem:</a:t>
            </a:r>
          </a:p>
          <a:p>
            <a:endParaRPr lang="nl-NL" sz="1400" dirty="0"/>
          </a:p>
          <a:p>
            <a:r>
              <a:rPr lang="nl-NL" sz="1400" dirty="0"/>
              <a:t>Het limbische systeem is o.a. betrokken bij de verwerking van gevoelens, emoties en stemmingen, de regulering van de emotionele reacties, het leren en het geheugen, dit gebeurt deels onbewust.</a:t>
            </a:r>
          </a:p>
          <a:p>
            <a:endParaRPr lang="nl-NL" sz="1400" dirty="0"/>
          </a:p>
          <a:p>
            <a:r>
              <a:rPr lang="nl-NL" sz="1400" dirty="0"/>
              <a:t>Psychosomatische klachten zijn mogelijk te zien als een verstoorde werking van het </a:t>
            </a:r>
            <a:r>
              <a:rPr lang="nl-NL" sz="1400" dirty="0" err="1"/>
              <a:t>lymbische</a:t>
            </a:r>
            <a:r>
              <a:rPr lang="nl-NL" sz="1400" dirty="0"/>
              <a:t> systeem als gevolg van verdrongen emoties. Dit wordt de Limbische Verklaring genoemd.  </a:t>
            </a:r>
          </a:p>
          <a:p>
            <a:endParaRPr lang="nl-NL" dirty="0"/>
          </a:p>
          <a:p>
            <a:endParaRPr lang="nl-NL" dirty="0"/>
          </a:p>
          <a:p>
            <a:endParaRPr lang="nl-NL" dirty="0"/>
          </a:p>
          <a:p>
            <a:endParaRPr lang="nl-NL" dirty="0"/>
          </a:p>
          <a:p>
            <a:endParaRPr lang="nl-NL" dirty="0"/>
          </a:p>
          <a:p>
            <a:endParaRPr lang="nl-NL" dirty="0"/>
          </a:p>
          <a:p>
            <a:endParaRPr lang="nl-NL" dirty="0"/>
          </a:p>
          <a:p>
            <a:pPr algn="r"/>
            <a:r>
              <a:rPr lang="nl-NL" dirty="0">
                <a:solidFill>
                  <a:srgbClr val="FF0000"/>
                </a:solidFill>
              </a:rPr>
              <a:t>Limbische verklaring – anatomie limbische systeem</a:t>
            </a:r>
          </a:p>
        </p:txBody>
      </p:sp>
      <p:sp>
        <p:nvSpPr>
          <p:cNvPr id="53252" name="Tijdelijke aanduiding voor dianummer 3"/>
          <p:cNvSpPr>
            <a:spLocks noGrp="1"/>
          </p:cNvSpPr>
          <p:nvPr>
            <p:ph type="sldNum" sz="quarter" idx="5"/>
          </p:nvPr>
        </p:nvSpPr>
        <p:spPr>
          <a:noFill/>
          <a:ln>
            <a:miter lim="800000"/>
            <a:headEnd/>
            <a:tailEnd/>
          </a:ln>
        </p:spPr>
        <p:txBody>
          <a:bodyPr/>
          <a:lstStyle/>
          <a:p>
            <a:fld id="{EA6E7CFF-3C93-4053-9E29-11410426A82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xfrm>
            <a:off x="679450" y="4714875"/>
            <a:ext cx="5438775" cy="4784948"/>
          </a:xfrm>
          <a:noFill/>
        </p:spPr>
        <p:txBody>
          <a:bodyPr/>
          <a:lstStyle/>
          <a:p>
            <a:r>
              <a:rPr lang="nl-NL" sz="1600" dirty="0"/>
              <a:t>In deze lezing wordt duidelijk gemaakt wat het profiel is van de psychosomatisch werkend fysiotherapeut: onze kennis en vaardigheden, onze methodieken.</a:t>
            </a:r>
          </a:p>
          <a:p>
            <a:endParaRPr lang="nl-NL" sz="1600" dirty="0"/>
          </a:p>
          <a:p>
            <a:r>
              <a:rPr lang="nl-NL" sz="1600" dirty="0"/>
              <a:t>Behalve over de plek die de PSF in neemt in de huidige gezondheidszorg bespreken we ook de indicaties en een aantal praktische verklaringsmodellen.</a:t>
            </a:r>
          </a:p>
          <a:p>
            <a:endParaRPr lang="nl-NL" sz="1600" dirty="0"/>
          </a:p>
          <a:p>
            <a:r>
              <a:rPr lang="nl-NL" sz="1600" dirty="0"/>
              <a:t>Daarnaast komen een aantal bruikbare middelen en methodieken aan bod die behulpzaam zijn bij het in kaart brengen van psychosomatische klachten. </a:t>
            </a:r>
          </a:p>
          <a:p>
            <a:endParaRPr lang="nl-NL" sz="1600" dirty="0"/>
          </a:p>
          <a:p>
            <a:r>
              <a:rPr lang="nl-NL" sz="1600" dirty="0"/>
              <a:t>Verder geven we een overzicht over behandel methodieken die hun waarde in praktijk hebben bewezen en grotendeels onderzocht zijn op effectiviteit.</a:t>
            </a:r>
          </a:p>
          <a:p>
            <a:endParaRPr lang="nl-NL" sz="1600" dirty="0"/>
          </a:p>
          <a:p>
            <a:pPr algn="r"/>
            <a:r>
              <a:rPr lang="nl-NL" dirty="0">
                <a:solidFill>
                  <a:srgbClr val="FF0000"/>
                </a:solidFill>
              </a:rPr>
              <a:t>Psychosomatisch werkend fysiotherapeut</a:t>
            </a:r>
            <a:endParaRPr lang="nl-NL" sz="1100" dirty="0">
              <a:solidFill>
                <a:srgbClr val="FF0000"/>
              </a:solidFill>
            </a:endParaRPr>
          </a:p>
        </p:txBody>
      </p:sp>
      <p:sp>
        <p:nvSpPr>
          <p:cNvPr id="41988" name="Tijdelijke aanduiding voor dianummer 3"/>
          <p:cNvSpPr>
            <a:spLocks noGrp="1"/>
          </p:cNvSpPr>
          <p:nvPr>
            <p:ph type="sldNum" sz="quarter" idx="5"/>
          </p:nvPr>
        </p:nvSpPr>
        <p:spPr>
          <a:noFill/>
          <a:ln>
            <a:miter lim="800000"/>
            <a:headEnd/>
            <a:tailEnd/>
          </a:ln>
        </p:spPr>
        <p:txBody>
          <a:bodyPr/>
          <a:lstStyle/>
          <a:p>
            <a:fld id="{AEE07B2A-12B0-4C2F-8422-139887F8EEE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p:sp>
      <p:sp>
        <p:nvSpPr>
          <p:cNvPr id="33795" name="Tijdelijke aanduiding voor notities 2"/>
          <p:cNvSpPr>
            <a:spLocks noGrp="1"/>
          </p:cNvSpPr>
          <p:nvPr>
            <p:ph type="body" idx="1"/>
          </p:nvPr>
        </p:nvSpPr>
        <p:spPr>
          <a:xfrm>
            <a:off x="679450" y="4714875"/>
            <a:ext cx="5438775" cy="4568924"/>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nl-NL" sz="1400" dirty="0"/>
              <a:t>Voor de Limbische verklaring kijken we naar de volgende functionele eenheden: </a:t>
            </a:r>
          </a:p>
          <a:p>
            <a:pPr marL="228600" indent="-228600">
              <a:buAutoNum type="arabicPeriod"/>
            </a:pPr>
            <a:r>
              <a:rPr lang="nl-NL" sz="1400" dirty="0"/>
              <a:t>hersenstam  </a:t>
            </a:r>
          </a:p>
          <a:p>
            <a:pPr marL="228600" indent="-228600">
              <a:buAutoNum type="arabicPeriod"/>
            </a:pPr>
            <a:r>
              <a:rPr lang="nl-NL" sz="1400" dirty="0"/>
              <a:t>subcorticale systemen, waaronder het limbische systeem  </a:t>
            </a:r>
          </a:p>
          <a:p>
            <a:pPr marL="228600" indent="-228600">
              <a:buAutoNum type="arabicPeriod"/>
            </a:pPr>
            <a:r>
              <a:rPr lang="nl-NL" sz="1400" dirty="0"/>
              <a:t>hersenschors. </a:t>
            </a:r>
          </a:p>
          <a:p>
            <a:r>
              <a:rPr lang="nl-NL" sz="1400" dirty="0"/>
              <a:t>Deze drie functionele eenheden zijn onderling verbonden door een actief geheel van circuits en netwerken. Het limbische systeem speelt bij </a:t>
            </a:r>
            <a:r>
              <a:rPr lang="nl-NL" sz="1400" dirty="0" err="1"/>
              <a:t>stressgerelateerde</a:t>
            </a:r>
            <a:r>
              <a:rPr lang="nl-NL" sz="1400" dirty="0"/>
              <a:t> klachten een dominante rol.</a:t>
            </a:r>
          </a:p>
          <a:p>
            <a:endParaRPr lang="nl-NL" sz="1400" dirty="0">
              <a:latin typeface="Arial" charset="0"/>
            </a:endParaRPr>
          </a:p>
          <a:p>
            <a:r>
              <a:rPr lang="nl-NL" sz="1400" dirty="0"/>
              <a:t>Het limbische systeem bestaat onder andere uit:</a:t>
            </a:r>
          </a:p>
          <a:p>
            <a:pPr marL="228600" indent="-228600">
              <a:buFont typeface="+mj-lt"/>
              <a:buAutoNum type="arabicPeriod"/>
            </a:pPr>
            <a:r>
              <a:rPr lang="nl-NL" sz="1400" dirty="0" err="1">
                <a:latin typeface="Arial" charset="0"/>
              </a:rPr>
              <a:t>Gyrus</a:t>
            </a:r>
            <a:r>
              <a:rPr lang="nl-NL" sz="1400" dirty="0">
                <a:latin typeface="Arial" charset="0"/>
              </a:rPr>
              <a:t> </a:t>
            </a:r>
            <a:r>
              <a:rPr lang="nl-NL" sz="1400" dirty="0" err="1">
                <a:latin typeface="Arial" charset="0"/>
              </a:rPr>
              <a:t>cinguli</a:t>
            </a:r>
            <a:r>
              <a:rPr lang="nl-NL" sz="1400" dirty="0">
                <a:latin typeface="Arial" charset="0"/>
              </a:rPr>
              <a:t> =&gt; betrokken bij evaluatie beloning/straf</a:t>
            </a:r>
          </a:p>
          <a:p>
            <a:pPr marL="228600" indent="-228600">
              <a:buFont typeface="+mj-lt"/>
              <a:buAutoNum type="arabicPeriod"/>
            </a:pPr>
            <a:r>
              <a:rPr lang="nl-NL" sz="1400" dirty="0" err="1"/>
              <a:t>Genu</a:t>
            </a:r>
            <a:r>
              <a:rPr lang="nl-NL" sz="1400" dirty="0"/>
              <a:t> =&gt; emotieverwerking</a:t>
            </a:r>
          </a:p>
          <a:p>
            <a:pPr marL="228600" indent="-228600">
              <a:buFont typeface="+mj-lt"/>
              <a:buAutoNum type="arabicPeriod"/>
            </a:pPr>
            <a:r>
              <a:rPr lang="nl-NL" sz="1400" dirty="0"/>
              <a:t>Thalamus =&gt; regulering </a:t>
            </a:r>
            <a:r>
              <a:rPr lang="nl-NL" sz="1400" dirty="0" err="1"/>
              <a:t>bloedruk</a:t>
            </a:r>
            <a:r>
              <a:rPr lang="nl-NL" sz="1400" dirty="0"/>
              <a:t>/hartslag/slaap-waak/seksuele opwinding</a:t>
            </a:r>
          </a:p>
          <a:p>
            <a:pPr marL="228600" indent="-228600">
              <a:buFont typeface="+mj-lt"/>
              <a:buAutoNum type="arabicPeriod"/>
            </a:pPr>
            <a:r>
              <a:rPr lang="nl-NL" sz="1400" dirty="0" err="1">
                <a:latin typeface="Arial" charset="0"/>
              </a:rPr>
              <a:t>Amygdala</a:t>
            </a:r>
            <a:r>
              <a:rPr lang="nl-NL" sz="1400" dirty="0">
                <a:latin typeface="Arial" charset="0"/>
              </a:rPr>
              <a:t> =&gt; betrokken bij agressie en angst</a:t>
            </a:r>
          </a:p>
          <a:p>
            <a:pPr marL="228600" indent="-228600">
              <a:buFont typeface="+mj-lt"/>
              <a:buAutoNum type="arabicPeriod"/>
            </a:pPr>
            <a:r>
              <a:rPr lang="nl-NL" sz="1400" dirty="0" err="1"/>
              <a:t>Pre-frontale</a:t>
            </a:r>
            <a:r>
              <a:rPr lang="nl-NL" sz="1400" dirty="0"/>
              <a:t> cortex =&gt; beslissingen nemen/affectieve leerprocessen</a:t>
            </a:r>
            <a:endParaRPr lang="nl-NL" dirty="0"/>
          </a:p>
          <a:p>
            <a:pPr marL="228600" indent="-228600">
              <a:buFont typeface="+mj-lt"/>
              <a:buAutoNum type="arabicPeriod"/>
            </a:pPr>
            <a:endParaRPr lang="nl-NL" dirty="0"/>
          </a:p>
          <a:p>
            <a:pPr algn="r"/>
            <a:r>
              <a:rPr lang="nl-NL" dirty="0">
                <a:solidFill>
                  <a:srgbClr val="FF0000"/>
                </a:solidFill>
              </a:rPr>
              <a:t>Limbische verklaring  - stressverklaring</a:t>
            </a:r>
            <a:endParaRPr lang="nl-NL" dirty="0"/>
          </a:p>
          <a:p>
            <a:pPr marL="228600" indent="-228600">
              <a:buFont typeface="+mj-lt"/>
              <a:buAutoNum type="arabicPeriod"/>
            </a:pPr>
            <a:endParaRPr lang="nl-NL" dirty="0">
              <a:latin typeface="Arial" charset="0"/>
            </a:endParaRPr>
          </a:p>
          <a:p>
            <a:endParaRPr lang="nl-NL" dirty="0">
              <a:latin typeface="Arial" charset="0"/>
            </a:endParaRPr>
          </a:p>
        </p:txBody>
      </p:sp>
      <p:sp>
        <p:nvSpPr>
          <p:cNvPr id="33796" name="Tijdelijke aanduiding voor dianummer 3"/>
          <p:cNvSpPr>
            <a:spLocks noGrp="1"/>
          </p:cNvSpPr>
          <p:nvPr>
            <p:ph type="sldNum" sz="quarter" idx="4294967295"/>
          </p:nvPr>
        </p:nvSpPr>
        <p:spPr bwMode="auto">
          <a:xfrm>
            <a:off x="3850073" y="9428426"/>
            <a:ext cx="2946215" cy="4966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5" tIns="47778" rIns="95555" bIns="47778"/>
          <a:lstStyle>
            <a:lvl1pPr eaLnBrk="0">
              <a:defRPr sz="2300">
                <a:solidFill>
                  <a:schemeClr val="tx1"/>
                </a:solidFill>
                <a:latin typeface="Times New Roman" charset="0"/>
                <a:ea typeface="msgothic" charset="0"/>
                <a:cs typeface="msgothic" charset="0"/>
              </a:defRPr>
            </a:lvl1pPr>
            <a:lvl2pPr marL="696813" indent="-268005" eaLnBrk="0">
              <a:defRPr sz="2300">
                <a:solidFill>
                  <a:schemeClr val="tx1"/>
                </a:solidFill>
                <a:latin typeface="Times New Roman" charset="0"/>
                <a:ea typeface="msgothic" charset="0"/>
                <a:cs typeface="msgothic" charset="0"/>
              </a:defRPr>
            </a:lvl2pPr>
            <a:lvl3pPr marL="1072020" indent="-214404" eaLnBrk="0">
              <a:defRPr sz="2300">
                <a:solidFill>
                  <a:schemeClr val="tx1"/>
                </a:solidFill>
                <a:latin typeface="Times New Roman" charset="0"/>
                <a:ea typeface="msgothic" charset="0"/>
                <a:cs typeface="msgothic" charset="0"/>
              </a:defRPr>
            </a:lvl3pPr>
            <a:lvl4pPr marL="1500828" indent="-214404" eaLnBrk="0">
              <a:defRPr sz="2300">
                <a:solidFill>
                  <a:schemeClr val="tx1"/>
                </a:solidFill>
                <a:latin typeface="Times New Roman" charset="0"/>
                <a:ea typeface="msgothic" charset="0"/>
                <a:cs typeface="msgothic" charset="0"/>
              </a:defRPr>
            </a:lvl4pPr>
            <a:lvl5pPr marL="1929635" indent="-214404" eaLnBrk="0">
              <a:defRPr sz="2300">
                <a:solidFill>
                  <a:schemeClr val="tx1"/>
                </a:solidFill>
                <a:latin typeface="Times New Roman" charset="0"/>
                <a:ea typeface="msgothic" charset="0"/>
                <a:cs typeface="msgothic" charset="0"/>
              </a:defRPr>
            </a:lvl5pPr>
            <a:lvl6pPr marL="2358443" indent="-214404" defTabSz="428808" eaLnBrk="0" fontAlgn="base" hangingPunct="0">
              <a:lnSpc>
                <a:spcPct val="93000"/>
              </a:lnSpc>
              <a:spcBef>
                <a:spcPct val="0"/>
              </a:spcBef>
              <a:spcAft>
                <a:spcPct val="0"/>
              </a:spcAft>
              <a:buClr>
                <a:srgbClr val="000000"/>
              </a:buClr>
              <a:buSzPct val="45000"/>
              <a:buFont typeface="Wingdings" pitchFamily="2" charset="2"/>
              <a:defRPr sz="2300">
                <a:solidFill>
                  <a:schemeClr val="tx1"/>
                </a:solidFill>
                <a:latin typeface="Times New Roman" charset="0"/>
                <a:ea typeface="msgothic" charset="0"/>
                <a:cs typeface="msgothic" charset="0"/>
              </a:defRPr>
            </a:lvl6pPr>
            <a:lvl7pPr marL="2787251" indent="-214404" defTabSz="428808" eaLnBrk="0" fontAlgn="base" hangingPunct="0">
              <a:lnSpc>
                <a:spcPct val="93000"/>
              </a:lnSpc>
              <a:spcBef>
                <a:spcPct val="0"/>
              </a:spcBef>
              <a:spcAft>
                <a:spcPct val="0"/>
              </a:spcAft>
              <a:buClr>
                <a:srgbClr val="000000"/>
              </a:buClr>
              <a:buSzPct val="45000"/>
              <a:buFont typeface="Wingdings" pitchFamily="2" charset="2"/>
              <a:defRPr sz="2300">
                <a:solidFill>
                  <a:schemeClr val="tx1"/>
                </a:solidFill>
                <a:latin typeface="Times New Roman" charset="0"/>
                <a:ea typeface="msgothic" charset="0"/>
                <a:cs typeface="msgothic" charset="0"/>
              </a:defRPr>
            </a:lvl7pPr>
            <a:lvl8pPr marL="3216059" indent="-214404" defTabSz="428808" eaLnBrk="0" fontAlgn="base" hangingPunct="0">
              <a:lnSpc>
                <a:spcPct val="93000"/>
              </a:lnSpc>
              <a:spcBef>
                <a:spcPct val="0"/>
              </a:spcBef>
              <a:spcAft>
                <a:spcPct val="0"/>
              </a:spcAft>
              <a:buClr>
                <a:srgbClr val="000000"/>
              </a:buClr>
              <a:buSzPct val="45000"/>
              <a:buFont typeface="Wingdings" pitchFamily="2" charset="2"/>
              <a:defRPr sz="2300">
                <a:solidFill>
                  <a:schemeClr val="tx1"/>
                </a:solidFill>
                <a:latin typeface="Times New Roman" charset="0"/>
                <a:ea typeface="msgothic" charset="0"/>
                <a:cs typeface="msgothic" charset="0"/>
              </a:defRPr>
            </a:lvl8pPr>
            <a:lvl9pPr marL="3644867" indent="-214404" defTabSz="428808" eaLnBrk="0" fontAlgn="base" hangingPunct="0">
              <a:lnSpc>
                <a:spcPct val="93000"/>
              </a:lnSpc>
              <a:spcBef>
                <a:spcPct val="0"/>
              </a:spcBef>
              <a:spcAft>
                <a:spcPct val="0"/>
              </a:spcAft>
              <a:buClr>
                <a:srgbClr val="000000"/>
              </a:buClr>
              <a:buSzPct val="45000"/>
              <a:buFont typeface="Wingdings" pitchFamily="2" charset="2"/>
              <a:defRPr sz="2300">
                <a:solidFill>
                  <a:schemeClr val="tx1"/>
                </a:solidFill>
                <a:latin typeface="Times New Roman" charset="0"/>
                <a:ea typeface="msgothic" charset="0"/>
                <a:cs typeface="msgothic" charset="0"/>
              </a:defRPr>
            </a:lvl9pPr>
          </a:lstStyle>
          <a:p>
            <a:pPr eaLnBrk="1" hangingPunct="1"/>
            <a:fld id="{A40A9578-F6C6-435F-84E2-E3BAE37A2C22}" type="slidenum">
              <a:rPr lang="en-US" sz="1200">
                <a:latin typeface="Arial" charset="0"/>
              </a:rPr>
              <a:pPr eaLnBrk="1" hangingPunct="1"/>
              <a:t>20</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p:sp>
      <p:sp>
        <p:nvSpPr>
          <p:cNvPr id="34819" name="Tijdelijke aanduiding voor notiti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nl-NL" dirty="0"/>
              <a:t>De limbische verklaring is een stressverklaring waarin </a:t>
            </a:r>
            <a:r>
              <a:rPr lang="nl-NL" dirty="0" err="1"/>
              <a:t>distress</a:t>
            </a:r>
            <a:r>
              <a:rPr lang="nl-NL" dirty="0"/>
              <a:t> gezien wordt als een emotionele belasting door verdrongen negatieve emoties.</a:t>
            </a:r>
          </a:p>
          <a:p>
            <a:endParaRPr lang="nl-NL" dirty="0"/>
          </a:p>
          <a:p>
            <a:r>
              <a:rPr lang="nl-NL" dirty="0"/>
              <a:t>Volgens de limbische verklaring leiden de verdrongen emoties  tot lichamelijke klachten.  De verdrongen emotie is in dit verhaal de </a:t>
            </a:r>
            <a:r>
              <a:rPr lang="nl-NL" dirty="0" err="1"/>
              <a:t>stressor</a:t>
            </a:r>
            <a:r>
              <a:rPr lang="nl-NL" dirty="0"/>
              <a:t> die de klacht veroorzaakt.</a:t>
            </a:r>
          </a:p>
          <a:p>
            <a:endParaRPr lang="nl-NL" dirty="0"/>
          </a:p>
          <a:p>
            <a:r>
              <a:rPr lang="nl-NL" dirty="0"/>
              <a:t>Het idee erachter is dat er een complex aan factoren verantwoordelijk is voor het ontstaan en blijven bestaan van de klachten. </a:t>
            </a:r>
          </a:p>
          <a:p>
            <a:endParaRPr lang="nl-NL" dirty="0"/>
          </a:p>
          <a:p>
            <a:r>
              <a:rPr lang="nl-NL" dirty="0"/>
              <a:t>Mechanische stoffelijke factoren schieten tekort om de stressklachten te kunnen verklaren. De belangrijkste psychische factor –de </a:t>
            </a:r>
            <a:r>
              <a:rPr lang="nl-NL" dirty="0" err="1"/>
              <a:t>stressor</a:t>
            </a:r>
            <a:r>
              <a:rPr lang="nl-NL" dirty="0"/>
              <a:t>- wordt in de </a:t>
            </a:r>
            <a:r>
              <a:rPr lang="nl-NL" dirty="0" err="1"/>
              <a:t>Lymbische</a:t>
            </a:r>
            <a:r>
              <a:rPr lang="nl-NL" dirty="0"/>
              <a:t> verklaring neurologisch vertaald in een </a:t>
            </a:r>
            <a:r>
              <a:rPr lang="nl-NL" dirty="0" err="1"/>
              <a:t>klachtenveroorzakende</a:t>
            </a:r>
            <a:r>
              <a:rPr lang="nl-NL" dirty="0"/>
              <a:t> emotie. </a:t>
            </a:r>
          </a:p>
          <a:p>
            <a:endParaRPr lang="nl-NL" dirty="0"/>
          </a:p>
          <a:p>
            <a:r>
              <a:rPr lang="nl-NL" dirty="0"/>
              <a:t>Dit zou pleiten voor een specifieke behandeling: de </a:t>
            </a:r>
            <a:r>
              <a:rPr lang="nl-NL" dirty="0" err="1"/>
              <a:t>stressortherapie</a:t>
            </a:r>
            <a:r>
              <a:rPr lang="nl-NL" dirty="0"/>
              <a:t>.</a:t>
            </a:r>
          </a:p>
          <a:p>
            <a:pPr marL="228600" indent="-228600">
              <a:buFont typeface="+mj-lt"/>
              <a:buAutoNum type="arabicPeriod"/>
            </a:pPr>
            <a:r>
              <a:rPr lang="nl-NL" dirty="0" err="1"/>
              <a:t>Stressordetectie</a:t>
            </a:r>
            <a:r>
              <a:rPr lang="nl-NL" dirty="0"/>
              <a:t> (het opsporen van de </a:t>
            </a:r>
            <a:r>
              <a:rPr lang="nl-NL" dirty="0" err="1"/>
              <a:t>stressor</a:t>
            </a:r>
            <a:r>
              <a:rPr lang="nl-NL" dirty="0"/>
              <a:t>)</a:t>
            </a:r>
          </a:p>
          <a:p>
            <a:pPr marL="228600" indent="-228600">
              <a:buFont typeface="+mj-lt"/>
              <a:buAutoNum type="arabicPeriod"/>
            </a:pPr>
            <a:r>
              <a:rPr lang="nl-NL" dirty="0" err="1"/>
              <a:t>Stressorneutralisatie</a:t>
            </a:r>
            <a:r>
              <a:rPr lang="nl-NL" dirty="0"/>
              <a:t> (het verminderen van de impact van de </a:t>
            </a:r>
            <a:r>
              <a:rPr lang="nl-NL" dirty="0" err="1"/>
              <a:t>stressor</a:t>
            </a:r>
            <a:r>
              <a:rPr lang="nl-NL" dirty="0"/>
              <a:t>).</a:t>
            </a:r>
          </a:p>
          <a:p>
            <a:pPr marL="228600" indent="-228600">
              <a:buFont typeface="+mj-lt"/>
              <a:buAutoNum type="arabicPeriod"/>
            </a:pPr>
            <a:r>
              <a:rPr lang="nl-NL" dirty="0"/>
              <a:t>PSF is gericht op het behandelen van </a:t>
            </a:r>
            <a:r>
              <a:rPr lang="nl-NL" dirty="0" err="1"/>
              <a:t>stressgerelateerde</a:t>
            </a:r>
            <a:r>
              <a:rPr lang="nl-NL" dirty="0"/>
              <a:t> klachten. De LV lijkt dan ook een bruikbaar concept.</a:t>
            </a:r>
          </a:p>
          <a:p>
            <a:pPr marL="228600" indent="-228600">
              <a:buFont typeface="+mj-lt"/>
              <a:buAutoNum type="arabicPeriod"/>
            </a:pPr>
            <a:endParaRPr lang="nl-NL" dirty="0"/>
          </a:p>
          <a:p>
            <a:pPr algn="r"/>
            <a:r>
              <a:rPr lang="nl-NL" dirty="0">
                <a:solidFill>
                  <a:srgbClr val="FF0000"/>
                </a:solidFill>
              </a:rPr>
              <a:t>Limbische verklaring –  disfuncties limbisch systeem</a:t>
            </a:r>
            <a:endParaRPr lang="nl-NL" dirty="0"/>
          </a:p>
        </p:txBody>
      </p:sp>
      <p:sp>
        <p:nvSpPr>
          <p:cNvPr id="34820" name="Tijdelijke aanduiding voor dianummer 3"/>
          <p:cNvSpPr>
            <a:spLocks noGrp="1"/>
          </p:cNvSpPr>
          <p:nvPr>
            <p:ph type="sldNum" sz="quarter" idx="4294967295"/>
          </p:nvPr>
        </p:nvSpPr>
        <p:spPr bwMode="auto">
          <a:xfrm>
            <a:off x="3850073" y="9428426"/>
            <a:ext cx="2946215" cy="4966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5" tIns="47778" rIns="95555" bIns="47778"/>
          <a:lstStyle>
            <a:lvl1pPr eaLnBrk="0">
              <a:defRPr sz="2300">
                <a:solidFill>
                  <a:schemeClr val="tx1"/>
                </a:solidFill>
                <a:latin typeface="Times New Roman" charset="0"/>
                <a:ea typeface="msgothic" charset="0"/>
                <a:cs typeface="msgothic" charset="0"/>
              </a:defRPr>
            </a:lvl1pPr>
            <a:lvl2pPr marL="696813" indent="-268005" eaLnBrk="0">
              <a:defRPr sz="2300">
                <a:solidFill>
                  <a:schemeClr val="tx1"/>
                </a:solidFill>
                <a:latin typeface="Times New Roman" charset="0"/>
                <a:ea typeface="msgothic" charset="0"/>
                <a:cs typeface="msgothic" charset="0"/>
              </a:defRPr>
            </a:lvl2pPr>
            <a:lvl3pPr marL="1072020" indent="-214404" eaLnBrk="0">
              <a:defRPr sz="2300">
                <a:solidFill>
                  <a:schemeClr val="tx1"/>
                </a:solidFill>
                <a:latin typeface="Times New Roman" charset="0"/>
                <a:ea typeface="msgothic" charset="0"/>
                <a:cs typeface="msgothic" charset="0"/>
              </a:defRPr>
            </a:lvl3pPr>
            <a:lvl4pPr marL="1500828" indent="-214404" eaLnBrk="0">
              <a:defRPr sz="2300">
                <a:solidFill>
                  <a:schemeClr val="tx1"/>
                </a:solidFill>
                <a:latin typeface="Times New Roman" charset="0"/>
                <a:ea typeface="msgothic" charset="0"/>
                <a:cs typeface="msgothic" charset="0"/>
              </a:defRPr>
            </a:lvl4pPr>
            <a:lvl5pPr marL="1929635" indent="-214404" eaLnBrk="0">
              <a:defRPr sz="2300">
                <a:solidFill>
                  <a:schemeClr val="tx1"/>
                </a:solidFill>
                <a:latin typeface="Times New Roman" charset="0"/>
                <a:ea typeface="msgothic" charset="0"/>
                <a:cs typeface="msgothic" charset="0"/>
              </a:defRPr>
            </a:lvl5pPr>
            <a:lvl6pPr marL="2358443" indent="-214404" defTabSz="428808" eaLnBrk="0" fontAlgn="base" hangingPunct="0">
              <a:lnSpc>
                <a:spcPct val="93000"/>
              </a:lnSpc>
              <a:spcBef>
                <a:spcPct val="0"/>
              </a:spcBef>
              <a:spcAft>
                <a:spcPct val="0"/>
              </a:spcAft>
              <a:buClr>
                <a:srgbClr val="000000"/>
              </a:buClr>
              <a:buSzPct val="45000"/>
              <a:buFont typeface="Wingdings" pitchFamily="2" charset="2"/>
              <a:defRPr sz="2300">
                <a:solidFill>
                  <a:schemeClr val="tx1"/>
                </a:solidFill>
                <a:latin typeface="Times New Roman" charset="0"/>
                <a:ea typeface="msgothic" charset="0"/>
                <a:cs typeface="msgothic" charset="0"/>
              </a:defRPr>
            </a:lvl6pPr>
            <a:lvl7pPr marL="2787251" indent="-214404" defTabSz="428808" eaLnBrk="0" fontAlgn="base" hangingPunct="0">
              <a:lnSpc>
                <a:spcPct val="93000"/>
              </a:lnSpc>
              <a:spcBef>
                <a:spcPct val="0"/>
              </a:spcBef>
              <a:spcAft>
                <a:spcPct val="0"/>
              </a:spcAft>
              <a:buClr>
                <a:srgbClr val="000000"/>
              </a:buClr>
              <a:buSzPct val="45000"/>
              <a:buFont typeface="Wingdings" pitchFamily="2" charset="2"/>
              <a:defRPr sz="2300">
                <a:solidFill>
                  <a:schemeClr val="tx1"/>
                </a:solidFill>
                <a:latin typeface="Times New Roman" charset="0"/>
                <a:ea typeface="msgothic" charset="0"/>
                <a:cs typeface="msgothic" charset="0"/>
              </a:defRPr>
            </a:lvl7pPr>
            <a:lvl8pPr marL="3216059" indent="-214404" defTabSz="428808" eaLnBrk="0" fontAlgn="base" hangingPunct="0">
              <a:lnSpc>
                <a:spcPct val="93000"/>
              </a:lnSpc>
              <a:spcBef>
                <a:spcPct val="0"/>
              </a:spcBef>
              <a:spcAft>
                <a:spcPct val="0"/>
              </a:spcAft>
              <a:buClr>
                <a:srgbClr val="000000"/>
              </a:buClr>
              <a:buSzPct val="45000"/>
              <a:buFont typeface="Wingdings" pitchFamily="2" charset="2"/>
              <a:defRPr sz="2300">
                <a:solidFill>
                  <a:schemeClr val="tx1"/>
                </a:solidFill>
                <a:latin typeface="Times New Roman" charset="0"/>
                <a:ea typeface="msgothic" charset="0"/>
                <a:cs typeface="msgothic" charset="0"/>
              </a:defRPr>
            </a:lvl8pPr>
            <a:lvl9pPr marL="3644867" indent="-214404" defTabSz="428808" eaLnBrk="0" fontAlgn="base" hangingPunct="0">
              <a:lnSpc>
                <a:spcPct val="93000"/>
              </a:lnSpc>
              <a:spcBef>
                <a:spcPct val="0"/>
              </a:spcBef>
              <a:spcAft>
                <a:spcPct val="0"/>
              </a:spcAft>
              <a:buClr>
                <a:srgbClr val="000000"/>
              </a:buClr>
              <a:buSzPct val="45000"/>
              <a:buFont typeface="Wingdings" pitchFamily="2" charset="2"/>
              <a:defRPr sz="2300">
                <a:solidFill>
                  <a:schemeClr val="tx1"/>
                </a:solidFill>
                <a:latin typeface="Times New Roman" charset="0"/>
                <a:ea typeface="msgothic" charset="0"/>
                <a:cs typeface="msgothic" charset="0"/>
              </a:defRPr>
            </a:lvl9pPr>
          </a:lstStyle>
          <a:p>
            <a:pPr eaLnBrk="1" hangingPunct="1"/>
            <a:fld id="{5A8365BA-8DAA-4AC9-9780-737D8F959F87}" type="slidenum">
              <a:rPr lang="en-US" sz="1200">
                <a:latin typeface="Arial" charset="0"/>
              </a:rPr>
              <a:pPr eaLnBrk="1" hangingPunct="1"/>
              <a:t>21</a:t>
            </a:fld>
            <a:endParaRPr lang="en-US" sz="1200"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a:ln/>
        </p:spPr>
      </p:sp>
      <p:sp>
        <p:nvSpPr>
          <p:cNvPr id="53251" name="Tijdelijke aanduiding voor notities 2"/>
          <p:cNvSpPr>
            <a:spLocks noGrp="1"/>
          </p:cNvSpPr>
          <p:nvPr>
            <p:ph type="body" idx="1"/>
          </p:nvPr>
        </p:nvSpPr>
        <p:spPr>
          <a:xfrm>
            <a:off x="679450" y="4714875"/>
            <a:ext cx="5438775" cy="4928964"/>
          </a:xfrm>
          <a:noFill/>
        </p:spPr>
        <p:txBody>
          <a:bodyPr/>
          <a:lstStyle/>
          <a:p>
            <a:r>
              <a:rPr lang="nl-NL" sz="1400" dirty="0"/>
              <a:t>Wanneer de functies van het limbische systeem ontregeld raken, kunnen de volgende klachten ontstaan: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algn="r"/>
            <a:r>
              <a:rPr lang="nl-NL" dirty="0">
                <a:solidFill>
                  <a:srgbClr val="FF0000"/>
                </a:solidFill>
              </a:rPr>
              <a:t>Centrale sensitisatie</a:t>
            </a:r>
          </a:p>
        </p:txBody>
      </p:sp>
      <p:sp>
        <p:nvSpPr>
          <p:cNvPr id="53252" name="Tijdelijke aanduiding voor dianummer 3"/>
          <p:cNvSpPr>
            <a:spLocks noGrp="1"/>
          </p:cNvSpPr>
          <p:nvPr>
            <p:ph type="sldNum" sz="quarter" idx="5"/>
          </p:nvPr>
        </p:nvSpPr>
        <p:spPr>
          <a:noFill/>
          <a:ln>
            <a:miter lim="800000"/>
            <a:headEnd/>
            <a:tailEnd/>
          </a:ln>
        </p:spPr>
        <p:txBody>
          <a:bodyPr/>
          <a:lstStyle/>
          <a:p>
            <a:fld id="{EA6E7CFF-3C93-4053-9E29-11410426A82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a:noFill/>
        </p:spPr>
        <p:txBody>
          <a:bodyPr/>
          <a:lstStyle/>
          <a:p>
            <a:r>
              <a:rPr lang="nl-NL" dirty="0"/>
              <a:t>Om de patiënt meer open te laten staan voor een andere benadering van de pijnklachten kan het zinvol zijn om uitleg te geven over de manier  ons pijnsysteem werkt en </a:t>
            </a:r>
            <a:r>
              <a:rPr lang="nl-NL" dirty="0" err="1"/>
              <a:t>gesensitiseerd</a:t>
            </a:r>
            <a:r>
              <a:rPr lang="nl-NL" dirty="0"/>
              <a:t> kan raken. </a:t>
            </a:r>
          </a:p>
          <a:p>
            <a:endParaRPr lang="nl-NL" dirty="0"/>
          </a:p>
          <a:p>
            <a:r>
              <a:rPr lang="nl-NL" dirty="0"/>
              <a:t>Deze en de volgende dia’s zijn te gebruiken als een eenvoudig model voor de werking van het zenuwstelsel in relatie tot pijn en overgevoeligheid voor pijn.</a:t>
            </a:r>
          </a:p>
          <a:p>
            <a:endParaRPr lang="nl-NL" dirty="0"/>
          </a:p>
          <a:p>
            <a:r>
              <a:rPr lang="nl-NL" dirty="0"/>
              <a:t>Daar waar pijn aanvankelijk een teken van dreiging is wordt chronische pijn niet meer geassocieerd met weefselbeschadiging, maar meer met modulatie van de pijnverwerking in het zenuwstelsel.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algn="r"/>
            <a:r>
              <a:rPr lang="nl-NL" dirty="0">
                <a:solidFill>
                  <a:srgbClr val="FF0000"/>
                </a:solidFill>
              </a:rPr>
              <a:t>Centrale sensitisatie</a:t>
            </a:r>
          </a:p>
        </p:txBody>
      </p:sp>
      <p:sp>
        <p:nvSpPr>
          <p:cNvPr id="54276" name="Tijdelijke aanduiding voor dianummer 3"/>
          <p:cNvSpPr>
            <a:spLocks noGrp="1"/>
          </p:cNvSpPr>
          <p:nvPr>
            <p:ph type="sldNum" sz="quarter" idx="5"/>
          </p:nvPr>
        </p:nvSpPr>
        <p:spPr>
          <a:noFill/>
          <a:ln>
            <a:miter lim="800000"/>
            <a:headEnd/>
            <a:tailEnd/>
          </a:ln>
        </p:spPr>
        <p:txBody>
          <a:bodyPr/>
          <a:lstStyle/>
          <a:p>
            <a:fld id="{685780E0-5C50-488E-B8D0-75A6057422D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p:spPr>
        <p:txBody>
          <a:bodyPr/>
          <a:lstStyle/>
          <a:p>
            <a:r>
              <a:rPr lang="nl-NL" dirty="0"/>
              <a:t>Voor een goed begrip van de werking van het pijnsysteem  is het belangrijk om te beseffen dat de pijnprikkel in de hersenen gelabeld of geïnterpreteerd wordt.</a:t>
            </a:r>
          </a:p>
          <a:p>
            <a:endParaRPr lang="nl-NL" dirty="0"/>
          </a:p>
          <a:p>
            <a:r>
              <a:rPr lang="nl-NL" dirty="0"/>
              <a:t>Onderweg treedt echter ook al modulatie op door inhibitie of juist versterking van het pijnsignaal. Emoties en eerdere ervaringen met pijn hebben in dit proces een bepalende invloed.</a:t>
            </a:r>
          </a:p>
          <a:p>
            <a:endParaRPr lang="nl-NL" dirty="0"/>
          </a:p>
          <a:p>
            <a:r>
              <a:rPr lang="nl-NL" dirty="0"/>
              <a:t>Er is een zekere overlap tussen de Limbische verklaring en het model van centrale sensitisatie. </a:t>
            </a:r>
          </a:p>
          <a:p>
            <a:endParaRPr lang="nl-NL" dirty="0"/>
          </a:p>
          <a:p>
            <a:r>
              <a:rPr lang="nl-NL" dirty="0" err="1"/>
              <a:t>Explain</a:t>
            </a:r>
            <a:r>
              <a:rPr lang="nl-NL" dirty="0"/>
              <a:t> </a:t>
            </a:r>
            <a:r>
              <a:rPr lang="nl-NL" dirty="0" err="1"/>
              <a:t>Pain</a:t>
            </a:r>
            <a:r>
              <a:rPr lang="nl-NL" dirty="0"/>
              <a:t> of Begrijp de pijn van de NOI-groep gaat voor hun rationale ook uit van centrale sensitisatie.</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algn="r"/>
            <a:r>
              <a:rPr lang="nl-NL" dirty="0">
                <a:solidFill>
                  <a:srgbClr val="FF0000"/>
                </a:solidFill>
              </a:rPr>
              <a:t>Centrale sensitisatie</a:t>
            </a:r>
          </a:p>
        </p:txBody>
      </p:sp>
      <p:sp>
        <p:nvSpPr>
          <p:cNvPr id="55300" name="Tijdelijke aanduiding voor dianummer 3"/>
          <p:cNvSpPr>
            <a:spLocks noGrp="1"/>
          </p:cNvSpPr>
          <p:nvPr>
            <p:ph type="sldNum" sz="quarter" idx="5"/>
          </p:nvPr>
        </p:nvSpPr>
        <p:spPr>
          <a:noFill/>
          <a:ln>
            <a:miter lim="800000"/>
            <a:headEnd/>
            <a:tailEnd/>
          </a:ln>
        </p:spPr>
        <p:txBody>
          <a:bodyPr/>
          <a:lstStyle/>
          <a:p>
            <a:fld id="{9CF326F2-6DE6-4FA6-8C2A-AD5EAA94728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a:xfrm>
            <a:off x="679450" y="4714875"/>
            <a:ext cx="5438775" cy="5036976"/>
          </a:xfrm>
          <a:noFill/>
        </p:spPr>
        <p:txBody>
          <a:bodyPr/>
          <a:lstStyle/>
          <a:p>
            <a:r>
              <a:rPr lang="nl-NL" dirty="0"/>
              <a:t>Chronische pijnklachten zijn pijnklachten zonder duidelijk somatisch substraat. Patiënten met chronische pijn krijgen na medisch onderzoek daardoor vaak geen duidelijke diagnose te horen.</a:t>
            </a:r>
          </a:p>
          <a:p>
            <a:endParaRPr lang="nl-NL" dirty="0"/>
          </a:p>
          <a:p>
            <a:r>
              <a:rPr lang="nl-NL" dirty="0"/>
              <a:t>Het hebben van pijnklachten zonder dat zij uitleg of een diagnose krijgen, betekent voor veel patiënten meer onrust en kan aanleiding zijn voor het verder zoeken naar verklaringen en behandelingen (medisch shoppen).</a:t>
            </a:r>
          </a:p>
          <a:p>
            <a:endParaRPr lang="nl-NL" dirty="0"/>
          </a:p>
          <a:p>
            <a:r>
              <a:rPr lang="nl-NL" dirty="0"/>
              <a:t>Bij veel chronische pijnsyndromen, zoals chronische lage rugklachten, whiplash en fibromyalgie, lijkt er één gemeenschappelijke pathogenese te zijn: sensitisatie van </a:t>
            </a:r>
            <a:r>
              <a:rPr lang="nl-NL" dirty="0" err="1"/>
              <a:t>pijnmodulerende</a:t>
            </a:r>
            <a:r>
              <a:rPr lang="nl-NL" dirty="0"/>
              <a:t> systemen in het centrale zenuwstelsel. Het betreft hier zowel spinale als </a:t>
            </a:r>
            <a:r>
              <a:rPr lang="nl-NL" dirty="0" err="1"/>
              <a:t>supraspinale</a:t>
            </a:r>
            <a:r>
              <a:rPr lang="nl-NL" dirty="0"/>
              <a:t> systemen.</a:t>
            </a:r>
          </a:p>
          <a:p>
            <a:br>
              <a:rPr lang="nl-NL" dirty="0"/>
            </a:br>
            <a:endParaRPr lang="nl-NL" dirty="0"/>
          </a:p>
          <a:p>
            <a:endParaRPr lang="nl-NL" dirty="0"/>
          </a:p>
          <a:p>
            <a:endParaRPr lang="nl-NL" dirty="0"/>
          </a:p>
          <a:p>
            <a:endParaRPr lang="nl-NL" dirty="0"/>
          </a:p>
          <a:p>
            <a:endParaRPr lang="nl-NL" dirty="0"/>
          </a:p>
          <a:p>
            <a:endParaRPr lang="nl-NL" dirty="0"/>
          </a:p>
          <a:p>
            <a:endParaRPr lang="nl-NL" dirty="0"/>
          </a:p>
          <a:p>
            <a:endParaRPr lang="nl-NL" dirty="0"/>
          </a:p>
          <a:p>
            <a:pPr algn="r"/>
            <a:r>
              <a:rPr lang="nl-NL" dirty="0">
                <a:solidFill>
                  <a:srgbClr val="FF0000"/>
                </a:solidFill>
              </a:rPr>
              <a:t>Centrale sensitisatie</a:t>
            </a:r>
          </a:p>
        </p:txBody>
      </p:sp>
      <p:sp>
        <p:nvSpPr>
          <p:cNvPr id="56324" name="Tijdelijke aanduiding voor dianummer 3"/>
          <p:cNvSpPr>
            <a:spLocks noGrp="1"/>
          </p:cNvSpPr>
          <p:nvPr>
            <p:ph type="sldNum" sz="quarter" idx="5"/>
          </p:nvPr>
        </p:nvSpPr>
        <p:spPr>
          <a:noFill/>
          <a:ln>
            <a:miter lim="800000"/>
            <a:headEnd/>
            <a:tailEnd/>
          </a:ln>
        </p:spPr>
        <p:txBody>
          <a:bodyPr/>
          <a:lstStyle/>
          <a:p>
            <a:fld id="{CD931034-C68D-48CC-BF11-21FE2FA4551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a:ln/>
        </p:spPr>
      </p:sp>
      <p:sp>
        <p:nvSpPr>
          <p:cNvPr id="57347" name="Tijdelijke aanduiding voor notities 2"/>
          <p:cNvSpPr>
            <a:spLocks noGrp="1"/>
          </p:cNvSpPr>
          <p:nvPr>
            <p:ph type="body" idx="1"/>
          </p:nvPr>
        </p:nvSpPr>
        <p:spPr>
          <a:xfrm>
            <a:off x="679450" y="4714875"/>
            <a:ext cx="5438775" cy="4640932"/>
          </a:xfrm>
          <a:noFill/>
        </p:spPr>
        <p:txBody>
          <a:bodyPr/>
          <a:lstStyle/>
          <a:p>
            <a:r>
              <a:rPr lang="nl-NL" dirty="0"/>
              <a:t>Deze centrale sensitisatie wordt gefaciliteerd door een groot aantal factoren  en draagt bij tot het in stand houden van de pijn op individueel bepaalde manier. Met andere woorden: een ieder reageert op zijn manier op pijn.</a:t>
            </a:r>
          </a:p>
          <a:p>
            <a:endParaRPr lang="nl-NL" dirty="0"/>
          </a:p>
          <a:p>
            <a:r>
              <a:rPr lang="nl-NL" dirty="0"/>
              <a:t>Als de patiënt sensitisatie als verklaring voor chronische pijn krijgt en de relatie kan leggen tussen pijn en de factoren die de sensitisatie onderhouden, dan is dit een belangrijke stap voor een behandeling gericht op het omgaan met deze factoren.</a:t>
            </a:r>
          </a:p>
          <a:p>
            <a:endParaRPr lang="nl-NL" dirty="0"/>
          </a:p>
          <a:p>
            <a:r>
              <a:rPr lang="nl-NL" dirty="0"/>
              <a:t>De boodschap van het sensitisatieverhaal is dat de pijnwaarneming verstoord is. Pijn is dan geen betrouwbare maat meer voor weefselbeschadiging. De pijn heeft echter wel geleid tot een gedragspatroon dat de klachten in stand helpt houden. </a:t>
            </a:r>
          </a:p>
          <a:p>
            <a:endParaRPr lang="nl-NL" dirty="0"/>
          </a:p>
          <a:p>
            <a:r>
              <a:rPr lang="nl-NL" dirty="0"/>
              <a:t>Verandering in de </a:t>
            </a:r>
            <a:r>
              <a:rPr lang="nl-NL" dirty="0" err="1"/>
              <a:t>labeling</a:t>
            </a:r>
            <a:r>
              <a:rPr lang="nl-NL" dirty="0"/>
              <a:t> van de pijn en dus ook de omgang ermee geeft ruimte voor het her-programmeren van het brein zodat herstel van functie, een afname van beperkingen en een toename van de kwaliteit van leven in weer beeld  kunnen komen.</a:t>
            </a:r>
          </a:p>
          <a:p>
            <a:br>
              <a:rPr lang="nl-NL" dirty="0"/>
            </a:br>
            <a:endParaRPr lang="nl-NL" dirty="0"/>
          </a:p>
          <a:p>
            <a:endParaRPr lang="nl-NL" dirty="0"/>
          </a:p>
          <a:p>
            <a:endParaRPr lang="nl-NL" dirty="0"/>
          </a:p>
          <a:p>
            <a:pPr algn="r"/>
            <a:r>
              <a:rPr lang="nl-NL" dirty="0">
                <a:solidFill>
                  <a:srgbClr val="FF0000"/>
                </a:solidFill>
              </a:rPr>
              <a:t>Centrale sensitisatie</a:t>
            </a:r>
          </a:p>
        </p:txBody>
      </p:sp>
      <p:sp>
        <p:nvSpPr>
          <p:cNvPr id="57348" name="Tijdelijke aanduiding voor dianummer 3"/>
          <p:cNvSpPr>
            <a:spLocks noGrp="1"/>
          </p:cNvSpPr>
          <p:nvPr>
            <p:ph type="sldNum" sz="quarter" idx="5"/>
          </p:nvPr>
        </p:nvSpPr>
        <p:spPr>
          <a:noFill/>
          <a:ln>
            <a:miter lim="800000"/>
            <a:headEnd/>
            <a:tailEnd/>
          </a:ln>
        </p:spPr>
        <p:txBody>
          <a:bodyPr/>
          <a:lstStyle/>
          <a:p>
            <a:fld id="{79D64EF8-0146-4DB3-B675-C1ABF13F163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xfrm>
            <a:off x="679450" y="4714875"/>
            <a:ext cx="5438775" cy="5000972"/>
          </a:xfrm>
          <a:noFill/>
        </p:spPr>
        <p:txBody>
          <a:bodyPr/>
          <a:lstStyle/>
          <a:p>
            <a:r>
              <a:rPr lang="nl-NL" sz="1300" dirty="0"/>
              <a:t>Factoren die centrale sensitisatie in de hand werken zijn onder andere:</a:t>
            </a:r>
          </a:p>
          <a:p>
            <a:r>
              <a:rPr lang="nl-NL" sz="1300" dirty="0"/>
              <a:t>− Overmatige spierspanning in samenhang met verkrampt bewegen</a:t>
            </a:r>
          </a:p>
          <a:p>
            <a:r>
              <a:rPr lang="nl-NL" sz="1300" dirty="0"/>
              <a:t>of niet kunnen ontspannen.</a:t>
            </a:r>
          </a:p>
          <a:p>
            <a:r>
              <a:rPr lang="nl-NL" sz="1300" dirty="0"/>
              <a:t>− Verslechterde lichamelijke conditie.</a:t>
            </a:r>
          </a:p>
          <a:p>
            <a:r>
              <a:rPr lang="nl-NL" sz="1300" dirty="0"/>
              <a:t>− Negatieve emoties (neerslachtig, boos, machteloos of verdrietig zijn).</a:t>
            </a:r>
          </a:p>
          <a:p>
            <a:r>
              <a:rPr lang="nl-NL" sz="1300" dirty="0"/>
              <a:t>− Angst (om te bewegen, voor pijn of voor een ernstige ziekte).</a:t>
            </a:r>
          </a:p>
          <a:p>
            <a:r>
              <a:rPr lang="nl-NL" sz="1300" dirty="0"/>
              <a:t>− Stress (niet kunnen voldoen aan de eisen die jezelf en/of de omgeving aan je stelt).</a:t>
            </a:r>
          </a:p>
          <a:p>
            <a:r>
              <a:rPr lang="nl-NL" sz="1300" dirty="0"/>
              <a:t>− Opkroppen van spanning, woede of verdriet.</a:t>
            </a:r>
          </a:p>
          <a:p>
            <a:r>
              <a:rPr lang="nl-NL" sz="1300" dirty="0"/>
              <a:t>− Overbelasting (teveel tegelijk willen, teveel achter elkaar plannen, altijd voor anderen klaarstaan of altijd doorgaan tot iets af is).</a:t>
            </a:r>
          </a:p>
          <a:p>
            <a:r>
              <a:rPr lang="nl-NL" sz="1300" dirty="0"/>
              <a:t>− Te veel aandacht gericht op pijnlijke plaatsen in het lichaam</a:t>
            </a:r>
          </a:p>
          <a:p>
            <a:r>
              <a:rPr lang="nl-NL" sz="1300" dirty="0"/>
              <a:t>− Conflicten (op het werk of in de familie).</a:t>
            </a:r>
          </a:p>
          <a:p>
            <a:r>
              <a:rPr lang="nl-NL" sz="1300" dirty="0"/>
              <a:t>− Vermijden van bewegen.</a:t>
            </a:r>
          </a:p>
          <a:p>
            <a:r>
              <a:rPr lang="nl-NL" sz="1300" dirty="0"/>
              <a:t>− Negatieve gedachtenpatronen als: ‘De pijn die ik heb, betekent dat er iets ernstigs aan de hand is’.</a:t>
            </a:r>
          </a:p>
          <a:p>
            <a:endParaRPr lang="nl-NL" sz="1100" dirty="0"/>
          </a:p>
          <a:p>
            <a:endParaRPr lang="nl-NL" sz="1300" dirty="0"/>
          </a:p>
          <a:p>
            <a:endParaRPr lang="nl-NL" sz="1300" dirty="0"/>
          </a:p>
          <a:p>
            <a:pPr algn="r"/>
            <a:r>
              <a:rPr lang="nl-NL" dirty="0">
                <a:solidFill>
                  <a:srgbClr val="FF0000"/>
                </a:solidFill>
              </a:rPr>
              <a:t>Vroegdiagnostiek patroonherkenning</a:t>
            </a:r>
          </a:p>
        </p:txBody>
      </p:sp>
      <p:sp>
        <p:nvSpPr>
          <p:cNvPr id="58372" name="Tijdelijke aanduiding voor dianummer 3"/>
          <p:cNvSpPr>
            <a:spLocks noGrp="1"/>
          </p:cNvSpPr>
          <p:nvPr>
            <p:ph type="sldNum" sz="quarter" idx="5"/>
          </p:nvPr>
        </p:nvSpPr>
        <p:spPr>
          <a:noFill/>
          <a:ln>
            <a:miter lim="800000"/>
            <a:headEnd/>
            <a:tailEnd/>
          </a:ln>
        </p:spPr>
        <p:txBody>
          <a:bodyPr/>
          <a:lstStyle/>
          <a:p>
            <a:fld id="{A6421101-0094-4DDC-9712-3B6405A6E0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xfrm>
            <a:off x="679450" y="4714874"/>
            <a:ext cx="5438775" cy="5072981"/>
          </a:xfrm>
          <a:noFill/>
        </p:spPr>
        <p:txBody>
          <a:bodyPr/>
          <a:lstStyle/>
          <a:p>
            <a:r>
              <a:rPr lang="nl-NL" sz="1400" dirty="0"/>
              <a:t>Patroonherkenning is belangrijk om psychosomatische klachten snel te herkennen en er voor te zorgen tijdig de juiste therapie in te stellen om verergering en medisch shoppen te voorkomen. </a:t>
            </a:r>
          </a:p>
          <a:p>
            <a:endParaRPr lang="nl-NL" sz="1400" dirty="0"/>
          </a:p>
          <a:p>
            <a:r>
              <a:rPr lang="nl-NL" sz="1400" dirty="0"/>
              <a:t>In de begeleiding van deze patiënten zien zowel de huisarts als de PSF-er de problemen in een breder perspectief. Zij zijn dan ook bij uitstek degenen die losse eindjes aan elkaar kunnen knopen door verbanden te leggen die bij oppervlakkige beschouwing van de klachten niet naar boven komen.</a:t>
            </a:r>
          </a:p>
          <a:p>
            <a:endParaRPr lang="nl-NL" sz="1400" dirty="0"/>
          </a:p>
          <a:p>
            <a:r>
              <a:rPr lang="nl-NL" sz="1400" dirty="0"/>
              <a:t>Psychosomatische klachten uiten zich in eerste instantie vaak als een enkelvoudige somatische klacht die meestal weer herstelt, maar ook na bepaalde tijd vaak recidiveert en intensiveert. Zie de casus eerder in deze presentatie</a:t>
            </a:r>
          </a:p>
          <a:p>
            <a:endParaRPr lang="nl-NL" sz="1400" dirty="0"/>
          </a:p>
          <a:p>
            <a:r>
              <a:rPr lang="nl-NL" sz="1400" dirty="0"/>
              <a:t>In verloop van tijd blijkt de ingestelde somatische aanpak onvoldoende te helpen en het klachtenbeeld zich uit te breiden. Bij navraag -door middel van de SCEGS- blijken er vaak diverse stressoren aanwezig in heden en/of verleden (zogenaamde gele vlaggen).</a:t>
            </a:r>
            <a:endParaRPr lang="nl-NL" dirty="0">
              <a:solidFill>
                <a:srgbClr val="FF0000"/>
              </a:solidFill>
            </a:endParaRPr>
          </a:p>
          <a:p>
            <a:pPr algn="r"/>
            <a:r>
              <a:rPr lang="nl-NL" dirty="0">
                <a:solidFill>
                  <a:srgbClr val="FF0000"/>
                </a:solidFill>
              </a:rPr>
              <a:t>Persoonlijkheidskenmerken</a:t>
            </a:r>
          </a:p>
        </p:txBody>
      </p:sp>
      <p:sp>
        <p:nvSpPr>
          <p:cNvPr id="60420" name="Tijdelijke aanduiding voor dianummer 3"/>
          <p:cNvSpPr>
            <a:spLocks noGrp="1"/>
          </p:cNvSpPr>
          <p:nvPr>
            <p:ph type="sldNum" sz="quarter" idx="5"/>
          </p:nvPr>
        </p:nvSpPr>
        <p:spPr>
          <a:noFill/>
          <a:ln>
            <a:miter lim="800000"/>
            <a:headEnd/>
            <a:tailEnd/>
          </a:ln>
        </p:spPr>
        <p:txBody>
          <a:bodyPr/>
          <a:lstStyle/>
          <a:p>
            <a:fld id="{FA7D05B0-2B37-49E9-BCEE-B21B263C4EB9}"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ln/>
        </p:spPr>
      </p:sp>
      <p:sp>
        <p:nvSpPr>
          <p:cNvPr id="67587" name="Tijdelijke aanduiding voor notities 2"/>
          <p:cNvSpPr>
            <a:spLocks noGrp="1"/>
          </p:cNvSpPr>
          <p:nvPr>
            <p:ph type="body" idx="1"/>
          </p:nvPr>
        </p:nvSpPr>
        <p:spPr>
          <a:xfrm>
            <a:off x="626529" y="4714875"/>
            <a:ext cx="5616624" cy="5000972"/>
          </a:xfrm>
          <a:noFill/>
        </p:spPr>
        <p:txBody>
          <a:bodyPr/>
          <a:lstStyle/>
          <a:p>
            <a:r>
              <a:rPr lang="nl-NL" sz="1400" dirty="0"/>
              <a:t>Sommige persoonlijkheidskenmerken vormen een verhoogd risico op het ontwikkelen van psychosomatische klachten. </a:t>
            </a:r>
          </a:p>
          <a:p>
            <a:endParaRPr lang="nl-NL" sz="1400" dirty="0"/>
          </a:p>
          <a:p>
            <a:r>
              <a:rPr lang="nl-NL" sz="1400" dirty="0"/>
              <a:t>Maar ook kunnen deze kenmerken een belemmerende factor zijn voor ‘normaal’ herstel bij ziekteprocessen.</a:t>
            </a:r>
          </a:p>
          <a:p>
            <a:endParaRPr lang="nl-NL" sz="1400" dirty="0"/>
          </a:p>
          <a:p>
            <a:r>
              <a:rPr lang="nl-NL" sz="1400" dirty="0"/>
              <a:t>Dit rijtje geeft de belangrijkste persoonlijkheidskenmerken weer. We bedoelen hiermee niet persoonlijkheidsstoornissen, maar kenmerken die we ook bij onszelf wel eens herkennen.</a:t>
            </a:r>
          </a:p>
          <a:p>
            <a:endParaRPr lang="nl-NL" sz="1400" dirty="0"/>
          </a:p>
          <a:p>
            <a:r>
              <a:rPr lang="nl-NL" sz="1400" dirty="0"/>
              <a:t>Als arts en therapeut hebben we de taak om aan de patiënt duidelijk maken hoe een bepaalde persoonlijkheid en dito gedrag de klacht nadelig beïnvloeden kan.</a:t>
            </a:r>
          </a:p>
          <a:p>
            <a:endParaRPr lang="nl-NL" sz="1400" dirty="0"/>
          </a:p>
          <a:p>
            <a:r>
              <a:rPr lang="nl-NL" sz="1400" dirty="0"/>
              <a:t>De psychosomatisch fysiotherapeut heeft de tijd, de juiste kennis en vaardigheden om bij de patiënt gedragsverandering teweeg te brengen. We kunnen de patiënt leren omgaan met minder gunstige persoonskenmerken: de scherpe kantjes er af halen en de coping strategieën verbeteren.</a:t>
            </a:r>
          </a:p>
          <a:p>
            <a:pPr algn="r"/>
            <a:r>
              <a:rPr lang="nl-NL" dirty="0">
                <a:solidFill>
                  <a:srgbClr val="FF0000"/>
                </a:solidFill>
              </a:rPr>
              <a:t>Vroegdiagnostiek SCEGS</a:t>
            </a:r>
          </a:p>
        </p:txBody>
      </p:sp>
      <p:sp>
        <p:nvSpPr>
          <p:cNvPr id="67588" name="Tijdelijke aanduiding voor dianummer 3"/>
          <p:cNvSpPr>
            <a:spLocks noGrp="1"/>
          </p:cNvSpPr>
          <p:nvPr>
            <p:ph type="sldNum" sz="quarter" idx="5"/>
          </p:nvPr>
        </p:nvSpPr>
        <p:spPr>
          <a:noFill/>
          <a:ln>
            <a:miter lim="800000"/>
            <a:headEnd/>
            <a:tailEnd/>
          </a:ln>
        </p:spPr>
        <p:txBody>
          <a:bodyPr/>
          <a:lstStyle/>
          <a:p>
            <a:fld id="{28C22575-D3B4-45FE-AA5B-2045E9359D1B}"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a:ln/>
        </p:spPr>
      </p:sp>
      <p:sp>
        <p:nvSpPr>
          <p:cNvPr id="43011" name="Tijdelijke aanduiding voor notities 2"/>
          <p:cNvSpPr>
            <a:spLocks noGrp="1"/>
          </p:cNvSpPr>
          <p:nvPr>
            <p:ph type="body" idx="1"/>
          </p:nvPr>
        </p:nvSpPr>
        <p:spPr>
          <a:xfrm>
            <a:off x="679450" y="4714875"/>
            <a:ext cx="5438775" cy="5000972"/>
          </a:xfrm>
          <a:noFill/>
        </p:spPr>
        <p:txBody>
          <a:bodyPr/>
          <a:lstStyle/>
          <a:p>
            <a:pPr eaLnBrk="1" hangingPunct="1"/>
            <a:r>
              <a:rPr lang="nl-NL" sz="1400" dirty="0"/>
              <a:t>PSF is een 3-jarige post-HBO opleiding of een 3 jarige masteropleiding. De beroepsvereniging heeft een beroepscompetentieprofiel ontwikkeld (kun je laten zien) met een domeinomschrijving en een beschrijving van de specifieke competenties van de PSF. Naast de nodige bij- en nascholing, houden de PSF-ers zich bekwaam door middel van intervisie.</a:t>
            </a:r>
          </a:p>
          <a:p>
            <a:pPr eaLnBrk="1" hangingPunct="1"/>
            <a:endParaRPr lang="nl-NL" sz="1400" dirty="0"/>
          </a:p>
          <a:p>
            <a:pPr eaLnBrk="1" hangingPunct="1"/>
            <a:endParaRPr lang="nl-NL" sz="1400" dirty="0"/>
          </a:p>
          <a:p>
            <a:pPr algn="r" eaLnBrk="1" hangingPunct="1"/>
            <a:r>
              <a:rPr lang="nl-NL" dirty="0">
                <a:solidFill>
                  <a:srgbClr val="FF0000"/>
                </a:solidFill>
              </a:rPr>
              <a:t>Positionering PSF</a:t>
            </a:r>
          </a:p>
        </p:txBody>
      </p:sp>
      <p:sp>
        <p:nvSpPr>
          <p:cNvPr id="43012" name="Tijdelijke aanduiding voor dianummer 3"/>
          <p:cNvSpPr>
            <a:spLocks noGrp="1"/>
          </p:cNvSpPr>
          <p:nvPr>
            <p:ph type="sldNum" sz="quarter" idx="5"/>
          </p:nvPr>
        </p:nvSpPr>
        <p:spPr>
          <a:noFill/>
          <a:ln>
            <a:miter lim="800000"/>
            <a:headEnd/>
            <a:tailEnd/>
          </a:ln>
        </p:spPr>
        <p:txBody>
          <a:bodyPr/>
          <a:lstStyle/>
          <a:p>
            <a:fld id="{C60585E3-4914-4601-AB10-2DEF534C9EAE}"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a:ln/>
        </p:spPr>
      </p:sp>
      <p:sp>
        <p:nvSpPr>
          <p:cNvPr id="66563" name="Tijdelijke aanduiding voor notities 2"/>
          <p:cNvSpPr>
            <a:spLocks noGrp="1"/>
          </p:cNvSpPr>
          <p:nvPr>
            <p:ph type="body" idx="1"/>
          </p:nvPr>
        </p:nvSpPr>
        <p:spPr>
          <a:noFill/>
        </p:spPr>
        <p:txBody>
          <a:bodyPr/>
          <a:lstStyle/>
          <a:p>
            <a:r>
              <a:rPr lang="nl-NL" dirty="0"/>
              <a:t>De SCEGS zijn te beschouwen als een hulpmiddel om psychosociale herstelbelemmerende factoren te achterhalen. </a:t>
            </a:r>
          </a:p>
          <a:p>
            <a:r>
              <a:rPr lang="nl-NL" dirty="0"/>
              <a:t>Psychosociale factoren hebben nog steeds een negatieve lading en veel behandelaars vinden het moeilijk om deze factoren bespreekbaar te maken. De SCEGS kapstok is dan een handig hulpmiddel omdat het psychosociale factoren direct koppelt aan de fysieke klacht waarmee de cliënt zich meldt. </a:t>
            </a:r>
          </a:p>
          <a:p>
            <a:endParaRPr lang="nl-NL" dirty="0"/>
          </a:p>
          <a:p>
            <a:r>
              <a:rPr lang="nl-NL" dirty="0"/>
              <a:t>Het is van groot belang om eerst de fysieke klacht voldoende uit te diepen: wat is er gedaan aan onderzoek, hoe was het verloop van de klachten in de tijd, wat was de mate en de ernst van de klachten. Pas als er voldoende aandacht is geweest voor de fysieke klacht zal er ruimte zijn voor het bespreken van andere zaken. </a:t>
            </a:r>
          </a:p>
          <a:p>
            <a:endParaRPr lang="nl-NL" dirty="0"/>
          </a:p>
          <a:p>
            <a:r>
              <a:rPr lang="nl-NL" dirty="0"/>
              <a:t>Het heeft de voorkeur om te vervolgen met Cognities (wat denkt u er nu eigenlijk zelf van, wat zou er een rol kunnen spelen) of het gedrag (hoe gaat u met de klachten om, wat doet u wel of juist niet meer). Emotie ligt vaak wat gevoeliger en soms helpt het om dingen te benoemen (Hoe voelt u zich onder de klachten, wat doen ze met u?). Sociale inbedding ligt ook soms gevoelig, maar door bijvoorbeeld zaken als verlies van sociale rollen, relatie- en/of gezinsproblematiek te bespreken treedt vaak een zucht van verlichting en herkenning op.</a:t>
            </a:r>
          </a:p>
          <a:p>
            <a:endParaRPr lang="nl-NL" dirty="0"/>
          </a:p>
          <a:p>
            <a:endParaRPr lang="nl-NL" dirty="0"/>
          </a:p>
          <a:p>
            <a:pPr algn="r"/>
            <a:r>
              <a:rPr lang="nl-NL" dirty="0">
                <a:solidFill>
                  <a:srgbClr val="FF0000"/>
                </a:solidFill>
              </a:rPr>
              <a:t>Vroegdiagnostiek Sleutelvragen</a:t>
            </a:r>
            <a:endParaRPr lang="nl-NL" dirty="0"/>
          </a:p>
          <a:p>
            <a:endParaRPr lang="nl-NL" dirty="0"/>
          </a:p>
        </p:txBody>
      </p:sp>
      <p:sp>
        <p:nvSpPr>
          <p:cNvPr id="66564" name="Tijdelijke aanduiding voor dianummer 3"/>
          <p:cNvSpPr>
            <a:spLocks noGrp="1"/>
          </p:cNvSpPr>
          <p:nvPr>
            <p:ph type="sldNum" sz="quarter" idx="5"/>
          </p:nvPr>
        </p:nvSpPr>
        <p:spPr>
          <a:noFill/>
          <a:ln>
            <a:miter lim="800000"/>
            <a:headEnd/>
            <a:tailEnd/>
          </a:ln>
        </p:spPr>
        <p:txBody>
          <a:bodyPr/>
          <a:lstStyle/>
          <a:p>
            <a:fld id="{CA4C9786-89B3-4C21-BF68-58B9B28B023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a:ln/>
        </p:spPr>
      </p:sp>
      <p:sp>
        <p:nvSpPr>
          <p:cNvPr id="65539" name="Tijdelijke aanduiding voor notities 2"/>
          <p:cNvSpPr>
            <a:spLocks noGrp="1"/>
          </p:cNvSpPr>
          <p:nvPr>
            <p:ph type="body" idx="1"/>
          </p:nvPr>
        </p:nvSpPr>
        <p:spPr>
          <a:noFill/>
        </p:spPr>
        <p:txBody>
          <a:bodyPr/>
          <a:lstStyle/>
          <a:p>
            <a:r>
              <a:rPr lang="nl-NL" dirty="0"/>
              <a:t>Om snel tot de kern te komen is het handig om gebruik te maken van de zogenoemde sleutelvragen.</a:t>
            </a:r>
          </a:p>
          <a:p>
            <a:endParaRPr lang="nl-NL" dirty="0"/>
          </a:p>
          <a:p>
            <a:r>
              <a:rPr lang="nl-NL" dirty="0"/>
              <a:t>Voor de meest voorkomende </a:t>
            </a:r>
            <a:r>
              <a:rPr lang="nl-NL" dirty="0" err="1"/>
              <a:t>psychopathologieën</a:t>
            </a:r>
            <a:r>
              <a:rPr lang="nl-NL" dirty="0"/>
              <a:t> zijn een aantal grote gemene delers in </a:t>
            </a:r>
            <a:r>
              <a:rPr lang="nl-NL" dirty="0" err="1"/>
              <a:t>symtomen</a:t>
            </a:r>
            <a:r>
              <a:rPr lang="nl-NL" dirty="0"/>
              <a:t> of patronen vast te stellen. </a:t>
            </a:r>
          </a:p>
          <a:p>
            <a:endParaRPr lang="nl-NL" dirty="0"/>
          </a:p>
          <a:p>
            <a:r>
              <a:rPr lang="nl-NL" dirty="0"/>
              <a:t>Zo spelen bij </a:t>
            </a:r>
            <a:r>
              <a:rPr lang="nl-NL" dirty="0" err="1"/>
              <a:t>distress</a:t>
            </a:r>
            <a:r>
              <a:rPr lang="nl-NL" dirty="0"/>
              <a:t> de mate van overbelasting, demoralisatie, de duur en verspreiding van de klachten vaak een rol.</a:t>
            </a:r>
          </a:p>
          <a:p>
            <a:r>
              <a:rPr lang="nl-NL" dirty="0"/>
              <a:t>Voor depressie zijn de frequentie van optreden, de polariteit, mate van depressie en correlaties met </a:t>
            </a:r>
            <a:r>
              <a:rPr lang="nl-NL" dirty="0" err="1"/>
              <a:t>distress</a:t>
            </a:r>
            <a:r>
              <a:rPr lang="nl-NL" dirty="0"/>
              <a:t> of </a:t>
            </a:r>
            <a:r>
              <a:rPr lang="nl-NL" dirty="0" err="1"/>
              <a:t>life-events</a:t>
            </a:r>
            <a:r>
              <a:rPr lang="nl-NL" dirty="0"/>
              <a:t> van belang.</a:t>
            </a:r>
          </a:p>
          <a:p>
            <a:endParaRPr lang="nl-NL" dirty="0"/>
          </a:p>
          <a:p>
            <a:r>
              <a:rPr lang="nl-NL" dirty="0"/>
              <a:t>Strikt genomen horen de levensgebieden niet thuis bij de sleutelvragen, maar het kan heel handig zijn om de invloed van de klachten op de verschillende levensgebieden langs te lopen. Soms is hierin een duidelijke verklaring voor persisterend </a:t>
            </a:r>
            <a:r>
              <a:rPr lang="nl-NL" dirty="0" err="1"/>
              <a:t>contra-productief</a:t>
            </a:r>
            <a:r>
              <a:rPr lang="nl-NL" dirty="0"/>
              <a:t> gedrag te vinden. </a:t>
            </a:r>
          </a:p>
          <a:p>
            <a:endParaRPr lang="nl-NL" dirty="0"/>
          </a:p>
          <a:p>
            <a:endParaRPr lang="nl-NL" dirty="0"/>
          </a:p>
          <a:p>
            <a:endParaRPr lang="nl-NL" dirty="0"/>
          </a:p>
          <a:p>
            <a:endParaRPr lang="nl-NL" dirty="0"/>
          </a:p>
          <a:p>
            <a:endParaRPr lang="nl-NL" dirty="0"/>
          </a:p>
          <a:p>
            <a:endParaRPr lang="nl-NL" dirty="0"/>
          </a:p>
          <a:p>
            <a:pPr algn="r"/>
            <a:r>
              <a:rPr lang="nl-NL" dirty="0">
                <a:solidFill>
                  <a:srgbClr val="FF0000"/>
                </a:solidFill>
              </a:rPr>
              <a:t>Vroegdiagnostiek lichaamswaarneming</a:t>
            </a:r>
          </a:p>
        </p:txBody>
      </p:sp>
      <p:sp>
        <p:nvSpPr>
          <p:cNvPr id="65540" name="Tijdelijke aanduiding voor dianummer 3"/>
          <p:cNvSpPr>
            <a:spLocks noGrp="1"/>
          </p:cNvSpPr>
          <p:nvPr>
            <p:ph type="sldNum" sz="quarter" idx="5"/>
          </p:nvPr>
        </p:nvSpPr>
        <p:spPr>
          <a:noFill/>
          <a:ln>
            <a:miter lim="800000"/>
            <a:headEnd/>
            <a:tailEnd/>
          </a:ln>
        </p:spPr>
        <p:txBody>
          <a:bodyPr/>
          <a:lstStyle/>
          <a:p>
            <a:fld id="{1C4BDB30-5425-4459-A79A-E8C9E144923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ln/>
        </p:spPr>
      </p:sp>
      <p:sp>
        <p:nvSpPr>
          <p:cNvPr id="67587" name="Tijdelijke aanduiding voor notities 2"/>
          <p:cNvSpPr>
            <a:spLocks noGrp="1"/>
          </p:cNvSpPr>
          <p:nvPr>
            <p:ph type="body" idx="1"/>
          </p:nvPr>
        </p:nvSpPr>
        <p:spPr>
          <a:xfrm>
            <a:off x="679450" y="4714875"/>
            <a:ext cx="5438775" cy="4784948"/>
          </a:xfrm>
          <a:noFill/>
        </p:spPr>
        <p:txBody>
          <a:bodyPr/>
          <a:lstStyle/>
          <a:p>
            <a:r>
              <a:rPr lang="nl-NL" dirty="0"/>
              <a:t>Kenmerkend voor de patiëntenpopulatie van de psychosomatisch werkend fysiotherapeut zijn de veranderingen in lichaamswaarneming.</a:t>
            </a:r>
          </a:p>
          <a:p>
            <a:r>
              <a:rPr lang="nl-NL" dirty="0"/>
              <a:t>Niet bij iedereen komen dezelfde veranderingen voor, maar grote lijnen zijn er wel in te herkennen. </a:t>
            </a:r>
          </a:p>
          <a:p>
            <a:endParaRPr lang="nl-NL" sz="1200" kern="1200" dirty="0">
              <a:solidFill>
                <a:schemeClr val="tx1"/>
              </a:solidFill>
              <a:latin typeface="Arial" charset="0"/>
              <a:ea typeface="+mn-ea"/>
              <a:cs typeface="+mn-cs"/>
            </a:endParaRPr>
          </a:p>
          <a:p>
            <a:r>
              <a:rPr lang="nl-NL" sz="1200" kern="1200" dirty="0">
                <a:solidFill>
                  <a:schemeClr val="tx1"/>
                </a:solidFill>
                <a:latin typeface="Arial" charset="0"/>
                <a:ea typeface="+mn-ea"/>
                <a:cs typeface="+mn-cs"/>
              </a:rPr>
              <a:t>Ad 1. Het denken overheerst het voelen, de aandacht kan niet lang op lichaam gehouden worden,  er is een verlaagde aandachtsspanne op lichaam en gevoel.</a:t>
            </a:r>
          </a:p>
          <a:p>
            <a:r>
              <a:rPr lang="nl-NL" sz="1200" kern="1200" dirty="0">
                <a:solidFill>
                  <a:schemeClr val="tx1"/>
                </a:solidFill>
                <a:latin typeface="Arial" charset="0"/>
                <a:ea typeface="+mn-ea"/>
                <a:cs typeface="+mn-cs"/>
              </a:rPr>
              <a:t> </a:t>
            </a:r>
          </a:p>
          <a:p>
            <a:r>
              <a:rPr lang="nl-NL" sz="1200" kern="1200" dirty="0">
                <a:solidFill>
                  <a:schemeClr val="tx1"/>
                </a:solidFill>
                <a:latin typeface="Arial" charset="0"/>
                <a:ea typeface="+mn-ea"/>
                <a:cs typeface="+mn-cs"/>
              </a:rPr>
              <a:t>Ad 2. Patiënten hebben een verkeerd of negatief beeld van hun eigen houding of omvang. Bijvoorbeeld een anorexia patiënt die zichzelf te dik vindt.</a:t>
            </a:r>
          </a:p>
          <a:p>
            <a:r>
              <a:rPr lang="nl-NL" sz="1200" kern="1200" dirty="0">
                <a:solidFill>
                  <a:schemeClr val="tx1"/>
                </a:solidFill>
                <a:latin typeface="Arial" charset="0"/>
                <a:ea typeface="+mn-ea"/>
                <a:cs typeface="+mn-cs"/>
              </a:rPr>
              <a:t> </a:t>
            </a:r>
          </a:p>
          <a:p>
            <a:r>
              <a:rPr lang="nl-NL" sz="1200" kern="1200" dirty="0">
                <a:solidFill>
                  <a:schemeClr val="tx1"/>
                </a:solidFill>
                <a:latin typeface="Arial" charset="0"/>
                <a:ea typeface="+mn-ea"/>
                <a:cs typeface="+mn-cs"/>
              </a:rPr>
              <a:t>Ad 3. Moeite met herkennen hoe emoties zich in het lichaam presenteren, of hoe emoties vastgezet worden. Tot emotioneel geblokkeerd zijn.</a:t>
            </a:r>
          </a:p>
          <a:p>
            <a:r>
              <a:rPr lang="nl-NL" sz="1200" kern="1200" dirty="0">
                <a:solidFill>
                  <a:schemeClr val="tx1"/>
                </a:solidFill>
                <a:latin typeface="Arial" charset="0"/>
                <a:ea typeface="+mn-ea"/>
                <a:cs typeface="+mn-cs"/>
              </a:rPr>
              <a:t> </a:t>
            </a:r>
          </a:p>
          <a:p>
            <a:r>
              <a:rPr lang="nl-NL" sz="1200" kern="1200" dirty="0">
                <a:solidFill>
                  <a:schemeClr val="tx1"/>
                </a:solidFill>
                <a:latin typeface="Arial" charset="0"/>
                <a:ea typeface="+mn-ea"/>
                <a:cs typeface="+mn-cs"/>
              </a:rPr>
              <a:t>Ad 4. Als de patiënt over iets emotioneels of vervelends praat dan vertoont de mimiek bijvoorbeeld een glimlach.</a:t>
            </a:r>
          </a:p>
          <a:p>
            <a:r>
              <a:rPr lang="nl-NL" sz="1200" kern="1200" dirty="0">
                <a:solidFill>
                  <a:schemeClr val="tx1"/>
                </a:solidFill>
                <a:latin typeface="Arial" charset="0"/>
                <a:ea typeface="+mn-ea"/>
                <a:cs typeface="+mn-cs"/>
              </a:rPr>
              <a:t> </a:t>
            </a:r>
          </a:p>
          <a:p>
            <a:r>
              <a:rPr lang="nl-NL" sz="1200" kern="1200" dirty="0">
                <a:solidFill>
                  <a:schemeClr val="tx1"/>
                </a:solidFill>
                <a:latin typeface="Arial" charset="0"/>
                <a:ea typeface="+mn-ea"/>
                <a:cs typeface="+mn-cs"/>
              </a:rPr>
              <a:t>Ad 5. Hoge ademhaling met verminderde of afwezige abdominale ademhaling, versnelde en/of onrustige ademhaling, adem regelmatig vastzetten.</a:t>
            </a:r>
          </a:p>
          <a:p>
            <a:pPr algn="r"/>
            <a:r>
              <a:rPr lang="nl-NL" dirty="0">
                <a:solidFill>
                  <a:srgbClr val="FF0000"/>
                </a:solidFill>
              </a:rPr>
              <a:t>Meetinstrumenten</a:t>
            </a:r>
          </a:p>
        </p:txBody>
      </p:sp>
      <p:sp>
        <p:nvSpPr>
          <p:cNvPr id="67588" name="Tijdelijke aanduiding voor dianummer 3"/>
          <p:cNvSpPr>
            <a:spLocks noGrp="1"/>
          </p:cNvSpPr>
          <p:nvPr>
            <p:ph type="sldNum" sz="quarter" idx="5"/>
          </p:nvPr>
        </p:nvSpPr>
        <p:spPr>
          <a:noFill/>
          <a:ln>
            <a:miter lim="800000"/>
            <a:headEnd/>
            <a:tailEnd/>
          </a:ln>
        </p:spPr>
        <p:txBody>
          <a:bodyPr/>
          <a:lstStyle/>
          <a:p>
            <a:fld id="{28C22575-D3B4-45FE-AA5B-2045E9359D1B}"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a:ln/>
        </p:spPr>
      </p:sp>
      <p:sp>
        <p:nvSpPr>
          <p:cNvPr id="71683" name="Tijdelijke aanduiding voor notities 2"/>
          <p:cNvSpPr>
            <a:spLocks noGrp="1"/>
          </p:cNvSpPr>
          <p:nvPr>
            <p:ph type="body" idx="1"/>
          </p:nvPr>
        </p:nvSpPr>
        <p:spPr>
          <a:noFill/>
        </p:spPr>
        <p:txBody>
          <a:bodyPr/>
          <a:lstStyle/>
          <a:p>
            <a:r>
              <a:rPr lang="nl-NL" dirty="0"/>
              <a:t>Inmiddels bestaan er een groot aantal vragenlijsten die behulpzaam kunnen zijn bij het in kaart brengen van psychosomatische klachten. </a:t>
            </a:r>
          </a:p>
          <a:p>
            <a:endParaRPr lang="nl-NL" dirty="0"/>
          </a:p>
          <a:p>
            <a:r>
              <a:rPr lang="nl-NL" dirty="0"/>
              <a:t>Voor de verschillende domeinen bestaan diverse meetinstrumenten.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algn="r"/>
            <a:r>
              <a:rPr lang="nl-NL" dirty="0">
                <a:solidFill>
                  <a:srgbClr val="FF0000"/>
                </a:solidFill>
              </a:rPr>
              <a:t>Balans en naar herstel van balans</a:t>
            </a:r>
          </a:p>
          <a:p>
            <a:endParaRPr lang="nl-NL" dirty="0">
              <a:solidFill>
                <a:srgbClr val="FF0000"/>
              </a:solidFill>
            </a:endParaRPr>
          </a:p>
        </p:txBody>
      </p:sp>
      <p:sp>
        <p:nvSpPr>
          <p:cNvPr id="71684" name="Tijdelijke aanduiding voor dianummer 3"/>
          <p:cNvSpPr>
            <a:spLocks noGrp="1"/>
          </p:cNvSpPr>
          <p:nvPr>
            <p:ph type="sldNum" sz="quarter" idx="5"/>
          </p:nvPr>
        </p:nvSpPr>
        <p:spPr>
          <a:noFill/>
          <a:ln>
            <a:miter lim="800000"/>
            <a:headEnd/>
            <a:tailEnd/>
          </a:ln>
        </p:spPr>
        <p:txBody>
          <a:bodyPr/>
          <a:lstStyle/>
          <a:p>
            <a:fld id="{DC7E282D-2E62-4236-A7A5-34B1ED48764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a:ln/>
        </p:spPr>
      </p:sp>
      <p:sp>
        <p:nvSpPr>
          <p:cNvPr id="68611" name="Tijdelijke aanduiding voor notities 2"/>
          <p:cNvSpPr>
            <a:spLocks noGrp="1"/>
          </p:cNvSpPr>
          <p:nvPr>
            <p:ph type="body" idx="1"/>
          </p:nvPr>
        </p:nvSpPr>
        <p:spPr>
          <a:xfrm>
            <a:off x="679450" y="4714875"/>
            <a:ext cx="5438775" cy="4964968"/>
          </a:xfrm>
          <a:noFill/>
        </p:spPr>
        <p:txBody>
          <a:bodyPr/>
          <a:lstStyle/>
          <a:p>
            <a:r>
              <a:rPr lang="nl-NL" sz="1100" dirty="0"/>
              <a:t>Doel van de PSF is het bevorderen van een gezonde omgang met de eigen klachten en beperkingen en het herstellen van een gezonde lichaamswaarneming (lekker in je vel zitten). Uiteindelijk werken we toe naar een gezonde balans tussen:</a:t>
            </a:r>
          </a:p>
          <a:p>
            <a:r>
              <a:rPr lang="nl-NL" sz="1100" dirty="0"/>
              <a:t>Belasting-belastbaarheid, draaglast-draagkracht, inspanning-ontspanning, verstand-gevoel, geven-ontvangen, doen-laten. Dit proces is echter niet vanzelfsprekend en afhankelijk van de fase van het herstel zal de interventie zich richten op verschillende niveaus.:</a:t>
            </a:r>
          </a:p>
          <a:p>
            <a:r>
              <a:rPr lang="nl-NL" sz="1100" dirty="0"/>
              <a:t>Stap 1: Herkennen van het eigen stress- of spanningspatroon, </a:t>
            </a:r>
            <a:r>
              <a:rPr lang="nl-NL" sz="1100" dirty="0" err="1"/>
              <a:t>stressordetectie</a:t>
            </a:r>
            <a:r>
              <a:rPr lang="nl-NL" sz="1100" dirty="0"/>
              <a:t>. Wat gebeurt er nu eigenlijk, wat is er aan de hand?</a:t>
            </a:r>
          </a:p>
          <a:p>
            <a:r>
              <a:rPr lang="nl-NL" sz="1100" dirty="0"/>
              <a:t>Stap 2: Pas als je weet wat er speelt kun je erkennen dat er wat speelt. Acceptatie en berusting geven ruimte voor herstel.</a:t>
            </a:r>
          </a:p>
          <a:p>
            <a:r>
              <a:rPr lang="nl-NL" sz="1100" dirty="0"/>
              <a:t>Stap 3: Maatregelen nemen om de stress waar mogelijk te verminderen in werk en privé (kraan dichtdraaien voor het gaan dweilen).</a:t>
            </a:r>
          </a:p>
          <a:p>
            <a:r>
              <a:rPr lang="nl-NL" sz="1100" dirty="0"/>
              <a:t>Stap 4: specifieke vaardigheden trainen die nodig zijn voor het herstel van draagkracht op verschillende dimensies.</a:t>
            </a:r>
          </a:p>
          <a:p>
            <a:r>
              <a:rPr lang="nl-NL" sz="1100" dirty="0"/>
              <a:t>Stap 5: bestendigen van het aangeleerde. Herkennen van dreigende terugval en valkuilen. </a:t>
            </a:r>
          </a:p>
          <a:p>
            <a:r>
              <a:rPr lang="nl-NL" sz="1100" dirty="0"/>
              <a:t>Stap 6: De eindfase: door zelfwerkzaamheid te bevorderen verkleinen we de kans op therapie afhankelijkheid.</a:t>
            </a:r>
          </a:p>
          <a:p>
            <a:r>
              <a:rPr lang="nl-NL" sz="1100" dirty="0"/>
              <a:t>Stap 7: Evaluatie en beschouwing van de doorlopen stappen maken de kans op recidivering kleiner.</a:t>
            </a:r>
          </a:p>
          <a:p>
            <a:r>
              <a:rPr lang="nl-NL" sz="1100" dirty="0"/>
              <a:t>In de regel besteden algemeen </a:t>
            </a:r>
            <a:r>
              <a:rPr lang="nl-NL" sz="1100" baseline="0" dirty="0"/>
              <a:t>fysiotherapeuten vooral aandacht aan het middendeel van de piramide. De PSF-er begint bij de basis en zorgt voor een goed fundament waar op te bouwen is. Door de reflectie</a:t>
            </a:r>
            <a:r>
              <a:rPr lang="nl-NL" sz="1100" dirty="0"/>
              <a:t> op het proces wordt de eigen effectiviteit versterkt.</a:t>
            </a:r>
            <a:endParaRPr lang="nl-NL" sz="600" baseline="0" dirty="0"/>
          </a:p>
          <a:p>
            <a:pPr algn="r"/>
            <a:r>
              <a:rPr lang="nl-NL" dirty="0">
                <a:solidFill>
                  <a:srgbClr val="FF0000"/>
                </a:solidFill>
              </a:rPr>
              <a:t>Methodieken psychosomatische fysiotherapie</a:t>
            </a:r>
          </a:p>
          <a:p>
            <a:endParaRPr lang="nl-NL" dirty="0"/>
          </a:p>
        </p:txBody>
      </p:sp>
      <p:sp>
        <p:nvSpPr>
          <p:cNvPr id="68612" name="Tijdelijke aanduiding voor dianummer 3"/>
          <p:cNvSpPr>
            <a:spLocks noGrp="1"/>
          </p:cNvSpPr>
          <p:nvPr>
            <p:ph type="sldNum" sz="quarter" idx="5"/>
          </p:nvPr>
        </p:nvSpPr>
        <p:spPr>
          <a:noFill/>
          <a:ln>
            <a:miter lim="800000"/>
            <a:headEnd/>
            <a:tailEnd/>
          </a:ln>
        </p:spPr>
        <p:txBody>
          <a:bodyPr/>
          <a:lstStyle/>
          <a:p>
            <a:fld id="{FBF5BEC1-7D11-46E5-B351-197CDDC8BEA6}"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a:ln/>
        </p:spPr>
      </p:sp>
      <p:sp>
        <p:nvSpPr>
          <p:cNvPr id="70659" name="Tijdelijke aanduiding voor notities 2"/>
          <p:cNvSpPr>
            <a:spLocks noGrp="1"/>
          </p:cNvSpPr>
          <p:nvPr>
            <p:ph type="body" idx="1"/>
          </p:nvPr>
        </p:nvSpPr>
        <p:spPr>
          <a:xfrm>
            <a:off x="679450" y="4714875"/>
            <a:ext cx="5438775" cy="4928964"/>
          </a:xfrm>
          <a:noFill/>
        </p:spPr>
        <p:txBody>
          <a:bodyPr/>
          <a:lstStyle/>
          <a:p>
            <a:r>
              <a:rPr lang="nl-NL" sz="1400" dirty="0"/>
              <a:t>De psychosomatisch werkend fysiotherapeut heeft de beschikking over een uitgebreid arsenaal aan technieken en vaardigheden die ingezet kunnen worden voor een doelmatige behandeling van psychosomatische klachten. </a:t>
            </a:r>
          </a:p>
          <a:p>
            <a:r>
              <a:rPr lang="nl-NL" sz="1400" dirty="0"/>
              <a:t>We hadden al eerder gezien dat bij psychosomatische klachten vaak sprake is van een veranderd gevoel in lichaamsbewustzijn. Interventies uit de bio-energetica en biofeedback zijn bij uitstek geschikt om hier op in te haken.</a:t>
            </a:r>
          </a:p>
          <a:p>
            <a:r>
              <a:rPr lang="nl-NL" sz="1400" dirty="0"/>
              <a:t>Zeker bij distressklachten is spanningsregulatie een voorwaarde voor herstel. De psychosomatisch werkend fysiotherapeut kan putten uit een scala van methodieken zoals adem- en ontspanningstherapie of een communicatieve massage.</a:t>
            </a:r>
          </a:p>
          <a:p>
            <a:r>
              <a:rPr lang="nl-NL" sz="1400" dirty="0" err="1"/>
              <a:t>Psycho</a:t>
            </a:r>
            <a:r>
              <a:rPr lang="nl-NL" sz="1400" dirty="0"/>
              <a:t>-educatie is een absolute voorwaarde is om de klachten beter te leren hanteren en de kans op recidieven te beperken. </a:t>
            </a:r>
          </a:p>
          <a:p>
            <a:r>
              <a:rPr lang="nl-NL" sz="1400" dirty="0"/>
              <a:t>Naast het fysieke werk bieden we ook cognitief gerichte interventies aan. Deze worden echter altijd gekoppeld aan de fysieke klacht of aan fysieke symptomen. </a:t>
            </a:r>
          </a:p>
          <a:p>
            <a:r>
              <a:rPr lang="nl-NL" sz="1400" dirty="0"/>
              <a:t>We blijven fysiotherapeuten en zijn als zodanig bijzonder gericht op het lichamelijk functioneren. Oefentherapie maakt dan ook een nadrukkelijk onderdeel uit van onze werk. </a:t>
            </a:r>
            <a:endParaRPr lang="nl-NL" dirty="0">
              <a:solidFill>
                <a:srgbClr val="FF0000"/>
              </a:solidFill>
            </a:endParaRPr>
          </a:p>
          <a:p>
            <a:pPr algn="r"/>
            <a:r>
              <a:rPr lang="nl-NL" dirty="0">
                <a:solidFill>
                  <a:srgbClr val="FF0000"/>
                </a:solidFill>
              </a:rPr>
              <a:t>Samenvatting</a:t>
            </a:r>
          </a:p>
        </p:txBody>
      </p:sp>
      <p:sp>
        <p:nvSpPr>
          <p:cNvPr id="70660" name="Tijdelijke aanduiding voor dianummer 3"/>
          <p:cNvSpPr>
            <a:spLocks noGrp="1"/>
          </p:cNvSpPr>
          <p:nvPr>
            <p:ph type="sldNum" sz="quarter" idx="5"/>
          </p:nvPr>
        </p:nvSpPr>
        <p:spPr>
          <a:noFill/>
          <a:ln>
            <a:miter lim="800000"/>
            <a:headEnd/>
            <a:tailEnd/>
          </a:ln>
        </p:spPr>
        <p:txBody>
          <a:bodyPr/>
          <a:lstStyle/>
          <a:p>
            <a:fld id="{21F71F6B-4BAA-4FBB-A209-3360AB81E1A7}"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a:ln/>
        </p:spPr>
      </p:sp>
      <p:sp>
        <p:nvSpPr>
          <p:cNvPr id="72707" name="Tijdelijke aanduiding voor notities 2"/>
          <p:cNvSpPr>
            <a:spLocks noGrp="1"/>
          </p:cNvSpPr>
          <p:nvPr>
            <p:ph type="body" idx="1"/>
          </p:nvPr>
        </p:nvSpPr>
        <p:spPr>
          <a:xfrm>
            <a:off x="679450" y="4714875"/>
            <a:ext cx="5438775" cy="4820952"/>
          </a:xfrm>
          <a:noFill/>
        </p:spPr>
        <p:txBody>
          <a:bodyPr/>
          <a:lstStyle/>
          <a:p>
            <a:r>
              <a:rPr lang="nl-NL" sz="1400" dirty="0"/>
              <a:t>De psychosomatische fysiotherapeut richt zich met  een holistische kijk op de mens, zijn functioneren en zijn klachten.</a:t>
            </a:r>
          </a:p>
          <a:p>
            <a:endParaRPr lang="nl-NL" sz="1400" dirty="0"/>
          </a:p>
          <a:p>
            <a:r>
              <a:rPr lang="nl-NL" sz="1400" dirty="0"/>
              <a:t>Hiervoor gebruiken we een pakket aan effectieve methodieken:</a:t>
            </a:r>
          </a:p>
          <a:p>
            <a:pPr marL="171450" indent="-171450">
              <a:buFontTx/>
              <a:buChar char="-"/>
            </a:pPr>
            <a:r>
              <a:rPr lang="nl-NL" sz="1400" dirty="0"/>
              <a:t>Gericht onderzoek</a:t>
            </a:r>
          </a:p>
          <a:p>
            <a:pPr marL="171450" indent="-171450">
              <a:buFontTx/>
              <a:buChar char="-"/>
            </a:pPr>
            <a:r>
              <a:rPr lang="nl-NL" sz="1400" dirty="0"/>
              <a:t>Gevalideerde vragenlijsten zoals de 4DKL</a:t>
            </a:r>
          </a:p>
          <a:p>
            <a:pPr marL="171450" indent="-171450">
              <a:buFontTx/>
              <a:buChar char="-"/>
            </a:pPr>
            <a:endParaRPr lang="nl-NL" sz="1400" dirty="0"/>
          </a:p>
          <a:p>
            <a:r>
              <a:rPr lang="nl-NL" sz="1400" dirty="0"/>
              <a:t>De psychosomatisch werkend fysiotherapeut heeft relatief veel tijd tot zijn beschikking om de patiënt inzicht te geven in het ontstaan en aanhouden van zijn klachten. </a:t>
            </a:r>
          </a:p>
          <a:p>
            <a:endParaRPr lang="nl-NL" sz="1400" dirty="0"/>
          </a:p>
          <a:p>
            <a:r>
              <a:rPr lang="nl-NL" sz="1400" dirty="0"/>
              <a:t>Daarnaast zetten we de </a:t>
            </a:r>
            <a:r>
              <a:rPr lang="nl-NL" sz="1400" dirty="0" err="1"/>
              <a:t>psycho</a:t>
            </a:r>
            <a:r>
              <a:rPr lang="nl-NL" sz="1400" dirty="0"/>
              <a:t>-educatie in om de patiënt op een effectievere manier om te laten gaan met zijn klachten en beperkingen.</a:t>
            </a:r>
          </a:p>
          <a:p>
            <a:endParaRPr lang="nl-NL" sz="1400" dirty="0"/>
          </a:p>
          <a:p>
            <a:r>
              <a:rPr lang="nl-NL" sz="1400" dirty="0"/>
              <a:t>Daarbij maken we gebruik van praktische en ervaringsgerichte methodieken en oefeningen. </a:t>
            </a:r>
          </a:p>
          <a:p>
            <a:endParaRPr lang="nl-NL" dirty="0"/>
          </a:p>
          <a:p>
            <a:pPr algn="r"/>
            <a:r>
              <a:rPr lang="nl-NL" dirty="0">
                <a:solidFill>
                  <a:srgbClr val="FF0000"/>
                </a:solidFill>
              </a:rPr>
              <a:t>Bedankt voor de aandacht</a:t>
            </a:r>
          </a:p>
        </p:txBody>
      </p:sp>
      <p:sp>
        <p:nvSpPr>
          <p:cNvPr id="72708" name="Tijdelijke aanduiding voor dianummer 3"/>
          <p:cNvSpPr>
            <a:spLocks noGrp="1"/>
          </p:cNvSpPr>
          <p:nvPr>
            <p:ph type="sldNum" sz="quarter" idx="5"/>
          </p:nvPr>
        </p:nvSpPr>
        <p:spPr>
          <a:noFill/>
          <a:ln>
            <a:miter lim="800000"/>
            <a:headEnd/>
            <a:tailEnd/>
          </a:ln>
        </p:spPr>
        <p:txBody>
          <a:bodyPr/>
          <a:lstStyle/>
          <a:p>
            <a:fld id="{9FEF4AF8-F229-4273-9A64-22756A8D1B19}"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p:cNvSpPr>
            <a:spLocks noGrp="1" noRot="1" noChangeAspect="1" noTextEdit="1"/>
          </p:cNvSpPr>
          <p:nvPr>
            <p:ph type="sldImg"/>
          </p:nvPr>
        </p:nvSpPr>
        <p:spPr>
          <a:ln/>
        </p:spPr>
      </p:sp>
      <p:sp>
        <p:nvSpPr>
          <p:cNvPr id="74755" name="Tijdelijke aanduiding voor notities 2"/>
          <p:cNvSpPr>
            <a:spLocks noGrp="1"/>
          </p:cNvSpPr>
          <p:nvPr>
            <p:ph type="body" idx="1"/>
          </p:nvPr>
        </p:nvSpPr>
        <p:spPr>
          <a:noFill/>
        </p:spPr>
        <p:txBody>
          <a:bodyPr/>
          <a:lstStyle/>
          <a:p>
            <a:endParaRPr lang="nl-NL" dirty="0"/>
          </a:p>
        </p:txBody>
      </p:sp>
      <p:sp>
        <p:nvSpPr>
          <p:cNvPr id="74756" name="Tijdelijke aanduiding voor dianummer 3"/>
          <p:cNvSpPr>
            <a:spLocks noGrp="1"/>
          </p:cNvSpPr>
          <p:nvPr>
            <p:ph type="sldNum" sz="quarter" idx="5"/>
          </p:nvPr>
        </p:nvSpPr>
        <p:spPr>
          <a:noFill/>
          <a:ln>
            <a:miter lim="800000"/>
            <a:headEnd/>
            <a:tailEnd/>
          </a:ln>
        </p:spPr>
        <p:txBody>
          <a:bodyPr/>
          <a:lstStyle/>
          <a:p>
            <a:fld id="{3001311E-D98F-48E5-B081-A0820375E207}"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afbeelding 1"/>
          <p:cNvSpPr>
            <a:spLocks noGrp="1" noRot="1" noChangeAspect="1" noTextEdit="1"/>
          </p:cNvSpPr>
          <p:nvPr>
            <p:ph type="sldImg"/>
          </p:nvPr>
        </p:nvSpPr>
        <p:spPr>
          <a:ln/>
        </p:spPr>
      </p:sp>
      <p:sp>
        <p:nvSpPr>
          <p:cNvPr id="74755" name="Tijdelijke aanduiding voor notities 2"/>
          <p:cNvSpPr>
            <a:spLocks noGrp="1"/>
          </p:cNvSpPr>
          <p:nvPr>
            <p:ph type="body" idx="1"/>
          </p:nvPr>
        </p:nvSpPr>
        <p:spPr>
          <a:noFill/>
        </p:spPr>
        <p:txBody>
          <a:bodyPr/>
          <a:lstStyle/>
          <a:p>
            <a:endParaRPr lang="nl-NL" dirty="0"/>
          </a:p>
        </p:txBody>
      </p:sp>
      <p:sp>
        <p:nvSpPr>
          <p:cNvPr id="74756" name="Tijdelijke aanduiding voor dianummer 3"/>
          <p:cNvSpPr>
            <a:spLocks noGrp="1"/>
          </p:cNvSpPr>
          <p:nvPr>
            <p:ph type="sldNum" sz="quarter" idx="5"/>
          </p:nvPr>
        </p:nvSpPr>
        <p:spPr>
          <a:noFill/>
          <a:ln>
            <a:miter lim="800000"/>
            <a:headEnd/>
            <a:tailEnd/>
          </a:ln>
        </p:spPr>
        <p:txBody>
          <a:bodyPr/>
          <a:lstStyle/>
          <a:p>
            <a:fld id="{3001311E-D98F-48E5-B081-A0820375E20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4104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45059" name="Tijdelijke aanduiding voor notities 2"/>
          <p:cNvSpPr>
            <a:spLocks noGrp="1"/>
          </p:cNvSpPr>
          <p:nvPr>
            <p:ph type="body" idx="1"/>
          </p:nvPr>
        </p:nvSpPr>
        <p:spPr>
          <a:xfrm>
            <a:off x="679450" y="4714875"/>
            <a:ext cx="5438775" cy="4856956"/>
          </a:xfrm>
          <a:noFill/>
        </p:spPr>
        <p:txBody>
          <a:bodyPr/>
          <a:lstStyle/>
          <a:p>
            <a:pPr eaLnBrk="1" hangingPunct="1"/>
            <a:r>
              <a:rPr lang="nl-NL" sz="1400" dirty="0"/>
              <a:t>In het BPS model is de </a:t>
            </a:r>
            <a:r>
              <a:rPr lang="nl-NL" sz="1400" dirty="0" err="1"/>
              <a:t>somatiek</a:t>
            </a:r>
            <a:r>
              <a:rPr lang="nl-NL" sz="1400" dirty="0"/>
              <a:t> traditioneel het werkgebied van de fysiotherapeut en de meeste andere specialismen.</a:t>
            </a:r>
          </a:p>
          <a:p>
            <a:pPr eaLnBrk="1" hangingPunct="1"/>
            <a:r>
              <a:rPr lang="nl-NL" sz="1400" dirty="0"/>
              <a:t>Het gebied van de geest is het behandelterrein van psychologen en psychiaters.</a:t>
            </a:r>
          </a:p>
          <a:p>
            <a:pPr eaLnBrk="1" hangingPunct="1"/>
            <a:r>
              <a:rPr lang="nl-NL" sz="1400" dirty="0"/>
              <a:t>Maatschappelijk werk houdt zich in de regel bezig met omgeving en relaties. </a:t>
            </a:r>
          </a:p>
          <a:p>
            <a:pPr eaLnBrk="1" hangingPunct="1"/>
            <a:endParaRPr lang="nl-NL" sz="1400" dirty="0"/>
          </a:p>
          <a:p>
            <a:pPr eaLnBrk="1" hangingPunct="1"/>
            <a:r>
              <a:rPr lang="nl-NL" sz="1400" dirty="0"/>
              <a:t>Het raakvlak van deze gebieden is het terrein van de psychosomatiek. Van oudsher is de huisarts degene die als poortwachter in het centrum alle dimensies in de gaten houdt en patiënten voor begeleiding in de ene of juist meer in een andere richting kan sturen.</a:t>
            </a:r>
          </a:p>
          <a:p>
            <a:pPr eaLnBrk="1" hangingPunct="1"/>
            <a:endParaRPr lang="nl-NL" sz="1400" dirty="0"/>
          </a:p>
          <a:p>
            <a:pPr eaLnBrk="1" hangingPunct="1"/>
            <a:r>
              <a:rPr lang="nl-NL" sz="1400" dirty="0"/>
              <a:t>De PSF heeft door zijn specifieke expertise naar ons idee ook een belangrijke functie in het centrum van de zorg waar hij prima kan functioneren tussen alle andere behandelaars. </a:t>
            </a:r>
          </a:p>
          <a:p>
            <a:pPr eaLnBrk="1" hangingPunct="1"/>
            <a:endParaRPr lang="nl-NL" sz="1400" dirty="0"/>
          </a:p>
          <a:p>
            <a:pPr eaLnBrk="1" hangingPunct="1"/>
            <a:endParaRPr lang="nl-NL" sz="1400" dirty="0"/>
          </a:p>
          <a:p>
            <a:pPr algn="r" eaLnBrk="1" hangingPunct="1"/>
            <a:r>
              <a:rPr lang="nl-NL" dirty="0">
                <a:solidFill>
                  <a:srgbClr val="FF0000"/>
                </a:solidFill>
              </a:rPr>
              <a:t>De cijfers</a:t>
            </a:r>
          </a:p>
          <a:p>
            <a:pPr eaLnBrk="1" hangingPunct="1"/>
            <a:endParaRPr lang="nl-NL" sz="1400" dirty="0"/>
          </a:p>
        </p:txBody>
      </p:sp>
      <p:sp>
        <p:nvSpPr>
          <p:cNvPr id="45060" name="Tijdelijke aanduiding voor dianummer 3"/>
          <p:cNvSpPr>
            <a:spLocks noGrp="1"/>
          </p:cNvSpPr>
          <p:nvPr>
            <p:ph type="sldNum" sz="quarter" idx="5"/>
          </p:nvPr>
        </p:nvSpPr>
        <p:spPr>
          <a:noFill/>
          <a:ln>
            <a:miter lim="800000"/>
            <a:headEnd/>
            <a:tailEnd/>
          </a:ln>
        </p:spPr>
        <p:txBody>
          <a:bodyPr/>
          <a:lstStyle/>
          <a:p>
            <a:fld id="{58F8C430-D240-4257-AE4C-13DB7F68F88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a:ln/>
        </p:spPr>
      </p:sp>
      <p:sp>
        <p:nvSpPr>
          <p:cNvPr id="72707" name="Tijdelijke aanduiding voor notities 2"/>
          <p:cNvSpPr>
            <a:spLocks noGrp="1"/>
          </p:cNvSpPr>
          <p:nvPr>
            <p:ph type="body" idx="1"/>
          </p:nvPr>
        </p:nvSpPr>
        <p:spPr>
          <a:xfrm>
            <a:off x="679450" y="4714876"/>
            <a:ext cx="5438775" cy="5000972"/>
          </a:xfrm>
          <a:noFill/>
        </p:spPr>
        <p:txBody>
          <a:bodyPr/>
          <a:lstStyle/>
          <a:p>
            <a:r>
              <a:rPr lang="nl-NL" sz="1400" dirty="0"/>
              <a:t>Het aandeel psychosomatiek in de gezondheidszorg is groot en ook de kosten die daarmee gepaard gaan. Hier volgen een aantal cijfers:</a:t>
            </a:r>
          </a:p>
          <a:p>
            <a:endParaRPr lang="nl-NL"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sz="1400" dirty="0"/>
              <a:t>De huisarts komt in zijn praktijk ongeveer 35% tegen met onverklaarde klachten. Bij de specialist ligt het percentage patiënten met SOLK nog hoger: ongeveer 60%.</a:t>
            </a:r>
          </a:p>
          <a:p>
            <a:endParaRPr lang="nl-NL" sz="1400" dirty="0"/>
          </a:p>
          <a:p>
            <a:r>
              <a:rPr lang="nl-NL" sz="1400" dirty="0"/>
              <a:t>1 miljoen mensen met een angststoornis en bijna 650 duizend mensen met depressiviteit.</a:t>
            </a:r>
          </a:p>
          <a:p>
            <a:endParaRPr lang="nl-NL" sz="1400" kern="1200" dirty="0">
              <a:solidFill>
                <a:schemeClr val="tx1"/>
              </a:solidFill>
              <a:latin typeface="Arial" charset="0"/>
              <a:ea typeface="+mn-ea"/>
              <a:cs typeface="+mn-cs"/>
            </a:endParaRPr>
          </a:p>
          <a:p>
            <a:r>
              <a:rPr lang="nl-NL" sz="1400" kern="1200" dirty="0">
                <a:solidFill>
                  <a:schemeClr val="tx1"/>
                </a:solidFill>
                <a:latin typeface="Arial" charset="0"/>
                <a:ea typeface="+mn-ea"/>
                <a:cs typeface="+mn-cs"/>
              </a:rPr>
              <a:t>ca 1/3 van de arbeidsongeschikten met een WIA uitkering heeft psychische problemen. Overspanning en burn-out vormen hiervan het grootste deel. </a:t>
            </a:r>
          </a:p>
          <a:p>
            <a:endParaRPr lang="nl-NL" sz="1400" kern="1200" dirty="0">
              <a:solidFill>
                <a:schemeClr val="tx1"/>
              </a:solidFill>
              <a:latin typeface="Arial" charset="0"/>
              <a:ea typeface="+mn-ea"/>
              <a:cs typeface="+mn-cs"/>
            </a:endParaRPr>
          </a:p>
          <a:p>
            <a:r>
              <a:rPr lang="nl-NL" sz="1400" kern="1200" dirty="0">
                <a:solidFill>
                  <a:schemeClr val="tx1"/>
                </a:solidFill>
                <a:latin typeface="Arial" charset="0"/>
                <a:ea typeface="+mn-ea"/>
                <a:cs typeface="+mn-cs"/>
              </a:rPr>
              <a:t>Het is aannemelijk dat COVID een negatieve uitwerking heeft op deze cijfers. </a:t>
            </a:r>
            <a:endParaRPr lang="nl-NL" dirty="0"/>
          </a:p>
          <a:p>
            <a:endParaRPr lang="nl-NL" dirty="0"/>
          </a:p>
          <a:p>
            <a:endParaRPr lang="nl-NL" dirty="0"/>
          </a:p>
          <a:p>
            <a:endParaRPr lang="nl-NL" dirty="0"/>
          </a:p>
          <a:p>
            <a:pPr algn="r"/>
            <a:r>
              <a:rPr lang="nl-NL" dirty="0">
                <a:solidFill>
                  <a:srgbClr val="FF0000"/>
                </a:solidFill>
              </a:rPr>
              <a:t>Doel psychosomatische fysiotherapie</a:t>
            </a:r>
          </a:p>
        </p:txBody>
      </p:sp>
      <p:sp>
        <p:nvSpPr>
          <p:cNvPr id="72708" name="Tijdelijke aanduiding voor dianummer 3"/>
          <p:cNvSpPr>
            <a:spLocks noGrp="1"/>
          </p:cNvSpPr>
          <p:nvPr>
            <p:ph type="sldNum" sz="quarter" idx="5"/>
          </p:nvPr>
        </p:nvSpPr>
        <p:spPr>
          <a:noFill/>
          <a:ln>
            <a:miter lim="800000"/>
            <a:headEnd/>
            <a:tailEnd/>
          </a:ln>
        </p:spPr>
        <p:txBody>
          <a:bodyPr/>
          <a:lstStyle/>
          <a:p>
            <a:fld id="{9FEF4AF8-F229-4273-9A64-22756A8D1B19}"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44035" name="Tijdelijke aanduiding voor notities 2"/>
          <p:cNvSpPr>
            <a:spLocks noGrp="1"/>
          </p:cNvSpPr>
          <p:nvPr>
            <p:ph type="body" idx="1"/>
          </p:nvPr>
        </p:nvSpPr>
        <p:spPr>
          <a:xfrm>
            <a:off x="679450" y="4714875"/>
            <a:ext cx="5438775" cy="4964968"/>
          </a:xfrm>
          <a:noFill/>
        </p:spPr>
        <p:txBody>
          <a:bodyPr/>
          <a:lstStyle/>
          <a:p>
            <a:pPr eaLnBrk="1" hangingPunct="1"/>
            <a:r>
              <a:rPr lang="nl-NL" sz="1400" dirty="0"/>
              <a:t>Doel algemene fysiotherapie: verbeteren van het bewegend functioneren, het lichaam is aangrijpingspunt en de therapie is gericht op herstel van lichamelijke klachten.</a:t>
            </a:r>
          </a:p>
          <a:p>
            <a:pPr eaLnBrk="1" hangingPunct="1"/>
            <a:endParaRPr lang="nl-NL" sz="1400" dirty="0"/>
          </a:p>
          <a:p>
            <a:pPr eaLnBrk="1" hangingPunct="1"/>
            <a:r>
              <a:rPr lang="nl-NL" sz="1400" dirty="0"/>
              <a:t>Het gevoel is de verbindende factor tussen de geest/emotie en het lichaam. De PSF kijkt specifiek naar de onderlinge relatie tussen lichaam, geest en sociale context: wij kijken hoe de lichamelijke klachten samenhangen met het bewegen en het psychisch functioneren in de sociale omgeving. </a:t>
            </a:r>
          </a:p>
          <a:p>
            <a:pPr eaLnBrk="1" hangingPunct="1"/>
            <a:endParaRPr lang="nl-NL" sz="1400" dirty="0"/>
          </a:p>
          <a:p>
            <a:pPr eaLnBrk="1" hangingPunct="1"/>
            <a:r>
              <a:rPr lang="nl-NL" sz="1400" dirty="0"/>
              <a:t>We volgen hierbij het bio-</a:t>
            </a:r>
            <a:r>
              <a:rPr lang="nl-NL" sz="1400" dirty="0" err="1"/>
              <a:t>psycho</a:t>
            </a:r>
            <a:r>
              <a:rPr lang="nl-NL" sz="1400" dirty="0"/>
              <a:t>-sociale denkmodel.</a:t>
            </a:r>
          </a:p>
          <a:p>
            <a:pPr eaLnBrk="1" hangingPunct="1"/>
            <a:endParaRPr lang="nl-NL" sz="1400" dirty="0"/>
          </a:p>
          <a:p>
            <a:pPr eaLnBrk="1" hangingPunct="1"/>
            <a:r>
              <a:rPr lang="nl-NL" sz="1400" dirty="0"/>
              <a:t>(Beeld = Man van Vitruvius- Leonardo da Vinci)</a:t>
            </a:r>
          </a:p>
          <a:p>
            <a:pPr eaLnBrk="1" hangingPunct="1"/>
            <a:endParaRPr lang="nl-NL" sz="1400" dirty="0"/>
          </a:p>
          <a:p>
            <a:pPr eaLnBrk="1" hangingPunct="1"/>
            <a:endParaRPr lang="nl-NL" sz="1400" dirty="0"/>
          </a:p>
          <a:p>
            <a:pPr eaLnBrk="1" hangingPunct="1"/>
            <a:endParaRPr lang="nl-NL" sz="1400" dirty="0"/>
          </a:p>
          <a:p>
            <a:pPr eaLnBrk="1" hangingPunct="1"/>
            <a:endParaRPr lang="nl-NL" sz="1400" dirty="0"/>
          </a:p>
          <a:p>
            <a:pPr eaLnBrk="1" hangingPunct="1"/>
            <a:endParaRPr lang="nl-NL" dirty="0"/>
          </a:p>
          <a:p>
            <a:pPr algn="r" eaLnBrk="1" hangingPunct="1"/>
            <a:r>
              <a:rPr lang="nl-NL" dirty="0">
                <a:solidFill>
                  <a:srgbClr val="FF0000"/>
                </a:solidFill>
              </a:rPr>
              <a:t>Het </a:t>
            </a:r>
            <a:r>
              <a:rPr lang="nl-NL" dirty="0" err="1">
                <a:solidFill>
                  <a:srgbClr val="FF0000"/>
                </a:solidFill>
              </a:rPr>
              <a:t>biopsychosociale</a:t>
            </a:r>
            <a:r>
              <a:rPr lang="nl-NL" dirty="0">
                <a:solidFill>
                  <a:srgbClr val="FF0000"/>
                </a:solidFill>
              </a:rPr>
              <a:t> model</a:t>
            </a:r>
          </a:p>
        </p:txBody>
      </p:sp>
      <p:sp>
        <p:nvSpPr>
          <p:cNvPr id="44036" name="Tijdelijke aanduiding voor dianummer 3"/>
          <p:cNvSpPr>
            <a:spLocks noGrp="1"/>
          </p:cNvSpPr>
          <p:nvPr>
            <p:ph type="sldNum" sz="quarter" idx="5"/>
          </p:nvPr>
        </p:nvSpPr>
        <p:spPr>
          <a:noFill/>
          <a:ln>
            <a:miter lim="800000"/>
            <a:headEnd/>
            <a:tailEnd/>
          </a:ln>
        </p:spPr>
        <p:txBody>
          <a:bodyPr/>
          <a:lstStyle/>
          <a:p>
            <a:fld id="{F7CE9D36-936D-457D-BAC0-9AEC6C9EF389}"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xfrm>
            <a:off x="679450" y="4714875"/>
            <a:ext cx="5438775" cy="4748944"/>
          </a:xfrm>
          <a:noFill/>
        </p:spPr>
        <p:txBody>
          <a:bodyPr/>
          <a:lstStyle/>
          <a:p>
            <a:pPr eaLnBrk="1" hangingPunct="1"/>
            <a:r>
              <a:rPr lang="nl-NL" sz="1400" dirty="0"/>
              <a:t>Om het ontstaan van psychosomatische klachten te begrijpen kunnen we gebruik maken van het </a:t>
            </a:r>
            <a:r>
              <a:rPr lang="nl-NL" sz="1400" dirty="0" err="1"/>
              <a:t>biopsychosociale</a:t>
            </a:r>
            <a:r>
              <a:rPr lang="nl-NL" sz="1400" dirty="0"/>
              <a:t> model.</a:t>
            </a:r>
          </a:p>
          <a:p>
            <a:pPr eaLnBrk="1" hangingPunct="1"/>
            <a:r>
              <a:rPr lang="nl-NL" sz="1400" dirty="0"/>
              <a:t>In dit model wordt een onderscheid gemaakt tussen predisponerende, uitlokkende en onderhoudende factoren. </a:t>
            </a:r>
          </a:p>
          <a:p>
            <a:pPr eaLnBrk="1" hangingPunct="1"/>
            <a:r>
              <a:rPr lang="nl-NL" sz="1400" dirty="0"/>
              <a:t>In de biologische dimensie is een slechte algehele conditie net als slechte eet- en leefgewoontes een factor die klachten in de hand kan werken. </a:t>
            </a:r>
          </a:p>
          <a:p>
            <a:pPr eaLnBrk="1" hangingPunct="1"/>
            <a:r>
              <a:rPr lang="nl-NL" sz="1400" dirty="0"/>
              <a:t>Op het psychologische vlak vormen persoonlijkheids- of karaktereigenschappen net als bepaalde disfunctionele gedachten/ overtuigingen of emoties ook factoren die klachten kunnen verergeren of juist verminderen.</a:t>
            </a:r>
          </a:p>
          <a:p>
            <a:pPr eaLnBrk="1" hangingPunct="1"/>
            <a:r>
              <a:rPr lang="nl-NL" sz="1400" dirty="0"/>
              <a:t>Op het sociale vlak hebben culturele gewoontes, gezinsnormen en  sociale interactie vermoedelijk invloed. </a:t>
            </a:r>
          </a:p>
          <a:p>
            <a:pPr eaLnBrk="1" hangingPunct="1"/>
            <a:endParaRPr lang="nl-NL" sz="1400" dirty="0"/>
          </a:p>
          <a:p>
            <a:pPr eaLnBrk="1" hangingPunct="1"/>
            <a:r>
              <a:rPr lang="nl-NL" sz="1400" dirty="0"/>
              <a:t>Deze factoren werken gezamenlijk in meer of mindere mate in op het ontstaan, het voortduren en op de beleving van een klacht.</a:t>
            </a:r>
          </a:p>
          <a:p>
            <a:pPr eaLnBrk="1" hangingPunct="1"/>
            <a:endParaRPr lang="nl-NL" sz="1400" dirty="0"/>
          </a:p>
          <a:p>
            <a:pPr eaLnBrk="1" hangingPunct="1"/>
            <a:endParaRPr lang="nl-NL" sz="1400" dirty="0"/>
          </a:p>
          <a:p>
            <a:pPr algn="r" eaLnBrk="1" hangingPunct="1"/>
            <a:r>
              <a:rPr lang="nl-NL" sz="1400" dirty="0">
                <a:solidFill>
                  <a:srgbClr val="FF0000"/>
                </a:solidFill>
              </a:rPr>
              <a:t>Indicaties psychosomatische fysiotherapie</a:t>
            </a:r>
          </a:p>
        </p:txBody>
      </p:sp>
      <p:sp>
        <p:nvSpPr>
          <p:cNvPr id="50180" name="Tijdelijke aanduiding voor dianummer 3"/>
          <p:cNvSpPr>
            <a:spLocks noGrp="1"/>
          </p:cNvSpPr>
          <p:nvPr>
            <p:ph type="sldNum" sz="quarter" idx="5"/>
          </p:nvPr>
        </p:nvSpPr>
        <p:spPr>
          <a:noFill/>
          <a:ln>
            <a:miter lim="800000"/>
            <a:headEnd/>
            <a:tailEnd/>
          </a:ln>
        </p:spPr>
        <p:txBody>
          <a:bodyPr/>
          <a:lstStyle/>
          <a:p>
            <a:fld id="{6E55A56B-D702-442D-AB45-41CAF37E43B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a:ln/>
        </p:spPr>
      </p:sp>
      <p:sp>
        <p:nvSpPr>
          <p:cNvPr id="69635" name="Tijdelijke aanduiding voor notities 2"/>
          <p:cNvSpPr>
            <a:spLocks noGrp="1"/>
          </p:cNvSpPr>
          <p:nvPr>
            <p:ph type="body" idx="1"/>
          </p:nvPr>
        </p:nvSpPr>
        <p:spPr>
          <a:xfrm>
            <a:off x="679450" y="4714875"/>
            <a:ext cx="5438775" cy="4964968"/>
          </a:xfrm>
          <a:noFill/>
        </p:spPr>
        <p:txBody>
          <a:bodyPr/>
          <a:lstStyle/>
          <a:p>
            <a:r>
              <a:rPr lang="nl-NL" sz="1400" dirty="0"/>
              <a:t>NFP richt zich met name op de volgende vier belangrijke doelgroepen:</a:t>
            </a:r>
          </a:p>
          <a:p>
            <a:r>
              <a:rPr lang="nl-NL" sz="1400" dirty="0"/>
              <a:t>-SOLK -</a:t>
            </a:r>
            <a:r>
              <a:rPr lang="nl-NL" sz="1400" dirty="0" err="1"/>
              <a:t>Angst&amp;depressie</a:t>
            </a:r>
            <a:r>
              <a:rPr lang="nl-NL" sz="1400" dirty="0"/>
              <a:t> -</a:t>
            </a:r>
            <a:r>
              <a:rPr lang="nl-NL" sz="1400" dirty="0" err="1"/>
              <a:t>Burnout</a:t>
            </a:r>
            <a:r>
              <a:rPr lang="nl-NL" sz="1400" dirty="0"/>
              <a:t> -Klachten met vertraagd herstel</a:t>
            </a:r>
          </a:p>
          <a:p>
            <a:endParaRPr lang="nl-NL" sz="1400" dirty="0"/>
          </a:p>
          <a:p>
            <a:r>
              <a:rPr lang="nl-NL" sz="1400" dirty="0"/>
              <a:t>Somatisch Onvoldoende verklaarde Lichamelijke Klachten (zoals: recidiverende aspecifieke rug- en nekklachten, ME / chronische vermoeidheid, chronische pijn / fibromyalgie).</a:t>
            </a:r>
          </a:p>
          <a:p>
            <a:endParaRPr lang="nl-NL" sz="1400" dirty="0"/>
          </a:p>
          <a:p>
            <a:r>
              <a:rPr lang="nl-NL" sz="1400" dirty="0"/>
              <a:t>Angst en (milde) depressie met lichamelijke klachten (zoals: hyperventilatie, angstklachten, somberheidklachten).</a:t>
            </a:r>
          </a:p>
          <a:p>
            <a:endParaRPr lang="nl-NL" sz="1400" dirty="0"/>
          </a:p>
          <a:p>
            <a:r>
              <a:rPr lang="nl-NL" sz="1400" dirty="0"/>
              <a:t>Lichamelijke en geestelijke overbelasting (zoals: spanningsklachten, overspannenheid, burn-out).</a:t>
            </a:r>
          </a:p>
          <a:p>
            <a:endParaRPr lang="nl-NL" sz="1400" dirty="0"/>
          </a:p>
          <a:p>
            <a:r>
              <a:rPr lang="nl-NL" sz="1400" dirty="0"/>
              <a:t>Lichamelijke klachten met afwijkend beloop (zoals: vertraagd herstel / of steeds recidiverende klachten, klachten t.g.v. een disbalans in </a:t>
            </a:r>
            <a:r>
              <a:rPr lang="nl-NL" sz="1400" dirty="0" err="1"/>
              <a:t>omgevings</a:t>
            </a:r>
            <a:r>
              <a:rPr lang="nl-NL" sz="1400" dirty="0"/>
              <a:t>- en persoonlijke factoren, klachten t.g.v. een disfunctionele coping).</a:t>
            </a:r>
          </a:p>
          <a:p>
            <a:endParaRPr lang="nl-NL" sz="1100" dirty="0">
              <a:solidFill>
                <a:srgbClr val="FF0000"/>
              </a:solidFill>
            </a:endParaRPr>
          </a:p>
          <a:p>
            <a:pPr algn="r"/>
            <a:r>
              <a:rPr lang="nl-NL" dirty="0">
                <a:solidFill>
                  <a:srgbClr val="FF0000"/>
                </a:solidFill>
              </a:rPr>
              <a:t>Niveaus van complexiteit</a:t>
            </a:r>
          </a:p>
        </p:txBody>
      </p:sp>
      <p:sp>
        <p:nvSpPr>
          <p:cNvPr id="69636" name="Tijdelijke aanduiding voor dianummer 3"/>
          <p:cNvSpPr>
            <a:spLocks noGrp="1"/>
          </p:cNvSpPr>
          <p:nvPr>
            <p:ph type="sldNum" sz="quarter" idx="5"/>
          </p:nvPr>
        </p:nvSpPr>
        <p:spPr>
          <a:noFill/>
          <a:ln>
            <a:miter lim="800000"/>
            <a:headEnd/>
            <a:tailEnd/>
          </a:ln>
        </p:spPr>
        <p:txBody>
          <a:bodyPr/>
          <a:lstStyle/>
          <a:p>
            <a:fld id="{51D12B8F-7A2E-4F31-889D-B77E373B6A27}"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xfrm>
            <a:off x="679450" y="4714875"/>
            <a:ext cx="5438775" cy="4748944"/>
          </a:xfrm>
          <a:noFill/>
        </p:spPr>
        <p:txBody>
          <a:bodyPr/>
          <a:lstStyle/>
          <a:p>
            <a:pPr eaLnBrk="1" hangingPunct="1"/>
            <a:r>
              <a:rPr lang="nl-NL" sz="1600" dirty="0"/>
              <a:t>Binnen de fysiotherapie maken we onderscheid tussen 4 niveaus van complexiteit als het gaat om de cliënt/patiënt met zijn of haar klacht.</a:t>
            </a:r>
          </a:p>
          <a:p>
            <a:pPr eaLnBrk="1" hangingPunct="1"/>
            <a:endParaRPr lang="nl-NL" sz="1600" dirty="0"/>
          </a:p>
          <a:p>
            <a:pPr eaLnBrk="1" hangingPunct="1"/>
            <a:r>
              <a:rPr lang="nl-NL" sz="1600" dirty="0"/>
              <a:t>Niveau 1: Er is sprake van een klacht betreffende het bewegend functioneren bij een in psychisch opzicht stabiel persoon met een voor hem betekenisvol leven.</a:t>
            </a:r>
          </a:p>
          <a:p>
            <a:pPr eaLnBrk="1" hangingPunct="1"/>
            <a:endParaRPr lang="nl-NL" sz="1600" dirty="0"/>
          </a:p>
          <a:p>
            <a:pPr eaLnBrk="1" hangingPunct="1"/>
            <a:r>
              <a:rPr lang="nl-NL" sz="1600" dirty="0"/>
              <a:t>Er is in potentie een voldoende mate van zelfregulatie ten aanzien van het gezondheid- of levensdomein</a:t>
            </a:r>
            <a:r>
              <a:rPr lang="nl-NL" dirty="0"/>
              <a:t>. </a:t>
            </a:r>
          </a:p>
          <a:p>
            <a:pPr eaLnBrk="1" hangingPunct="1"/>
            <a:endParaRPr lang="nl-NL" dirty="0"/>
          </a:p>
          <a:p>
            <a:pPr eaLnBrk="1" hangingPunct="1"/>
            <a:r>
              <a:rPr lang="nl-NL" sz="1600" dirty="0"/>
              <a:t>Bijvoorbeeld: eenvoudige sportblessures</a:t>
            </a:r>
          </a:p>
          <a:p>
            <a:pPr eaLnBrk="1" hangingPunct="1"/>
            <a:endParaRPr lang="nl-NL" sz="1600" dirty="0"/>
          </a:p>
          <a:p>
            <a:pPr eaLnBrk="1" hangingPunct="1"/>
            <a:endParaRPr lang="nl-NL" sz="1600" dirty="0"/>
          </a:p>
          <a:p>
            <a:pPr eaLnBrk="1" hangingPunct="1"/>
            <a:endParaRPr lang="nl-NL" sz="1600" dirty="0"/>
          </a:p>
          <a:p>
            <a:pPr algn="r" eaLnBrk="1" hangingPunct="1"/>
            <a:endParaRPr lang="nl-NL" dirty="0">
              <a:solidFill>
                <a:srgbClr val="FF0000"/>
              </a:solidFill>
            </a:endParaRPr>
          </a:p>
          <a:p>
            <a:pPr algn="r" eaLnBrk="1" hangingPunct="1"/>
            <a:r>
              <a:rPr lang="nl-NL" dirty="0">
                <a:solidFill>
                  <a:srgbClr val="FF0000"/>
                </a:solidFill>
              </a:rPr>
              <a:t>Niveaus van complexiteit – casus 1</a:t>
            </a:r>
          </a:p>
        </p:txBody>
      </p:sp>
      <p:sp>
        <p:nvSpPr>
          <p:cNvPr id="46084" name="Tijdelijke aanduiding voor dianummer 3"/>
          <p:cNvSpPr>
            <a:spLocks noGrp="1"/>
          </p:cNvSpPr>
          <p:nvPr>
            <p:ph type="sldNum" sz="quarter" idx="5"/>
          </p:nvPr>
        </p:nvSpPr>
        <p:spPr>
          <a:noFill/>
          <a:ln>
            <a:miter lim="800000"/>
            <a:headEnd/>
            <a:tailEnd/>
          </a:ln>
        </p:spPr>
        <p:txBody>
          <a:bodyPr/>
          <a:lstStyle/>
          <a:p>
            <a:fld id="{9C167200-31FB-4FE1-9F54-159D77F973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2733C19D-C3CC-4F18-923A-E11EABD65324}" type="slidenum">
              <a:rPr lang="en-US"/>
              <a:pPr>
                <a:defRPr/>
              </a:pPr>
              <a:t>‹nr.›</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4727308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1782928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7160692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8171958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327139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40281119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9852904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382075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212383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26790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F7210B04-0589-4AD1-8660-6EE402A64E1C}" type="slidenum">
              <a:rPr lang="en-US"/>
              <a:pPr>
                <a:defRPr/>
              </a:pPr>
              <a:t>‹nr.›</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2908005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9407050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4483710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1988152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200896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99615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4973382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9725880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13017359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13733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E044360D-04FD-4C7F-A294-12BBBFBCBFB9}" type="slidenum">
              <a:rPr lang="en-US"/>
              <a:pPr>
                <a:defRPr/>
              </a:pPr>
              <a:t>‹nr.›</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4560489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9849732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4827187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7830621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9951776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2638337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6786543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2553766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9657911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332587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5C836E5A-FE25-413A-B188-5C66166B6C89}" type="slidenum">
              <a:rPr lang="en-US"/>
              <a:pPr>
                <a:defRPr/>
              </a:pPr>
              <a:t>‹nr.›</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8190497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36030580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2202143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6448794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769378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0914942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3505941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1892104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1947363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70443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20379522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4880546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0155195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1210322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1910349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39502743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3681616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8837917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7135318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1362544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17220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8806217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9712459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7059466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8268753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9803184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6184846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348943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760524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345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728237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93246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37753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FE3413A0-98E8-4741-A86A-8C230EC47675}" type="slidenum">
              <a:rPr lang="en-US"/>
              <a:pPr>
                <a:defRPr/>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464603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555603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559393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986945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009821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83484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211823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3852498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699942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97063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CF5B0D7A-4B14-41B6-AF2D-8EA1E3D1899B}" type="slidenum">
              <a:rPr lang="en-US"/>
              <a:pPr>
                <a:defRPr/>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71619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086845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154012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01636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976918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966543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857438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30415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660651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58799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859CF5F0-7884-4A94-8969-DA493CCFAA00}" type="slidenum">
              <a:rPr lang="en-US"/>
              <a:pPr>
                <a:defRPr/>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4149459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314242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292403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887432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665464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779634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526234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593547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607190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66640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E2E93A57-A82B-4329-ABF5-CDB25B064F75}" type="slidenum">
              <a:rPr lang="en-US"/>
              <a:pPr>
                <a:defRPr/>
              </a:pPr>
              <a:t>‹nr.›</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9708955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100399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460422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2074051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699884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097343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994577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66911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74300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82756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1A2E1C50-16E7-436D-B707-D7268C9F7CF0}" type="slidenum">
              <a:rPr lang="en-US"/>
              <a:pPr>
                <a:defRPr/>
              </a:pPr>
              <a:t>‹nr.›</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9431314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6067930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109220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838760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7619442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805212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4277181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1465039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240012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01624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B25FE2B9-4A3D-4F5E-9FA4-7B2BFD57DD2B}" type="slidenum">
              <a:rPr lang="en-US"/>
              <a:pPr>
                <a:defRPr/>
              </a:pPr>
              <a:t>‹nr.›</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445348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94047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6920870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709875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613821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1549541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3164404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4615783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1602620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318427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2469741C-0447-4BA2-A473-A4E95B93CED0}" type="slidenum">
              <a:rPr lang="en-US"/>
              <a:pPr>
                <a:defRPr/>
              </a:pPr>
              <a:t>‹nr.›</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121145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91195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1916444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757701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269917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514816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3540956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AB86239A-DC4A-4ECA-AFB2-9B6C40027456}"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17848101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733C19D-C3CC-4F18-923A-E11EABD6532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7331546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156325" y="287338"/>
            <a:ext cx="1835150" cy="54006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47700" y="287338"/>
            <a:ext cx="5356225"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7210B04-0589-4AD1-8660-6EE402A64E1C}"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75794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93863" y="4535488"/>
            <a:ext cx="5184775" cy="536575"/>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693863" y="579438"/>
            <a:ext cx="51847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693863" y="5072063"/>
            <a:ext cx="51847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AB86239A-DC4A-4ECA-AFB2-9B6C40027456}" type="slidenum">
              <a:rPr lang="en-US"/>
              <a:pPr>
                <a:defRPr/>
              </a:pPr>
              <a:t>‹nr.›</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tekst 2"/>
          <p:cNvSpPr>
            <a:spLocks noGrp="1"/>
          </p:cNvSpPr>
          <p:nvPr>
            <p:ph type="body" sz="half" idx="1"/>
          </p:nvPr>
        </p:nvSpPr>
        <p:spPr>
          <a:xfrm>
            <a:off x="647700" y="1439863"/>
            <a:ext cx="3595688" cy="42481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395788" y="1439863"/>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395788" y="3640138"/>
            <a:ext cx="3595687" cy="2047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044360D-04FD-4C7F-A294-12BBBFBCBFB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8322899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47700" y="287338"/>
            <a:ext cx="7343775" cy="900112"/>
          </a:xfrm>
        </p:spPr>
        <p:txBody>
          <a:bodyPr/>
          <a:lstStyle/>
          <a:p>
            <a:r>
              <a:rPr lang="nl-NL"/>
              <a:t>Klik om de stijl te bewerken</a:t>
            </a:r>
          </a:p>
        </p:txBody>
      </p:sp>
      <p:sp>
        <p:nvSpPr>
          <p:cNvPr id="3" name="Tijdelijke aanduiding voor grafiek 2"/>
          <p:cNvSpPr>
            <a:spLocks noGrp="1"/>
          </p:cNvSpPr>
          <p:nvPr>
            <p:ph type="chart" idx="1"/>
          </p:nvPr>
        </p:nvSpPr>
        <p:spPr>
          <a:xfrm>
            <a:off x="647700" y="1439863"/>
            <a:ext cx="7343775" cy="4248150"/>
          </a:xfrm>
        </p:spPr>
        <p:txBody>
          <a:bodyPr/>
          <a:lstStyle/>
          <a:p>
            <a:pPr lvl="0"/>
            <a:endParaRPr lang="nl-NL" noProof="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C836E5A-FE25-413A-B188-5C66166B6C89}"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664988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10" descr="kngf_01"/>
          <p:cNvPicPr>
            <a:picLocks noChangeAspect="1" noChangeArrowheads="1"/>
          </p:cNvPicPr>
          <p:nvPr userDrawn="1"/>
        </p:nvPicPr>
        <p:blipFill>
          <a:blip r:embed="rId2" cstate="print"/>
          <a:srcRect l="9435" t="16766"/>
          <a:stretch>
            <a:fillRect/>
          </a:stretch>
        </p:blipFill>
        <p:spPr bwMode="auto">
          <a:xfrm>
            <a:off x="0" y="5148263"/>
            <a:ext cx="8640763" cy="1331912"/>
          </a:xfrm>
          <a:prstGeom prst="rect">
            <a:avLst/>
          </a:prstGeom>
          <a:noFill/>
          <a:ln w="9525">
            <a:noFill/>
            <a:miter lim="800000"/>
            <a:headEnd/>
            <a:tailEnd/>
          </a:ln>
        </p:spPr>
      </p:pic>
      <p:pic>
        <p:nvPicPr>
          <p:cNvPr id="5" name="Picture 12" descr="kngf_ppt_psychosoma"/>
          <p:cNvPicPr>
            <a:picLocks noChangeAspect="1" noChangeArrowheads="1"/>
          </p:cNvPicPr>
          <p:nvPr userDrawn="1"/>
        </p:nvPicPr>
        <p:blipFill>
          <a:blip r:embed="rId3" cstate="print"/>
          <a:srcRect/>
          <a:stretch>
            <a:fillRect/>
          </a:stretch>
        </p:blipFill>
        <p:spPr bwMode="auto">
          <a:xfrm>
            <a:off x="0" y="0"/>
            <a:ext cx="8640763" cy="1468438"/>
          </a:xfrm>
          <a:prstGeom prst="rect">
            <a:avLst/>
          </a:prstGeom>
          <a:noFill/>
          <a:ln w="9525">
            <a:noFill/>
            <a:miter lim="800000"/>
            <a:headEnd/>
            <a:tailEnd/>
          </a:ln>
        </p:spPr>
      </p:pic>
      <p:sp>
        <p:nvSpPr>
          <p:cNvPr id="7171" name="Rectangle 3"/>
          <p:cNvSpPr>
            <a:spLocks noGrp="1" noChangeArrowheads="1"/>
          </p:cNvSpPr>
          <p:nvPr>
            <p:ph type="ctrTitle"/>
          </p:nvPr>
        </p:nvSpPr>
        <p:spPr>
          <a:xfrm>
            <a:off x="1116013" y="1727200"/>
            <a:ext cx="6875462" cy="1584325"/>
          </a:xfrm>
        </p:spPr>
        <p:txBody>
          <a:bodyPr lIns="187200"/>
          <a:lstStyle>
            <a:lvl1pPr>
              <a:lnSpc>
                <a:spcPct val="90000"/>
              </a:lnSpc>
              <a:defRPr sz="3600"/>
            </a:lvl1pPr>
          </a:lstStyle>
          <a:p>
            <a:pPr lvl="0"/>
            <a:r>
              <a:rPr lang="en-US" noProof="0"/>
              <a:t>Click to edit Master title style</a:t>
            </a:r>
          </a:p>
        </p:txBody>
      </p:sp>
      <p:sp>
        <p:nvSpPr>
          <p:cNvPr id="7172" name="Rectangle 4"/>
          <p:cNvSpPr>
            <a:spLocks noGrp="1" noChangeArrowheads="1"/>
          </p:cNvSpPr>
          <p:nvPr>
            <p:ph type="subTitle" idx="1"/>
          </p:nvPr>
        </p:nvSpPr>
        <p:spPr>
          <a:xfrm>
            <a:off x="1331913" y="3995738"/>
            <a:ext cx="3636962" cy="1692275"/>
          </a:xfrm>
        </p:spPr>
        <p:txBody>
          <a:bodyPr/>
          <a:lstStyle>
            <a:lvl1pPr>
              <a:defRPr sz="1400">
                <a:solidFill>
                  <a:schemeClr val="accent1"/>
                </a:solidFill>
              </a:defRPr>
            </a:lvl1pPr>
          </a:lstStyle>
          <a:p>
            <a:pPr lvl="0"/>
            <a:r>
              <a:rPr lang="en-US" noProof="0"/>
              <a:t>Click to edit Master subtitle style</a:t>
            </a:r>
          </a:p>
        </p:txBody>
      </p:sp>
    </p:spTree>
    <p:extLst>
      <p:ext uri="{BB962C8B-B14F-4D97-AF65-F5344CB8AC3E}">
        <p14:creationId xmlns:p14="http://schemas.microsoft.com/office/powerpoint/2010/main" val="33030007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FE3413A0-98E8-4741-A86A-8C230EC476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8118362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82625" y="4164013"/>
            <a:ext cx="7345363" cy="1287462"/>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682625" y="2746375"/>
            <a:ext cx="7345363"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CF5B0D7A-4B14-41B6-AF2D-8EA1E3D1899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2600466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47700" y="1439863"/>
            <a:ext cx="3595688"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395788" y="1439863"/>
            <a:ext cx="35956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859CF5F0-7884-4A94-8969-DA493CCFAA0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0985523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7777163" cy="1081087"/>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31800" y="1450975"/>
            <a:ext cx="3817938"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31800" y="2055813"/>
            <a:ext cx="3817938"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389438" y="1450975"/>
            <a:ext cx="38195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389438" y="2055813"/>
            <a:ext cx="38195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E2E93A57-A82B-4329-ABF5-CDB25B064F75}"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6237460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1A2E1C50-16E7-436D-B707-D7268C9F7CF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8070143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B25FE2B9-4A3D-4F5E-9FA4-7B2BFD57DD2B}"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2946084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31800" y="258763"/>
            <a:ext cx="2843213" cy="1096962"/>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378200" y="258763"/>
            <a:ext cx="483076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31800" y="1355725"/>
            <a:ext cx="28432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2469741C-0447-4BA2-A473-A4E95B93CED0}"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5052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2.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6" Type="http://schemas.openxmlformats.org/officeDocument/2006/relationships/image" Target="../media/image2.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pn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6" Type="http://schemas.openxmlformats.org/officeDocument/2006/relationships/image" Target="../media/image2.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2.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image" Target="../media/image2.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2.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t>12 november 2008  </a:t>
            </a:r>
            <a:r>
              <a:rPr lang="en-US">
                <a:solidFill>
                  <a:schemeClr val="accent2"/>
                </a:solidFill>
              </a:rPr>
              <a:t>• </a:t>
            </a:r>
            <a:r>
              <a:rPr lang="en-US"/>
              <a:t> Dit is de titel van deze presentatie  </a:t>
            </a:r>
            <a:r>
              <a:rPr lang="en-US">
                <a:solidFill>
                  <a:schemeClr val="accent2"/>
                </a:solidFill>
              </a:rPr>
              <a:t>• </a:t>
            </a:r>
            <a:r>
              <a:rPr lang="en-US"/>
              <a:t> </a:t>
            </a:r>
            <a:fld id="{5BFFBE2D-CAF8-4995-8BF6-98254C349F9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414022543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6551148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36155113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6248692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328791165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01099705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37244775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56828658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77359744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614026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ngf_02"/>
          <p:cNvPicPr>
            <a:picLocks noChangeAspect="1" noChangeArrowheads="1"/>
          </p:cNvPicPr>
          <p:nvPr userDrawn="1"/>
        </p:nvPicPr>
        <p:blipFill>
          <a:blip r:embed="rId15" cstate="print"/>
          <a:srcRect l="14455" t="18121" b="15869"/>
          <a:stretch>
            <a:fillRect/>
          </a:stretch>
        </p:blipFill>
        <p:spPr bwMode="auto">
          <a:xfrm>
            <a:off x="0" y="5364163"/>
            <a:ext cx="8640763" cy="1116012"/>
          </a:xfrm>
          <a:prstGeom prst="rect">
            <a:avLst/>
          </a:prstGeom>
          <a:noFill/>
          <a:ln w="9525">
            <a:noFill/>
            <a:miter lim="800000"/>
            <a:headEnd/>
            <a:tailEnd/>
          </a:ln>
        </p:spPr>
      </p:pic>
      <p:pic>
        <p:nvPicPr>
          <p:cNvPr id="1027" name="Picture 9" descr="kngf_ppt_02b"/>
          <p:cNvPicPr>
            <a:picLocks noChangeAspect="1" noChangeArrowheads="1"/>
          </p:cNvPicPr>
          <p:nvPr userDrawn="1"/>
        </p:nvPicPr>
        <p:blipFill>
          <a:blip r:embed="rId16" cstate="print"/>
          <a:srcRect t="87776" r="80838"/>
          <a:stretch>
            <a:fillRect/>
          </a:stretch>
        </p:blipFill>
        <p:spPr bwMode="auto">
          <a:xfrm>
            <a:off x="0" y="5688013"/>
            <a:ext cx="1655763" cy="792162"/>
          </a:xfrm>
          <a:prstGeom prst="rect">
            <a:avLst/>
          </a:prstGeom>
          <a:noFill/>
          <a:ln w="9525">
            <a:noFill/>
            <a:miter lim="800000"/>
            <a:headEnd/>
            <a:tailEnd/>
          </a:ln>
        </p:spPr>
      </p:pic>
      <p:sp>
        <p:nvSpPr>
          <p:cNvPr id="1028" name="Rectangle 2"/>
          <p:cNvSpPr>
            <a:spLocks noGrp="1" noChangeArrowheads="1"/>
          </p:cNvSpPr>
          <p:nvPr>
            <p:ph type="title"/>
          </p:nvPr>
        </p:nvSpPr>
        <p:spPr bwMode="auto">
          <a:xfrm>
            <a:off x="647700" y="287338"/>
            <a:ext cx="7343775" cy="900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a:t>
            </a:r>
          </a:p>
        </p:txBody>
      </p:sp>
      <p:sp>
        <p:nvSpPr>
          <p:cNvPr id="1029" name="Rectangle 3"/>
          <p:cNvSpPr>
            <a:spLocks noGrp="1" noChangeArrowheads="1"/>
          </p:cNvSpPr>
          <p:nvPr>
            <p:ph type="body" idx="1"/>
          </p:nvPr>
        </p:nvSpPr>
        <p:spPr bwMode="auto">
          <a:xfrm>
            <a:off x="647700" y="1439863"/>
            <a:ext cx="73437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800225" y="5903913"/>
            <a:ext cx="6191250" cy="236537"/>
          </a:xfrm>
          <a:prstGeom prst="rect">
            <a:avLst/>
          </a:prstGeom>
          <a:noFill/>
          <a:ln>
            <a:noFill/>
          </a:ln>
          <a:effectLst/>
        </p:spPr>
        <p:txBody>
          <a:bodyPr vert="horz" wrap="square" lIns="0" tIns="0" rIns="0" bIns="46800" numCol="1" anchor="b" anchorCtr="0" compatLnSpc="1">
            <a:prstTxWarp prst="textNoShape">
              <a:avLst/>
            </a:prstTxWarp>
          </a:bodyPr>
          <a:lstStyle>
            <a:lvl1pPr>
              <a:defRPr sz="900">
                <a:solidFill>
                  <a:schemeClr val="bg2"/>
                </a:solidFill>
              </a:defRPr>
            </a:lvl1pPr>
          </a:lstStyle>
          <a:p>
            <a:pPr>
              <a:defRPr/>
            </a:pPr>
            <a:r>
              <a:rPr lang="en-US">
                <a:solidFill>
                  <a:srgbClr val="727272"/>
                </a:solidFill>
              </a:rPr>
              <a:t>12 november 2008  </a:t>
            </a:r>
            <a:r>
              <a:rPr lang="en-US">
                <a:solidFill>
                  <a:srgbClr val="C4122F"/>
                </a:solidFill>
              </a:rPr>
              <a:t>• </a:t>
            </a:r>
            <a:r>
              <a:rPr lang="en-US">
                <a:solidFill>
                  <a:srgbClr val="727272"/>
                </a:solidFill>
              </a:rPr>
              <a:t> Dit is de titel van deze presentatie  </a:t>
            </a:r>
            <a:r>
              <a:rPr lang="en-US">
                <a:solidFill>
                  <a:srgbClr val="C4122F"/>
                </a:solidFill>
              </a:rPr>
              <a:t>• </a:t>
            </a:r>
            <a:r>
              <a:rPr lang="en-US">
                <a:solidFill>
                  <a:srgbClr val="727272"/>
                </a:solidFill>
              </a:rPr>
              <a:t> </a:t>
            </a:r>
            <a:fld id="{5BFFBE2D-CAF8-4995-8BF6-98254C349F94}" type="slidenum">
              <a:rPr lang="en-US">
                <a:solidFill>
                  <a:srgbClr val="727272"/>
                </a:solidFill>
              </a:rPr>
              <a:pPr>
                <a:defRPr/>
              </a:pPr>
              <a:t>‹nr.›</a:t>
            </a:fld>
            <a:endParaRPr lang="en-US">
              <a:solidFill>
                <a:srgbClr val="727272"/>
              </a:solidFill>
            </a:endParaRPr>
          </a:p>
        </p:txBody>
      </p:sp>
    </p:spTree>
    <p:extLst>
      <p:ext uri="{BB962C8B-B14F-4D97-AF65-F5344CB8AC3E}">
        <p14:creationId xmlns:p14="http://schemas.microsoft.com/office/powerpoint/2010/main" val="27371189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hf sldNum="0" hdr="0" ftr="0"/>
  <p:txStyles>
    <p:titleStyle>
      <a:lvl1pPr algn="l" defTabSz="863600" rtl="0" eaLnBrk="0" fontAlgn="base" hangingPunct="0">
        <a:spcBef>
          <a:spcPct val="0"/>
        </a:spcBef>
        <a:spcAft>
          <a:spcPct val="0"/>
        </a:spcAft>
        <a:defRPr sz="2400" b="1">
          <a:solidFill>
            <a:schemeClr val="accent1"/>
          </a:solidFill>
          <a:latin typeface="+mj-lt"/>
          <a:ea typeface="+mj-ea"/>
          <a:cs typeface="+mj-cs"/>
        </a:defRPr>
      </a:lvl1pPr>
      <a:lvl2pPr algn="l" defTabSz="863600" rtl="0" eaLnBrk="0" fontAlgn="base" hangingPunct="0">
        <a:spcBef>
          <a:spcPct val="0"/>
        </a:spcBef>
        <a:spcAft>
          <a:spcPct val="0"/>
        </a:spcAft>
        <a:defRPr sz="2400" b="1">
          <a:solidFill>
            <a:schemeClr val="accent1"/>
          </a:solidFill>
          <a:latin typeface="Arial" charset="0"/>
        </a:defRPr>
      </a:lvl2pPr>
      <a:lvl3pPr algn="l" defTabSz="863600" rtl="0" eaLnBrk="0" fontAlgn="base" hangingPunct="0">
        <a:spcBef>
          <a:spcPct val="0"/>
        </a:spcBef>
        <a:spcAft>
          <a:spcPct val="0"/>
        </a:spcAft>
        <a:defRPr sz="2400" b="1">
          <a:solidFill>
            <a:schemeClr val="accent1"/>
          </a:solidFill>
          <a:latin typeface="Arial" charset="0"/>
        </a:defRPr>
      </a:lvl3pPr>
      <a:lvl4pPr algn="l" defTabSz="863600" rtl="0" eaLnBrk="0" fontAlgn="base" hangingPunct="0">
        <a:spcBef>
          <a:spcPct val="0"/>
        </a:spcBef>
        <a:spcAft>
          <a:spcPct val="0"/>
        </a:spcAft>
        <a:defRPr sz="2400" b="1">
          <a:solidFill>
            <a:schemeClr val="accent1"/>
          </a:solidFill>
          <a:latin typeface="Arial" charset="0"/>
        </a:defRPr>
      </a:lvl4pPr>
      <a:lvl5pPr algn="l" defTabSz="863600" rtl="0" eaLnBrk="0" fontAlgn="base" hangingPunct="0">
        <a:spcBef>
          <a:spcPct val="0"/>
        </a:spcBef>
        <a:spcAft>
          <a:spcPct val="0"/>
        </a:spcAft>
        <a:defRPr sz="2400" b="1">
          <a:solidFill>
            <a:schemeClr val="accent1"/>
          </a:solidFill>
          <a:latin typeface="Arial" charset="0"/>
        </a:defRPr>
      </a:lvl5pPr>
      <a:lvl6pPr marL="457200" algn="l" defTabSz="863600" rtl="0" fontAlgn="base">
        <a:spcBef>
          <a:spcPct val="0"/>
        </a:spcBef>
        <a:spcAft>
          <a:spcPct val="0"/>
        </a:spcAft>
        <a:defRPr sz="2400" b="1">
          <a:solidFill>
            <a:schemeClr val="accent1"/>
          </a:solidFill>
          <a:latin typeface="Arial" charset="0"/>
        </a:defRPr>
      </a:lvl6pPr>
      <a:lvl7pPr marL="914400" algn="l" defTabSz="863600" rtl="0" fontAlgn="base">
        <a:spcBef>
          <a:spcPct val="0"/>
        </a:spcBef>
        <a:spcAft>
          <a:spcPct val="0"/>
        </a:spcAft>
        <a:defRPr sz="2400" b="1">
          <a:solidFill>
            <a:schemeClr val="accent1"/>
          </a:solidFill>
          <a:latin typeface="Arial" charset="0"/>
        </a:defRPr>
      </a:lvl7pPr>
      <a:lvl8pPr marL="1371600" algn="l" defTabSz="863600" rtl="0" fontAlgn="base">
        <a:spcBef>
          <a:spcPct val="0"/>
        </a:spcBef>
        <a:spcAft>
          <a:spcPct val="0"/>
        </a:spcAft>
        <a:defRPr sz="2400" b="1">
          <a:solidFill>
            <a:schemeClr val="accent1"/>
          </a:solidFill>
          <a:latin typeface="Arial" charset="0"/>
        </a:defRPr>
      </a:lvl8pPr>
      <a:lvl9pPr marL="1828800" algn="l" defTabSz="863600" rtl="0" fontAlgn="base">
        <a:spcBef>
          <a:spcPct val="0"/>
        </a:spcBef>
        <a:spcAft>
          <a:spcPct val="0"/>
        </a:spcAft>
        <a:defRPr sz="2400" b="1">
          <a:solidFill>
            <a:schemeClr val="accent1"/>
          </a:solidFill>
          <a:latin typeface="Arial" charset="0"/>
        </a:defRPr>
      </a:lvl9pPr>
    </p:titleStyle>
    <p:bodyStyle>
      <a:lvl1pPr marL="342900" indent="-342900" algn="l" defTabSz="863600" rtl="0" eaLnBrk="0" fontAlgn="base" hangingPunct="0">
        <a:spcBef>
          <a:spcPct val="0"/>
        </a:spcBef>
        <a:spcAft>
          <a:spcPct val="0"/>
        </a:spcAft>
        <a:defRPr>
          <a:solidFill>
            <a:schemeClr val="tx1"/>
          </a:solidFill>
          <a:latin typeface="+mn-lt"/>
          <a:ea typeface="+mn-ea"/>
          <a:cs typeface="+mn-cs"/>
        </a:defRPr>
      </a:lvl1pPr>
      <a:lvl2pPr marL="187325" indent="-185738" algn="l" defTabSz="863600" rtl="0" eaLnBrk="0" fontAlgn="base" hangingPunct="0">
        <a:spcBef>
          <a:spcPct val="0"/>
        </a:spcBef>
        <a:spcAft>
          <a:spcPct val="0"/>
        </a:spcAft>
        <a:buClr>
          <a:schemeClr val="accent2"/>
        </a:buClr>
        <a:buChar char="•"/>
        <a:defRPr>
          <a:solidFill>
            <a:schemeClr val="bg2"/>
          </a:solidFill>
          <a:latin typeface="+mn-lt"/>
        </a:defRPr>
      </a:lvl2pPr>
      <a:lvl3pPr marL="363538" indent="-174625" algn="l" defTabSz="863600" rtl="0" eaLnBrk="0" fontAlgn="base" hangingPunct="0">
        <a:spcBef>
          <a:spcPct val="0"/>
        </a:spcBef>
        <a:spcAft>
          <a:spcPct val="0"/>
        </a:spcAft>
        <a:buClr>
          <a:schemeClr val="accent2"/>
        </a:buClr>
        <a:buChar char="•"/>
        <a:defRPr>
          <a:solidFill>
            <a:schemeClr val="bg2"/>
          </a:solidFill>
          <a:latin typeface="+mn-lt"/>
        </a:defRPr>
      </a:lvl3pPr>
      <a:lvl4pPr marL="550863" indent="-185738" algn="l" defTabSz="863600" rtl="0" eaLnBrk="0" fontAlgn="base" hangingPunct="0">
        <a:spcBef>
          <a:spcPct val="0"/>
        </a:spcBef>
        <a:spcAft>
          <a:spcPct val="0"/>
        </a:spcAft>
        <a:buClr>
          <a:schemeClr val="accent2"/>
        </a:buClr>
        <a:buChar char="•"/>
        <a:defRPr>
          <a:solidFill>
            <a:schemeClr val="bg2"/>
          </a:solidFill>
          <a:latin typeface="+mn-lt"/>
        </a:defRPr>
      </a:lvl4pPr>
      <a:lvl5pPr marL="727075" indent="-174625" algn="l" defTabSz="863600" rtl="0" eaLnBrk="0" fontAlgn="base" hangingPunct="0">
        <a:spcBef>
          <a:spcPct val="0"/>
        </a:spcBef>
        <a:spcAft>
          <a:spcPct val="0"/>
        </a:spcAft>
        <a:buClr>
          <a:schemeClr val="accent2"/>
        </a:buClr>
        <a:buChar char="•"/>
        <a:defRPr>
          <a:solidFill>
            <a:schemeClr val="bg2"/>
          </a:solidFill>
          <a:latin typeface="+mn-lt"/>
        </a:defRPr>
      </a:lvl5pPr>
      <a:lvl6pPr marL="1184275" indent="-174625" algn="l" defTabSz="863600" rtl="0" fontAlgn="base">
        <a:spcBef>
          <a:spcPct val="0"/>
        </a:spcBef>
        <a:spcAft>
          <a:spcPct val="0"/>
        </a:spcAft>
        <a:buClr>
          <a:schemeClr val="accent2"/>
        </a:buClr>
        <a:buChar char="•"/>
        <a:defRPr>
          <a:solidFill>
            <a:schemeClr val="bg2"/>
          </a:solidFill>
          <a:latin typeface="+mn-lt"/>
        </a:defRPr>
      </a:lvl6pPr>
      <a:lvl7pPr marL="1641475" indent="-174625" algn="l" defTabSz="863600" rtl="0" fontAlgn="base">
        <a:spcBef>
          <a:spcPct val="0"/>
        </a:spcBef>
        <a:spcAft>
          <a:spcPct val="0"/>
        </a:spcAft>
        <a:buClr>
          <a:schemeClr val="accent2"/>
        </a:buClr>
        <a:buChar char="•"/>
        <a:defRPr>
          <a:solidFill>
            <a:schemeClr val="bg2"/>
          </a:solidFill>
          <a:latin typeface="+mn-lt"/>
        </a:defRPr>
      </a:lvl7pPr>
      <a:lvl8pPr marL="2098675" indent="-174625" algn="l" defTabSz="863600" rtl="0" fontAlgn="base">
        <a:spcBef>
          <a:spcPct val="0"/>
        </a:spcBef>
        <a:spcAft>
          <a:spcPct val="0"/>
        </a:spcAft>
        <a:buClr>
          <a:schemeClr val="accent2"/>
        </a:buClr>
        <a:buChar char="•"/>
        <a:defRPr>
          <a:solidFill>
            <a:schemeClr val="bg2"/>
          </a:solidFill>
          <a:latin typeface="+mn-lt"/>
        </a:defRPr>
      </a:lvl8pPr>
      <a:lvl9pPr marL="2555875" indent="-174625" algn="l" defTabSz="863600" rtl="0" fontAlgn="base">
        <a:spcBef>
          <a:spcPct val="0"/>
        </a:spcBef>
        <a:spcAft>
          <a:spcPct val="0"/>
        </a:spcAft>
        <a:buClr>
          <a:schemeClr val="accent2"/>
        </a:buClr>
        <a:buChar char="•"/>
        <a:defRPr>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3" Type="http://schemas.openxmlformats.org/officeDocument/2006/relationships/hyperlink" Target="http://www.psychosomatischefysiotherapie.nl/"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defysiotherapeut.com/gespecialiseerde-fysiotherapie/psychosomatisch-fysiotherapeu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6013" y="2268538"/>
            <a:ext cx="6875462" cy="1366837"/>
          </a:xfrm>
        </p:spPr>
        <p:txBody>
          <a:bodyPr/>
          <a:lstStyle/>
          <a:p>
            <a:pPr algn="ctr" eaLnBrk="1" hangingPunct="1"/>
            <a:r>
              <a:rPr lang="en-US"/>
              <a:t>Psychosomatische Fysiotherapie</a:t>
            </a:r>
          </a:p>
        </p:txBody>
      </p:sp>
      <p:sp>
        <p:nvSpPr>
          <p:cNvPr id="3075" name="Rectangle 3"/>
          <p:cNvSpPr>
            <a:spLocks noGrp="1" noChangeArrowheads="1"/>
          </p:cNvSpPr>
          <p:nvPr>
            <p:ph type="subTitle" idx="1"/>
          </p:nvPr>
        </p:nvSpPr>
        <p:spPr>
          <a:xfrm>
            <a:off x="4860925" y="4535488"/>
            <a:ext cx="3636963" cy="1152525"/>
          </a:xfrm>
        </p:spPr>
        <p:txBody>
          <a:bodyPr/>
          <a:lstStyle/>
          <a:p>
            <a:pPr marL="0" indent="0" eaLnBrk="1" hangingPunct="1"/>
            <a:fld id="{63CE1787-3963-4571-8CB1-B786A7A76484}" type="datetime4">
              <a:rPr lang="nl-NL" smtClean="0"/>
              <a:pPr marL="0" indent="0" eaLnBrk="1" hangingPunct="1"/>
              <a:t>6 augustus 2024</a:t>
            </a:fld>
            <a:r>
              <a:rPr lang="en-US"/>
              <a:t>, Plaats</a:t>
            </a:r>
          </a:p>
          <a:p>
            <a:pPr marL="0" indent="0" eaLnBrk="1" hangingPunct="1"/>
            <a:endParaRPr lang="en-US"/>
          </a:p>
          <a:p>
            <a:pPr marL="0" indent="0" eaLnBrk="1" hangingPunct="1"/>
            <a:r>
              <a:rPr lang="en-US">
                <a:solidFill>
                  <a:schemeClr val="bg2"/>
                </a:solidFill>
              </a:rPr>
              <a:t>Je eigen naam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atum 3"/>
          <p:cNvSpPr>
            <a:spLocks noGrp="1"/>
          </p:cNvSpPr>
          <p:nvPr>
            <p:ph type="dt" sz="quarter" idx="10"/>
          </p:nvPr>
        </p:nvSpPr>
        <p:spPr>
          <a:noFill/>
          <a:ln>
            <a:miter lim="800000"/>
            <a:headEnd/>
            <a:tailEnd/>
          </a:ln>
        </p:spPr>
        <p:txBody>
          <a:bodyPr/>
          <a:lstStyle/>
          <a:p>
            <a:pPr defTabSz="863600"/>
            <a:fld id="{EE70734F-B85D-420C-B4D7-2E298FB8C354}"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1211A757-CB02-49CD-9E0B-D2542AF05668}" type="slidenum">
              <a:rPr lang="en-US" smtClean="0"/>
              <a:pPr defTabSz="863600"/>
              <a:t>10</a:t>
            </a:fld>
            <a:endParaRPr lang="en-US" dirty="0"/>
          </a:p>
        </p:txBody>
      </p:sp>
      <p:sp>
        <p:nvSpPr>
          <p:cNvPr id="24579" name="Rectangle 2"/>
          <p:cNvSpPr>
            <a:spLocks noGrp="1" noChangeArrowheads="1"/>
          </p:cNvSpPr>
          <p:nvPr>
            <p:ph type="title"/>
          </p:nvPr>
        </p:nvSpPr>
        <p:spPr/>
        <p:txBody>
          <a:bodyPr/>
          <a:lstStyle/>
          <a:p>
            <a:pPr eaLnBrk="1" hangingPunct="1"/>
            <a:r>
              <a:rPr lang="en-US"/>
              <a:t>Vroegdiagnostiek psychosomatiek</a:t>
            </a:r>
            <a:br>
              <a:rPr lang="en-US"/>
            </a:br>
            <a:r>
              <a:rPr lang="en-US"/>
              <a:t>Patroonherkenning - Casuïstiek</a:t>
            </a:r>
          </a:p>
        </p:txBody>
      </p:sp>
      <p:sp>
        <p:nvSpPr>
          <p:cNvPr id="15364" name="Rectangle 3"/>
          <p:cNvSpPr>
            <a:spLocks noGrp="1" noChangeArrowheads="1"/>
          </p:cNvSpPr>
          <p:nvPr>
            <p:ph type="body" idx="1"/>
          </p:nvPr>
        </p:nvSpPr>
        <p:spPr/>
        <p:txBody>
          <a:bodyPr/>
          <a:lstStyle/>
          <a:p>
            <a:pPr>
              <a:defRPr/>
            </a:pPr>
            <a:r>
              <a:rPr lang="en-US" b="1" dirty="0" err="1"/>
              <a:t>Niveau</a:t>
            </a:r>
            <a:r>
              <a:rPr lang="en-US" b="1" dirty="0"/>
              <a:t> 1</a:t>
            </a:r>
          </a:p>
          <a:p>
            <a:pPr>
              <a:buFont typeface="Arial" pitchFamily="34" charset="0"/>
              <a:buChar char="•"/>
              <a:defRPr/>
            </a:pPr>
            <a:r>
              <a:rPr lang="nl-NL" dirty="0"/>
              <a:t>Vrouw 35 jaar</a:t>
            </a:r>
          </a:p>
          <a:p>
            <a:pPr>
              <a:buFont typeface="Arial" pitchFamily="34" charset="0"/>
              <a:buChar char="•"/>
              <a:defRPr/>
            </a:pPr>
            <a:r>
              <a:rPr lang="nl-NL" dirty="0"/>
              <a:t>Last van tenniselleboog</a:t>
            </a:r>
          </a:p>
          <a:p>
            <a:pPr>
              <a:buFont typeface="Arial" pitchFamily="34" charset="0"/>
              <a:buChar char="•"/>
              <a:defRPr/>
            </a:pPr>
            <a:r>
              <a:rPr lang="nl-NL" dirty="0"/>
              <a:t>Baan in thuiszorg</a:t>
            </a:r>
          </a:p>
          <a:p>
            <a:pPr>
              <a:buFont typeface="Arial" pitchFamily="34" charset="0"/>
              <a:buChar char="•"/>
              <a:defRPr/>
            </a:pPr>
            <a:r>
              <a:rPr lang="nl-NL" dirty="0"/>
              <a:t>Moeder naar verzorgingshuis</a:t>
            </a:r>
          </a:p>
          <a:p>
            <a:pPr>
              <a:buFont typeface="Arial" pitchFamily="34" charset="0"/>
              <a:buChar char="•"/>
              <a:defRPr/>
            </a:pPr>
            <a:r>
              <a:rPr lang="nl-NL" dirty="0"/>
              <a:t>Helpen verhuizen en schoonmaken</a:t>
            </a:r>
          </a:p>
          <a:p>
            <a:pPr>
              <a:defRPr/>
            </a:pPr>
            <a:endParaRPr lang="en-US" b="1" dirty="0"/>
          </a:p>
          <a:p>
            <a:pPr>
              <a:defRPr/>
            </a:pPr>
            <a:r>
              <a:rPr lang="en-US" b="1" dirty="0" err="1"/>
              <a:t>Conclusie</a:t>
            </a:r>
            <a:r>
              <a:rPr lang="en-US" b="1" dirty="0"/>
              <a:t>:</a:t>
            </a:r>
            <a:r>
              <a:rPr lang="en-US" dirty="0"/>
              <a:t> </a:t>
            </a:r>
          </a:p>
          <a:p>
            <a:pPr>
              <a:buFont typeface="Arial" pitchFamily="34" charset="0"/>
              <a:buChar char="•"/>
              <a:defRPr/>
            </a:pPr>
            <a:r>
              <a:rPr lang="en-US" dirty="0" err="1"/>
              <a:t>Overbelasting</a:t>
            </a:r>
            <a:r>
              <a:rPr lang="en-US" dirty="0"/>
              <a:t> </a:t>
            </a:r>
            <a:endParaRPr lang="nl-NL" dirty="0"/>
          </a:p>
          <a:p>
            <a:pPr>
              <a:defRPr/>
            </a:pPr>
            <a:endParaRPr lang="en-US" b="1" dirty="0"/>
          </a:p>
          <a:p>
            <a:pPr>
              <a:defRPr/>
            </a:pPr>
            <a:r>
              <a:rPr lang="en-US" b="1" dirty="0" err="1"/>
              <a:t>Advies</a:t>
            </a:r>
            <a:r>
              <a:rPr lang="en-US" b="1" dirty="0"/>
              <a:t>:</a:t>
            </a:r>
            <a:r>
              <a:rPr lang="en-US" dirty="0"/>
              <a:t> </a:t>
            </a:r>
          </a:p>
          <a:p>
            <a:pPr>
              <a:buFont typeface="Arial" pitchFamily="34" charset="0"/>
              <a:buChar char="•"/>
              <a:defRPr/>
            </a:pPr>
            <a:r>
              <a:rPr lang="en-US" dirty="0" err="1"/>
              <a:t>Pijnstillers</a:t>
            </a:r>
            <a:endParaRPr lang="en-US" dirty="0"/>
          </a:p>
          <a:p>
            <a:pPr>
              <a:buFont typeface="Arial" pitchFamily="34" charset="0"/>
              <a:buChar char="•"/>
              <a:defRPr/>
            </a:pPr>
            <a:r>
              <a:rPr lang="en-US" dirty="0"/>
              <a:t>Rust </a:t>
            </a:r>
            <a:r>
              <a:rPr lang="en-US" dirty="0" err="1"/>
              <a:t>voor</a:t>
            </a:r>
            <a:r>
              <a:rPr lang="en-US" dirty="0"/>
              <a:t> de </a:t>
            </a:r>
            <a:r>
              <a:rPr lang="en-US" dirty="0" err="1"/>
              <a:t>elleboog</a:t>
            </a:r>
            <a:r>
              <a:rPr lang="en-US" dirty="0"/>
              <a:t> (</a:t>
            </a:r>
            <a:r>
              <a:rPr lang="en-US" dirty="0" err="1"/>
              <a:t>niet</a:t>
            </a:r>
            <a:r>
              <a:rPr lang="en-US" dirty="0"/>
              <a:t> </a:t>
            </a:r>
            <a:r>
              <a:rPr lang="en-US" dirty="0" err="1"/>
              <a:t>meer</a:t>
            </a:r>
            <a:r>
              <a:rPr lang="en-US" dirty="0"/>
              <a:t> </a:t>
            </a:r>
            <a:r>
              <a:rPr lang="en-US" dirty="0" err="1"/>
              <a:t>wringen</a:t>
            </a:r>
            <a:r>
              <a:rPr lang="en-US" dirty="0"/>
              <a:t> </a:t>
            </a:r>
            <a:r>
              <a:rPr lang="en-US" dirty="0" err="1"/>
              <a:t>e.d</a:t>
            </a:r>
            <a:r>
              <a:rPr lang="en-US" dirty="0"/>
              <a:t>.) </a:t>
            </a:r>
          </a:p>
          <a:p>
            <a:pPr>
              <a:buFont typeface="Arial" pitchFamily="34" charset="0"/>
              <a:buChar char="•"/>
              <a:defRPr/>
            </a:pPr>
            <a:r>
              <a:rPr lang="en-US" dirty="0"/>
              <a:t>Na twee </a:t>
            </a:r>
            <a:r>
              <a:rPr lang="en-US" dirty="0" err="1"/>
              <a:t>weken</a:t>
            </a:r>
            <a:r>
              <a:rPr lang="en-US" dirty="0"/>
              <a:t> </a:t>
            </a:r>
            <a:r>
              <a:rPr lang="en-US" dirty="0" err="1"/>
              <a:t>activiteiten</a:t>
            </a:r>
            <a:r>
              <a:rPr lang="en-US" dirty="0"/>
              <a:t> </a:t>
            </a:r>
            <a:r>
              <a:rPr lang="en-US" dirty="0" err="1"/>
              <a:t>weer</a:t>
            </a:r>
            <a:r>
              <a:rPr lang="en-US" dirty="0"/>
              <a:t> </a:t>
            </a:r>
            <a:r>
              <a:rPr lang="en-US" dirty="0" err="1"/>
              <a:t>opbouwen</a:t>
            </a:r>
            <a:r>
              <a:rPr lang="en-US" dirty="0"/>
              <a:t>.</a:t>
            </a:r>
            <a:endParaRPr lang="nl-NL" dirty="0"/>
          </a:p>
          <a:p>
            <a:pPr marL="0" indent="0" eaLnBrk="1" hangingPunct="1">
              <a:buFontTx/>
              <a:buChar char="•"/>
              <a:defRPr/>
            </a:pPr>
            <a:endParaRPr lang="en-US" dirty="0"/>
          </a:p>
        </p:txBody>
      </p:sp>
      <p:pic>
        <p:nvPicPr>
          <p:cNvPr id="7" name="Afbeelding 6" descr="p1.jpg"/>
          <p:cNvPicPr>
            <a:picLocks noChangeAspect="1"/>
          </p:cNvPicPr>
          <p:nvPr/>
        </p:nvPicPr>
        <p:blipFill>
          <a:blip r:embed="rId3" cstate="print"/>
          <a:stretch>
            <a:fillRect/>
          </a:stretch>
        </p:blipFill>
        <p:spPr>
          <a:xfrm>
            <a:off x="5796545" y="1259867"/>
            <a:ext cx="2256251" cy="3384376"/>
          </a:xfrm>
          <a:prstGeom prst="rect">
            <a:avLst/>
          </a:prstGeom>
          <a:ln>
            <a:noFill/>
          </a:ln>
          <a:effectLst>
            <a:softEdge rad="112500"/>
          </a:effectLst>
        </p:spPr>
      </p:pic>
      <p:sp>
        <p:nvSpPr>
          <p:cNvPr id="6" name="Tekstvak 5"/>
          <p:cNvSpPr txBox="1"/>
          <p:nvPr/>
        </p:nvSpPr>
        <p:spPr>
          <a:xfrm>
            <a:off x="4932449" y="5786789"/>
            <a:ext cx="3211135" cy="261610"/>
          </a:xfrm>
          <a:prstGeom prst="rect">
            <a:avLst/>
          </a:prstGeom>
          <a:noFill/>
        </p:spPr>
        <p:txBody>
          <a:bodyPr wrap="none" rtlCol="0">
            <a:spAutoFit/>
          </a:bodyPr>
          <a:lstStyle/>
          <a:p>
            <a:r>
              <a:rPr lang="nl-NL" sz="1100" i="1" dirty="0"/>
              <a:t>Bron: Competentieprofiel PSF, KNGF-NFP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atum 3"/>
          <p:cNvSpPr>
            <a:spLocks noGrp="1"/>
          </p:cNvSpPr>
          <p:nvPr>
            <p:ph type="dt" sz="quarter" idx="10"/>
          </p:nvPr>
        </p:nvSpPr>
        <p:spPr>
          <a:noFill/>
          <a:ln>
            <a:miter lim="800000"/>
            <a:headEnd/>
            <a:tailEnd/>
          </a:ln>
        </p:spPr>
        <p:txBody>
          <a:bodyPr/>
          <a:lstStyle/>
          <a:p>
            <a:pPr defTabSz="863600"/>
            <a:fld id="{09BF6C79-09DB-44E1-A79C-45456BF4700A}" type="datetime4">
              <a:rPr lang="nl-NL" smtClean="0"/>
              <a:pPr defTabSz="863600"/>
              <a:t>6 augustus 2024</a:t>
            </a:fld>
            <a:r>
              <a:rPr lang="nl-NL"/>
              <a:t>  </a:t>
            </a:r>
            <a:r>
              <a:rPr lang="en-US">
                <a:solidFill>
                  <a:schemeClr val="accent2"/>
                </a:solidFill>
              </a:rPr>
              <a:t>• </a:t>
            </a:r>
            <a:r>
              <a:rPr lang="en-US"/>
              <a:t> NFP-Toolkit </a:t>
            </a:r>
            <a:r>
              <a:rPr lang="en-US">
                <a:solidFill>
                  <a:schemeClr val="accent2"/>
                </a:solidFill>
              </a:rPr>
              <a:t>• </a:t>
            </a:r>
            <a:r>
              <a:rPr lang="en-US"/>
              <a:t> </a:t>
            </a:r>
            <a:fld id="{EC5515B7-487B-4AF5-B75A-EF7EFD5E8F4A}" type="slidenum">
              <a:rPr lang="en-US" smtClean="0"/>
              <a:pPr defTabSz="863600"/>
              <a:t>11</a:t>
            </a:fld>
            <a:endParaRPr lang="en-US"/>
          </a:p>
        </p:txBody>
      </p:sp>
      <p:sp>
        <p:nvSpPr>
          <p:cNvPr id="10243" name="Rectangle 2"/>
          <p:cNvSpPr>
            <a:spLocks noGrp="1" noChangeArrowheads="1"/>
          </p:cNvSpPr>
          <p:nvPr>
            <p:ph type="title"/>
          </p:nvPr>
        </p:nvSpPr>
        <p:spPr/>
        <p:txBody>
          <a:bodyPr/>
          <a:lstStyle/>
          <a:p>
            <a:pPr eaLnBrk="1" hangingPunct="1"/>
            <a:r>
              <a:rPr lang="en-US" dirty="0" err="1"/>
              <a:t>Niveaus</a:t>
            </a:r>
            <a:r>
              <a:rPr lang="en-US" dirty="0"/>
              <a:t> van </a:t>
            </a:r>
            <a:r>
              <a:rPr lang="en-US" dirty="0" err="1"/>
              <a:t>complexiteit</a:t>
            </a:r>
            <a:endParaRPr lang="en-US" dirty="0"/>
          </a:p>
        </p:txBody>
      </p:sp>
      <p:sp>
        <p:nvSpPr>
          <p:cNvPr id="10244" name="Rectangle 3"/>
          <p:cNvSpPr>
            <a:spLocks noGrp="1" noChangeArrowheads="1"/>
          </p:cNvSpPr>
          <p:nvPr>
            <p:ph type="body" idx="1"/>
          </p:nvPr>
        </p:nvSpPr>
        <p:spPr/>
        <p:txBody>
          <a:bodyPr/>
          <a:lstStyle/>
          <a:p>
            <a:pPr eaLnBrk="1" hangingPunct="1">
              <a:buFontTx/>
              <a:buAutoNum type="arabicPeriod"/>
            </a:pPr>
            <a:r>
              <a:rPr lang="en-US" b="1" dirty="0" err="1"/>
              <a:t>Ongecompliceerd</a:t>
            </a:r>
            <a:endParaRPr lang="en-US" b="1" dirty="0"/>
          </a:p>
          <a:p>
            <a:pPr eaLnBrk="1" hangingPunct="1">
              <a:buFontTx/>
              <a:buAutoNum type="arabicPeriod"/>
            </a:pPr>
            <a:endParaRPr lang="en-US" b="1" dirty="0"/>
          </a:p>
          <a:p>
            <a:pPr eaLnBrk="1" hangingPunct="1">
              <a:buFontTx/>
              <a:buAutoNum type="arabicPeriod"/>
            </a:pPr>
            <a:r>
              <a:rPr lang="en-US" b="1" dirty="0" err="1"/>
              <a:t>Licht</a:t>
            </a:r>
            <a:r>
              <a:rPr lang="en-US" b="1" dirty="0"/>
              <a:t> </a:t>
            </a:r>
            <a:r>
              <a:rPr lang="en-US" b="1" dirty="0" err="1"/>
              <a:t>gecompliceerd</a:t>
            </a:r>
            <a:endParaRPr lang="en-US" b="1" dirty="0"/>
          </a:p>
          <a:p>
            <a:pPr eaLnBrk="1" hangingPunct="1">
              <a:buFontTx/>
              <a:buAutoNum type="arabicPeriod"/>
            </a:pPr>
            <a:endParaRPr lang="en-US" b="1" dirty="0"/>
          </a:p>
        </p:txBody>
      </p:sp>
      <p:sp>
        <p:nvSpPr>
          <p:cNvPr id="10245" name="Ovaal 1"/>
          <p:cNvSpPr>
            <a:spLocks noChangeArrowheads="1"/>
          </p:cNvSpPr>
          <p:nvPr/>
        </p:nvSpPr>
        <p:spPr bwMode="auto">
          <a:xfrm>
            <a:off x="4787900" y="1116013"/>
            <a:ext cx="3311525" cy="4356100"/>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1800" dirty="0"/>
              <a:t>Disfunctionele opvattingen/emotie</a:t>
            </a:r>
          </a:p>
          <a:p>
            <a:pPr algn="ctr" defTabSz="863600"/>
            <a:endParaRPr lang="nl-NL" sz="1800" dirty="0"/>
          </a:p>
          <a:p>
            <a:pPr algn="ctr" defTabSz="863600"/>
            <a:r>
              <a:rPr lang="nl-NL" sz="1800" dirty="0">
                <a:solidFill>
                  <a:schemeClr val="bg2"/>
                </a:solidFill>
              </a:rPr>
              <a:t>Corrigeerbaar door voorlichting</a:t>
            </a:r>
          </a:p>
        </p:txBody>
      </p:sp>
      <p:sp>
        <p:nvSpPr>
          <p:cNvPr id="10246" name="Ovaal 5"/>
          <p:cNvSpPr>
            <a:spLocks noChangeArrowheads="1"/>
          </p:cNvSpPr>
          <p:nvPr/>
        </p:nvSpPr>
        <p:spPr bwMode="auto">
          <a:xfrm>
            <a:off x="5688013" y="3475038"/>
            <a:ext cx="1519237" cy="1997075"/>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1100" dirty="0"/>
              <a:t>Lichamelijke klacht</a:t>
            </a:r>
          </a:p>
          <a:p>
            <a:pPr algn="ctr" defTabSz="863600"/>
            <a:endParaRPr lang="nl-NL" sz="1100" dirty="0"/>
          </a:p>
          <a:p>
            <a:pPr algn="ctr" defTabSz="863600"/>
            <a:r>
              <a:rPr lang="nl-NL" sz="1100" dirty="0">
                <a:solidFill>
                  <a:schemeClr val="bg2"/>
                </a:solidFill>
              </a:rPr>
              <a:t>Psychisch stabiel</a:t>
            </a:r>
          </a:p>
          <a:p>
            <a:pPr algn="ctr" defTabSz="863600"/>
            <a:endParaRPr lang="nl-NL" sz="1100" dirty="0"/>
          </a:p>
          <a:p>
            <a:pPr algn="ctr" defTabSz="863600"/>
            <a:r>
              <a:rPr lang="nl-NL" sz="1100" dirty="0"/>
              <a:t>Betekenis</a:t>
            </a:r>
          </a:p>
          <a:p>
            <a:pPr algn="ctr" defTabSz="863600"/>
            <a:endParaRPr lang="nl-NL" sz="1100" dirty="0"/>
          </a:p>
          <a:p>
            <a:pPr algn="ctr" defTabSz="863600"/>
            <a:r>
              <a:rPr lang="nl-NL" sz="1100" dirty="0">
                <a:solidFill>
                  <a:schemeClr val="bg2"/>
                </a:solidFill>
              </a:rPr>
              <a:t>Zelfregulatie</a:t>
            </a:r>
          </a:p>
        </p:txBody>
      </p:sp>
      <p:sp>
        <p:nvSpPr>
          <p:cNvPr id="7" name="Tekstvak 6"/>
          <p:cNvSpPr txBox="1"/>
          <p:nvPr/>
        </p:nvSpPr>
        <p:spPr>
          <a:xfrm>
            <a:off x="4932449" y="5786789"/>
            <a:ext cx="3211135" cy="261610"/>
          </a:xfrm>
          <a:prstGeom prst="rect">
            <a:avLst/>
          </a:prstGeom>
          <a:noFill/>
        </p:spPr>
        <p:txBody>
          <a:bodyPr wrap="none" rtlCol="0">
            <a:spAutoFit/>
          </a:bodyPr>
          <a:lstStyle/>
          <a:p>
            <a:r>
              <a:rPr lang="nl-NL" sz="1100" i="1" dirty="0"/>
              <a:t>Bron: Competentieprofiel PSF, KNGF-NFP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atum 3"/>
          <p:cNvSpPr>
            <a:spLocks noGrp="1"/>
          </p:cNvSpPr>
          <p:nvPr>
            <p:ph type="dt" sz="quarter" idx="10"/>
          </p:nvPr>
        </p:nvSpPr>
        <p:spPr>
          <a:noFill/>
          <a:ln>
            <a:miter lim="800000"/>
            <a:headEnd/>
            <a:tailEnd/>
          </a:ln>
        </p:spPr>
        <p:txBody>
          <a:bodyPr/>
          <a:lstStyle/>
          <a:p>
            <a:pPr defTabSz="863600"/>
            <a:fld id="{9C18419C-7506-4E1D-A4EB-37D596951068}"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7C6CB9F8-F74A-44E9-A46F-69C25A0A329F}" type="slidenum">
              <a:rPr lang="en-US" smtClean="0"/>
              <a:pPr defTabSz="863600"/>
              <a:t>12</a:t>
            </a:fld>
            <a:endParaRPr lang="en-US" dirty="0"/>
          </a:p>
        </p:txBody>
      </p:sp>
      <p:sp>
        <p:nvSpPr>
          <p:cNvPr id="25603" name="Rectangle 2"/>
          <p:cNvSpPr>
            <a:spLocks noGrp="1" noChangeArrowheads="1"/>
          </p:cNvSpPr>
          <p:nvPr>
            <p:ph type="title"/>
          </p:nvPr>
        </p:nvSpPr>
        <p:spPr/>
        <p:txBody>
          <a:bodyPr/>
          <a:lstStyle/>
          <a:p>
            <a:pPr eaLnBrk="1" hangingPunct="1"/>
            <a:r>
              <a:rPr lang="en-US"/>
              <a:t>Vroegdiagnostiek psychosomatiek</a:t>
            </a:r>
            <a:br>
              <a:rPr lang="en-US"/>
            </a:br>
            <a:r>
              <a:rPr lang="en-US"/>
              <a:t>Patroonherkenning - Casuïstiek</a:t>
            </a:r>
          </a:p>
        </p:txBody>
      </p:sp>
      <p:sp>
        <p:nvSpPr>
          <p:cNvPr id="15364" name="Rectangle 3"/>
          <p:cNvSpPr>
            <a:spLocks noGrp="1" noChangeArrowheads="1"/>
          </p:cNvSpPr>
          <p:nvPr>
            <p:ph type="body" idx="1"/>
          </p:nvPr>
        </p:nvSpPr>
        <p:spPr/>
        <p:txBody>
          <a:bodyPr/>
          <a:lstStyle/>
          <a:p>
            <a:pPr>
              <a:defRPr/>
            </a:pPr>
            <a:r>
              <a:rPr lang="en-US" b="1" dirty="0" err="1"/>
              <a:t>Niveau</a:t>
            </a:r>
            <a:r>
              <a:rPr lang="en-US" b="1" dirty="0"/>
              <a:t> 2:</a:t>
            </a:r>
          </a:p>
          <a:p>
            <a:pPr>
              <a:buFont typeface="Arial" pitchFamily="34" charset="0"/>
              <a:buChar char="•"/>
              <a:defRPr/>
            </a:pPr>
            <a:r>
              <a:rPr lang="en-US" dirty="0" err="1"/>
              <a:t>Dezelfde</a:t>
            </a:r>
            <a:r>
              <a:rPr lang="en-US" dirty="0"/>
              <a:t> </a:t>
            </a:r>
            <a:r>
              <a:rPr lang="en-US" dirty="0" err="1"/>
              <a:t>vrouw</a:t>
            </a:r>
            <a:r>
              <a:rPr lang="en-US" dirty="0"/>
              <a:t> </a:t>
            </a:r>
            <a:r>
              <a:rPr lang="en-US" dirty="0" err="1"/>
              <a:t>komt</a:t>
            </a:r>
            <a:r>
              <a:rPr lang="en-US" dirty="0"/>
              <a:t> </a:t>
            </a:r>
            <a:r>
              <a:rPr lang="en-US" dirty="0" err="1"/>
              <a:t>na</a:t>
            </a:r>
            <a:r>
              <a:rPr lang="en-US" dirty="0"/>
              <a:t> 3 </a:t>
            </a:r>
            <a:r>
              <a:rPr lang="en-US" dirty="0" err="1"/>
              <a:t>maanden</a:t>
            </a:r>
            <a:r>
              <a:rPr lang="en-US" dirty="0"/>
              <a:t> retour HA</a:t>
            </a:r>
          </a:p>
          <a:p>
            <a:pPr>
              <a:buFont typeface="Arial" pitchFamily="34" charset="0"/>
              <a:buChar char="•"/>
              <a:defRPr/>
            </a:pPr>
            <a:r>
              <a:rPr lang="en-US" dirty="0" err="1"/>
              <a:t>Zelfde</a:t>
            </a:r>
            <a:r>
              <a:rPr lang="en-US" dirty="0"/>
              <a:t> </a:t>
            </a:r>
            <a:r>
              <a:rPr lang="en-US" dirty="0" err="1"/>
              <a:t>klacht</a:t>
            </a:r>
            <a:r>
              <a:rPr lang="en-US" dirty="0"/>
              <a:t>, </a:t>
            </a:r>
            <a:r>
              <a:rPr lang="en-US" dirty="0" err="1"/>
              <a:t>ook</a:t>
            </a:r>
            <a:r>
              <a:rPr lang="en-US" dirty="0"/>
              <a:t> </a:t>
            </a:r>
            <a:r>
              <a:rPr lang="en-US" dirty="0" err="1"/>
              <a:t>hoofd</a:t>
            </a:r>
            <a:r>
              <a:rPr lang="en-US" dirty="0"/>
              <a:t>- en </a:t>
            </a:r>
            <a:r>
              <a:rPr lang="en-US" dirty="0" err="1"/>
              <a:t>nekpijn</a:t>
            </a:r>
            <a:endParaRPr lang="en-US" dirty="0"/>
          </a:p>
          <a:p>
            <a:pPr>
              <a:buFont typeface="Arial" pitchFamily="34" charset="0"/>
              <a:buChar char="•"/>
              <a:defRPr/>
            </a:pPr>
            <a:r>
              <a:rPr lang="en-US" dirty="0" err="1"/>
              <a:t>Insufficiënte</a:t>
            </a:r>
            <a:r>
              <a:rPr lang="en-US" dirty="0"/>
              <a:t> </a:t>
            </a:r>
            <a:r>
              <a:rPr lang="en-US" dirty="0" err="1"/>
              <a:t>ingezakte</a:t>
            </a:r>
            <a:r>
              <a:rPr lang="en-US" dirty="0"/>
              <a:t> </a:t>
            </a:r>
            <a:r>
              <a:rPr lang="en-US" dirty="0" err="1"/>
              <a:t>houding</a:t>
            </a:r>
            <a:endParaRPr lang="en-US" dirty="0"/>
          </a:p>
          <a:p>
            <a:pPr>
              <a:buFont typeface="Arial" pitchFamily="34" charset="0"/>
              <a:buChar char="•"/>
              <a:defRPr/>
            </a:pPr>
            <a:r>
              <a:rPr lang="en-US" dirty="0"/>
              <a:t>Nek en </a:t>
            </a:r>
            <a:r>
              <a:rPr lang="en-US" dirty="0" err="1"/>
              <a:t>schouders</a:t>
            </a:r>
            <a:r>
              <a:rPr lang="en-US" dirty="0"/>
              <a:t> </a:t>
            </a:r>
            <a:r>
              <a:rPr lang="en-US" dirty="0" err="1"/>
              <a:t>hypertoon</a:t>
            </a:r>
            <a:endParaRPr lang="nl-NL" dirty="0"/>
          </a:p>
          <a:p>
            <a:pPr>
              <a:defRPr/>
            </a:pPr>
            <a:endParaRPr lang="en-US" b="1" dirty="0"/>
          </a:p>
          <a:p>
            <a:pPr>
              <a:defRPr/>
            </a:pPr>
            <a:r>
              <a:rPr lang="en-US" b="1" dirty="0" err="1"/>
              <a:t>Conclusie</a:t>
            </a:r>
            <a:r>
              <a:rPr lang="en-US" b="1" dirty="0"/>
              <a:t>:</a:t>
            </a:r>
            <a:r>
              <a:rPr lang="en-US" dirty="0"/>
              <a:t> </a:t>
            </a:r>
          </a:p>
          <a:p>
            <a:pPr>
              <a:buFont typeface="Arial" pitchFamily="34" charset="0"/>
              <a:buChar char="•"/>
              <a:defRPr/>
            </a:pPr>
            <a:r>
              <a:rPr lang="en-US" dirty="0" err="1"/>
              <a:t>Houdingsproblematiek</a:t>
            </a:r>
            <a:r>
              <a:rPr lang="en-US" dirty="0"/>
              <a:t> </a:t>
            </a:r>
            <a:endParaRPr lang="nl-NL" dirty="0"/>
          </a:p>
          <a:p>
            <a:pPr>
              <a:defRPr/>
            </a:pPr>
            <a:endParaRPr lang="en-US" b="1" dirty="0"/>
          </a:p>
          <a:p>
            <a:pPr>
              <a:defRPr/>
            </a:pPr>
            <a:r>
              <a:rPr lang="en-US" b="1" dirty="0" err="1"/>
              <a:t>Advies</a:t>
            </a:r>
            <a:r>
              <a:rPr lang="en-US" b="1" dirty="0"/>
              <a:t>:</a:t>
            </a:r>
            <a:r>
              <a:rPr lang="en-US" dirty="0"/>
              <a:t> </a:t>
            </a:r>
          </a:p>
          <a:p>
            <a:pPr>
              <a:buFont typeface="Arial" pitchFamily="34" charset="0"/>
              <a:buChar char="•"/>
              <a:defRPr/>
            </a:pPr>
            <a:r>
              <a:rPr lang="en-US" dirty="0"/>
              <a:t>Fysiotherapie</a:t>
            </a:r>
          </a:p>
          <a:p>
            <a:pPr lvl="2">
              <a:buFont typeface="Arial" pitchFamily="34" charset="0"/>
              <a:buChar char="•"/>
              <a:defRPr/>
            </a:pPr>
            <a:r>
              <a:rPr lang="en-US" dirty="0"/>
              <a:t>Massage </a:t>
            </a:r>
          </a:p>
          <a:p>
            <a:pPr lvl="2">
              <a:buFont typeface="Arial" pitchFamily="34" charset="0"/>
              <a:buChar char="•"/>
              <a:defRPr/>
            </a:pPr>
            <a:r>
              <a:rPr lang="en-US" dirty="0" err="1"/>
              <a:t>Oefeningen</a:t>
            </a:r>
            <a:r>
              <a:rPr lang="en-US" dirty="0"/>
              <a:t> en </a:t>
            </a:r>
            <a:r>
              <a:rPr lang="en-US" dirty="0" err="1"/>
              <a:t>adviezen</a:t>
            </a:r>
            <a:r>
              <a:rPr lang="en-US" dirty="0"/>
              <a:t> </a:t>
            </a:r>
            <a:r>
              <a:rPr lang="en-US" dirty="0" err="1"/>
              <a:t>om</a:t>
            </a:r>
            <a:r>
              <a:rPr lang="en-US" dirty="0"/>
              <a:t> de </a:t>
            </a:r>
            <a:r>
              <a:rPr lang="en-US" dirty="0" err="1"/>
              <a:t>houding</a:t>
            </a:r>
            <a:r>
              <a:rPr lang="en-US" dirty="0"/>
              <a:t> en </a:t>
            </a:r>
            <a:r>
              <a:rPr lang="en-US" dirty="0" err="1"/>
              <a:t>belasting</a:t>
            </a:r>
            <a:r>
              <a:rPr lang="en-US" dirty="0"/>
              <a:t> </a:t>
            </a:r>
            <a:r>
              <a:rPr lang="en-US" dirty="0" err="1"/>
              <a:t>aan</a:t>
            </a:r>
            <a:r>
              <a:rPr lang="en-US" dirty="0"/>
              <a:t> </a:t>
            </a:r>
            <a:r>
              <a:rPr lang="en-US" dirty="0" err="1"/>
              <a:t>te</a:t>
            </a:r>
            <a:r>
              <a:rPr lang="en-US" dirty="0"/>
              <a:t> </a:t>
            </a:r>
            <a:r>
              <a:rPr lang="en-US" dirty="0" err="1"/>
              <a:t>passen</a:t>
            </a:r>
            <a:endParaRPr lang="en-US" dirty="0"/>
          </a:p>
          <a:p>
            <a:pPr lvl="2">
              <a:buFont typeface="Arial" pitchFamily="34" charset="0"/>
              <a:buChar char="•"/>
              <a:defRPr/>
            </a:pPr>
            <a:r>
              <a:rPr lang="en-US" dirty="0" err="1"/>
              <a:t>Klacht</a:t>
            </a:r>
            <a:r>
              <a:rPr lang="en-US" dirty="0"/>
              <a:t> </a:t>
            </a:r>
            <a:r>
              <a:rPr lang="en-US" dirty="0" err="1"/>
              <a:t>verdwijnt</a:t>
            </a:r>
            <a:r>
              <a:rPr lang="en-US" dirty="0"/>
              <a:t> </a:t>
            </a:r>
            <a:r>
              <a:rPr lang="en-US" dirty="0" err="1"/>
              <a:t>grotendeels</a:t>
            </a:r>
            <a:r>
              <a:rPr lang="en-US" dirty="0"/>
              <a:t> in 9 </a:t>
            </a:r>
            <a:r>
              <a:rPr lang="en-US" dirty="0" err="1"/>
              <a:t>weken</a:t>
            </a:r>
            <a:endParaRPr lang="nl-NL" dirty="0"/>
          </a:p>
          <a:p>
            <a:pPr marL="0" indent="0" eaLnBrk="1" hangingPunct="1">
              <a:buFontTx/>
              <a:buChar char="•"/>
              <a:defRPr/>
            </a:pPr>
            <a:endParaRPr lang="en-US" dirty="0"/>
          </a:p>
        </p:txBody>
      </p:sp>
      <p:pic>
        <p:nvPicPr>
          <p:cNvPr id="7" name="Afbeelding 6" descr="p2.jpg"/>
          <p:cNvPicPr>
            <a:picLocks noChangeAspect="1"/>
          </p:cNvPicPr>
          <p:nvPr/>
        </p:nvPicPr>
        <p:blipFill>
          <a:blip r:embed="rId3" cstate="print"/>
          <a:stretch>
            <a:fillRect/>
          </a:stretch>
        </p:blipFill>
        <p:spPr>
          <a:xfrm>
            <a:off x="5832549" y="1295871"/>
            <a:ext cx="2196244" cy="3294366"/>
          </a:xfrm>
          <a:prstGeom prst="rect">
            <a:avLst/>
          </a:prstGeom>
          <a:ln>
            <a:noFill/>
          </a:ln>
          <a:effectLst>
            <a:softEdge rad="112500"/>
          </a:effectLst>
        </p:spPr>
      </p:pic>
      <p:sp>
        <p:nvSpPr>
          <p:cNvPr id="6" name="Tekstvak 5"/>
          <p:cNvSpPr txBox="1"/>
          <p:nvPr/>
        </p:nvSpPr>
        <p:spPr>
          <a:xfrm>
            <a:off x="4932449" y="5786789"/>
            <a:ext cx="3211135" cy="261610"/>
          </a:xfrm>
          <a:prstGeom prst="rect">
            <a:avLst/>
          </a:prstGeom>
          <a:noFill/>
        </p:spPr>
        <p:txBody>
          <a:bodyPr wrap="none" rtlCol="0">
            <a:spAutoFit/>
          </a:bodyPr>
          <a:lstStyle/>
          <a:p>
            <a:r>
              <a:rPr lang="nl-NL" sz="1100" i="1" dirty="0"/>
              <a:t>Bron: Competentieprofiel PSF, KNGF-NFP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atum 3"/>
          <p:cNvSpPr>
            <a:spLocks noGrp="1"/>
          </p:cNvSpPr>
          <p:nvPr>
            <p:ph type="dt" sz="quarter" idx="10"/>
          </p:nvPr>
        </p:nvSpPr>
        <p:spPr>
          <a:noFill/>
          <a:ln>
            <a:miter lim="800000"/>
            <a:headEnd/>
            <a:tailEnd/>
          </a:ln>
        </p:spPr>
        <p:txBody>
          <a:bodyPr/>
          <a:lstStyle/>
          <a:p>
            <a:pPr defTabSz="863600"/>
            <a:fld id="{16947472-6949-414A-A853-EEE06050937B}" type="datetime4">
              <a:rPr lang="nl-NL" smtClean="0"/>
              <a:pPr defTabSz="863600"/>
              <a:t>6 augustus 2024</a:t>
            </a:fld>
            <a:r>
              <a:rPr lang="nl-NL"/>
              <a:t>  </a:t>
            </a:r>
            <a:r>
              <a:rPr lang="en-US">
                <a:solidFill>
                  <a:schemeClr val="accent2"/>
                </a:solidFill>
              </a:rPr>
              <a:t>• </a:t>
            </a:r>
            <a:r>
              <a:rPr lang="en-US"/>
              <a:t> NFP-Toolkit </a:t>
            </a:r>
            <a:r>
              <a:rPr lang="en-US">
                <a:solidFill>
                  <a:schemeClr val="accent2"/>
                </a:solidFill>
              </a:rPr>
              <a:t>• </a:t>
            </a:r>
            <a:r>
              <a:rPr lang="en-US"/>
              <a:t> </a:t>
            </a:r>
            <a:fld id="{5FA3FBC2-729F-4A20-B6DA-E2CE7C5B7767}" type="slidenum">
              <a:rPr lang="en-US" smtClean="0"/>
              <a:pPr defTabSz="863600"/>
              <a:t>13</a:t>
            </a:fld>
            <a:endParaRPr lang="en-US"/>
          </a:p>
        </p:txBody>
      </p:sp>
      <p:sp>
        <p:nvSpPr>
          <p:cNvPr id="11267" name="Rectangle 2"/>
          <p:cNvSpPr>
            <a:spLocks noGrp="1" noChangeArrowheads="1"/>
          </p:cNvSpPr>
          <p:nvPr>
            <p:ph type="title"/>
          </p:nvPr>
        </p:nvSpPr>
        <p:spPr/>
        <p:txBody>
          <a:bodyPr/>
          <a:lstStyle/>
          <a:p>
            <a:pPr eaLnBrk="1" hangingPunct="1"/>
            <a:r>
              <a:rPr lang="en-US" dirty="0" err="1"/>
              <a:t>Niveaus</a:t>
            </a:r>
            <a:r>
              <a:rPr lang="en-US" dirty="0"/>
              <a:t> van </a:t>
            </a:r>
            <a:r>
              <a:rPr lang="en-US" dirty="0" err="1"/>
              <a:t>complexiteit</a:t>
            </a:r>
            <a:endParaRPr lang="en-US" dirty="0"/>
          </a:p>
        </p:txBody>
      </p:sp>
      <p:sp>
        <p:nvSpPr>
          <p:cNvPr id="11268" name="Rectangle 3"/>
          <p:cNvSpPr>
            <a:spLocks noGrp="1" noChangeArrowheads="1"/>
          </p:cNvSpPr>
          <p:nvPr>
            <p:ph type="body" idx="1"/>
          </p:nvPr>
        </p:nvSpPr>
        <p:spPr/>
        <p:txBody>
          <a:bodyPr/>
          <a:lstStyle/>
          <a:p>
            <a:pPr eaLnBrk="1" hangingPunct="1">
              <a:buFontTx/>
              <a:buAutoNum type="arabicPeriod"/>
            </a:pPr>
            <a:r>
              <a:rPr lang="en-US" b="1" dirty="0" err="1"/>
              <a:t>Ongecompliceerd</a:t>
            </a:r>
            <a:endParaRPr lang="en-US" b="1" dirty="0"/>
          </a:p>
          <a:p>
            <a:pPr eaLnBrk="1" hangingPunct="1">
              <a:buFontTx/>
              <a:buAutoNum type="arabicPeriod"/>
            </a:pPr>
            <a:endParaRPr lang="en-US" b="1" dirty="0"/>
          </a:p>
          <a:p>
            <a:pPr eaLnBrk="1" hangingPunct="1">
              <a:buFontTx/>
              <a:buAutoNum type="arabicPeriod"/>
            </a:pPr>
            <a:r>
              <a:rPr lang="en-US" b="1" dirty="0" err="1"/>
              <a:t>Licht</a:t>
            </a:r>
            <a:r>
              <a:rPr lang="en-US" b="1" dirty="0"/>
              <a:t> </a:t>
            </a:r>
            <a:r>
              <a:rPr lang="en-US" b="1" dirty="0" err="1"/>
              <a:t>gecompliceerd</a:t>
            </a:r>
            <a:endParaRPr lang="en-US" b="1" dirty="0"/>
          </a:p>
          <a:p>
            <a:pPr eaLnBrk="1" hangingPunct="1">
              <a:buFontTx/>
              <a:buAutoNum type="arabicPeriod"/>
            </a:pPr>
            <a:endParaRPr lang="en-US" b="1" dirty="0"/>
          </a:p>
          <a:p>
            <a:pPr eaLnBrk="1" hangingPunct="1">
              <a:buFontTx/>
              <a:buAutoNum type="arabicPeriod"/>
            </a:pPr>
            <a:r>
              <a:rPr lang="en-US" b="1" dirty="0" err="1"/>
              <a:t>Matig</a:t>
            </a:r>
            <a:r>
              <a:rPr lang="en-US" b="1" dirty="0"/>
              <a:t> </a:t>
            </a:r>
            <a:r>
              <a:rPr lang="en-US" b="1" dirty="0" err="1"/>
              <a:t>gecompliceerd</a:t>
            </a:r>
            <a:endParaRPr lang="en-US" b="1" dirty="0"/>
          </a:p>
          <a:p>
            <a:pPr eaLnBrk="1" hangingPunct="1">
              <a:buFontTx/>
              <a:buAutoNum type="arabicPeriod"/>
            </a:pPr>
            <a:endParaRPr lang="en-US" b="1" dirty="0"/>
          </a:p>
        </p:txBody>
      </p:sp>
      <p:sp>
        <p:nvSpPr>
          <p:cNvPr id="11269" name="Ovaal 6"/>
          <p:cNvSpPr>
            <a:spLocks noChangeArrowheads="1"/>
          </p:cNvSpPr>
          <p:nvPr/>
        </p:nvSpPr>
        <p:spPr bwMode="auto">
          <a:xfrm>
            <a:off x="4789488" y="1116013"/>
            <a:ext cx="3311525" cy="4356100"/>
          </a:xfrm>
          <a:prstGeom prst="ellipse">
            <a:avLst/>
          </a:prstGeom>
          <a:solidFill>
            <a:srgbClr val="FFC000">
              <a:alpha val="50195"/>
            </a:srgbClr>
          </a:solidFill>
          <a:ln w="9525" algn="ctr">
            <a:solidFill>
              <a:schemeClr val="tx1"/>
            </a:solidFill>
            <a:round/>
            <a:headEnd/>
            <a:tailEnd/>
          </a:ln>
        </p:spPr>
        <p:txBody>
          <a:bodyPr/>
          <a:lstStyle/>
          <a:p>
            <a:pPr algn="ctr" defTabSz="863600"/>
            <a:r>
              <a:rPr lang="nl-NL" sz="1800" dirty="0"/>
              <a:t>Disfunctionele gedragingen</a:t>
            </a:r>
          </a:p>
          <a:p>
            <a:pPr algn="ctr" defTabSz="863600"/>
            <a:r>
              <a:rPr lang="nl-NL" sz="1800" dirty="0">
                <a:solidFill>
                  <a:schemeClr val="bg2"/>
                </a:solidFill>
              </a:rPr>
              <a:t>Ongunstige persoonskenmerken</a:t>
            </a:r>
          </a:p>
          <a:p>
            <a:pPr algn="ctr" defTabSz="863600"/>
            <a:r>
              <a:rPr lang="nl-NL" sz="1800" dirty="0"/>
              <a:t>Verminderde zelfregulatie</a:t>
            </a:r>
          </a:p>
          <a:p>
            <a:pPr algn="ctr" defTabSz="863600"/>
            <a:endParaRPr lang="nl-NL" sz="1800" dirty="0"/>
          </a:p>
        </p:txBody>
      </p:sp>
      <p:sp>
        <p:nvSpPr>
          <p:cNvPr id="11270" name="Ovaal 1"/>
          <p:cNvSpPr>
            <a:spLocks noChangeArrowheads="1"/>
          </p:cNvSpPr>
          <p:nvPr/>
        </p:nvSpPr>
        <p:spPr bwMode="auto">
          <a:xfrm>
            <a:off x="5724525" y="3482975"/>
            <a:ext cx="1512888" cy="1989138"/>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800" dirty="0"/>
              <a:t>Disfunctionele opvattingen/emotie</a:t>
            </a:r>
          </a:p>
          <a:p>
            <a:pPr algn="ctr" defTabSz="863600"/>
            <a:endParaRPr lang="nl-NL" sz="800" dirty="0"/>
          </a:p>
          <a:p>
            <a:pPr algn="ctr" defTabSz="863600"/>
            <a:r>
              <a:rPr lang="nl-NL" sz="800" dirty="0">
                <a:solidFill>
                  <a:schemeClr val="bg2"/>
                </a:solidFill>
              </a:rPr>
              <a:t>Corrigeerbaar door voorlichting</a:t>
            </a:r>
          </a:p>
        </p:txBody>
      </p:sp>
      <p:sp>
        <p:nvSpPr>
          <p:cNvPr id="11271" name="Ovaal 5"/>
          <p:cNvSpPr>
            <a:spLocks noChangeArrowheads="1"/>
          </p:cNvSpPr>
          <p:nvPr/>
        </p:nvSpPr>
        <p:spPr bwMode="auto">
          <a:xfrm>
            <a:off x="6156325" y="4560888"/>
            <a:ext cx="693738" cy="911225"/>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400" dirty="0"/>
              <a:t>Klacht HBA</a:t>
            </a:r>
          </a:p>
          <a:p>
            <a:pPr algn="ctr" defTabSz="863600"/>
            <a:endParaRPr lang="nl-NL" sz="400" dirty="0"/>
          </a:p>
          <a:p>
            <a:pPr algn="ctr" defTabSz="863600"/>
            <a:r>
              <a:rPr lang="nl-NL" sz="400" dirty="0">
                <a:solidFill>
                  <a:schemeClr val="bg2"/>
                </a:solidFill>
              </a:rPr>
              <a:t>Ψ stabiel</a:t>
            </a:r>
          </a:p>
          <a:p>
            <a:pPr algn="ctr" defTabSz="863600"/>
            <a:endParaRPr lang="nl-NL" sz="400" dirty="0"/>
          </a:p>
          <a:p>
            <a:pPr algn="ctr" defTabSz="863600"/>
            <a:r>
              <a:rPr lang="nl-NL" sz="400" dirty="0"/>
              <a:t>Betekenis</a:t>
            </a:r>
          </a:p>
          <a:p>
            <a:pPr algn="ctr" defTabSz="863600"/>
            <a:endParaRPr lang="nl-NL" sz="400" dirty="0"/>
          </a:p>
          <a:p>
            <a:pPr algn="ctr" defTabSz="863600"/>
            <a:r>
              <a:rPr lang="nl-NL" sz="400" dirty="0">
                <a:solidFill>
                  <a:schemeClr val="bg2"/>
                </a:solidFill>
              </a:rPr>
              <a:t>Zelfregulatie</a:t>
            </a:r>
          </a:p>
        </p:txBody>
      </p:sp>
      <p:sp>
        <p:nvSpPr>
          <p:cNvPr id="8" name="Tekstvak 7"/>
          <p:cNvSpPr txBox="1"/>
          <p:nvPr/>
        </p:nvSpPr>
        <p:spPr>
          <a:xfrm>
            <a:off x="4932449" y="5786789"/>
            <a:ext cx="3211135" cy="261610"/>
          </a:xfrm>
          <a:prstGeom prst="rect">
            <a:avLst/>
          </a:prstGeom>
          <a:noFill/>
        </p:spPr>
        <p:txBody>
          <a:bodyPr wrap="none" rtlCol="0">
            <a:spAutoFit/>
          </a:bodyPr>
          <a:lstStyle/>
          <a:p>
            <a:r>
              <a:rPr lang="nl-NL" sz="1100" i="1" dirty="0"/>
              <a:t>Bron: Competentieprofiel PSF, KNGF-NFP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p3.jpg"/>
          <p:cNvPicPr>
            <a:picLocks noChangeAspect="1"/>
          </p:cNvPicPr>
          <p:nvPr/>
        </p:nvPicPr>
        <p:blipFill>
          <a:blip r:embed="rId3" cstate="print"/>
          <a:stretch>
            <a:fillRect/>
          </a:stretch>
        </p:blipFill>
        <p:spPr>
          <a:xfrm>
            <a:off x="5868553" y="1296143"/>
            <a:ext cx="2208064" cy="3312096"/>
          </a:xfrm>
          <a:prstGeom prst="rect">
            <a:avLst/>
          </a:prstGeom>
          <a:ln>
            <a:noFill/>
          </a:ln>
          <a:effectLst>
            <a:softEdge rad="112500"/>
          </a:effectLst>
        </p:spPr>
      </p:pic>
      <p:sp>
        <p:nvSpPr>
          <p:cNvPr id="26626" name="Tijdelijke aanduiding voor datum 3"/>
          <p:cNvSpPr>
            <a:spLocks noGrp="1"/>
          </p:cNvSpPr>
          <p:nvPr>
            <p:ph type="dt" sz="quarter" idx="10"/>
          </p:nvPr>
        </p:nvSpPr>
        <p:spPr>
          <a:noFill/>
          <a:ln>
            <a:miter lim="800000"/>
            <a:headEnd/>
            <a:tailEnd/>
          </a:ln>
        </p:spPr>
        <p:txBody>
          <a:bodyPr/>
          <a:lstStyle/>
          <a:p>
            <a:pPr defTabSz="863600"/>
            <a:fld id="{C8A13BF7-A4B3-41EE-B24B-6C1C7862B79A}"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DE7A4079-0AFE-4EEA-9B7A-E48119012A86}" type="slidenum">
              <a:rPr lang="en-US" smtClean="0"/>
              <a:pPr defTabSz="863600"/>
              <a:t>14</a:t>
            </a:fld>
            <a:endParaRPr lang="en-US" dirty="0"/>
          </a:p>
        </p:txBody>
      </p:sp>
      <p:sp>
        <p:nvSpPr>
          <p:cNvPr id="26627" name="Rectangle 2"/>
          <p:cNvSpPr>
            <a:spLocks noGrp="1" noChangeArrowheads="1"/>
          </p:cNvSpPr>
          <p:nvPr>
            <p:ph type="title"/>
          </p:nvPr>
        </p:nvSpPr>
        <p:spPr/>
        <p:txBody>
          <a:bodyPr/>
          <a:lstStyle/>
          <a:p>
            <a:pPr eaLnBrk="1" hangingPunct="1"/>
            <a:r>
              <a:rPr lang="en-US"/>
              <a:t>Vroegdiagnostiek psychosomatiek</a:t>
            </a:r>
            <a:br>
              <a:rPr lang="en-US"/>
            </a:br>
            <a:r>
              <a:rPr lang="en-US"/>
              <a:t>Patroonherkenning - Casuïstiek</a:t>
            </a:r>
          </a:p>
        </p:txBody>
      </p:sp>
      <p:sp>
        <p:nvSpPr>
          <p:cNvPr id="15364" name="Rectangle 3"/>
          <p:cNvSpPr>
            <a:spLocks noGrp="1" noChangeArrowheads="1"/>
          </p:cNvSpPr>
          <p:nvPr>
            <p:ph type="body" idx="1"/>
          </p:nvPr>
        </p:nvSpPr>
        <p:spPr>
          <a:xfrm>
            <a:off x="647700" y="1439863"/>
            <a:ext cx="6084888" cy="4248150"/>
          </a:xfrm>
        </p:spPr>
        <p:txBody>
          <a:bodyPr/>
          <a:lstStyle/>
          <a:p>
            <a:pPr>
              <a:defRPr/>
            </a:pPr>
            <a:r>
              <a:rPr lang="en-US" b="1" dirty="0" err="1"/>
              <a:t>Niveau</a:t>
            </a:r>
            <a:r>
              <a:rPr lang="en-US" b="1" dirty="0"/>
              <a:t> 3:</a:t>
            </a:r>
            <a:endParaRPr lang="nl-NL" dirty="0"/>
          </a:p>
          <a:p>
            <a:pPr>
              <a:defRPr/>
            </a:pPr>
            <a:endParaRPr lang="en-US" dirty="0"/>
          </a:p>
          <a:p>
            <a:pPr>
              <a:buFont typeface="Arial" pitchFamily="34" charset="0"/>
              <a:buChar char="•"/>
              <a:defRPr/>
            </a:pPr>
            <a:r>
              <a:rPr lang="en-US" dirty="0" err="1"/>
              <a:t>Dezelfde</a:t>
            </a:r>
            <a:r>
              <a:rPr lang="en-US" dirty="0"/>
              <a:t> </a:t>
            </a:r>
            <a:r>
              <a:rPr lang="en-US" dirty="0" err="1"/>
              <a:t>vrouw</a:t>
            </a:r>
            <a:r>
              <a:rPr lang="en-US" dirty="0"/>
              <a:t> </a:t>
            </a:r>
            <a:r>
              <a:rPr lang="en-US" dirty="0" err="1"/>
              <a:t>komt</a:t>
            </a:r>
            <a:r>
              <a:rPr lang="en-US" dirty="0"/>
              <a:t> </a:t>
            </a:r>
            <a:r>
              <a:rPr lang="en-US" dirty="0" err="1"/>
              <a:t>na</a:t>
            </a:r>
            <a:r>
              <a:rPr lang="en-US" dirty="0"/>
              <a:t> 9 </a:t>
            </a:r>
            <a:r>
              <a:rPr lang="en-US" dirty="0" err="1"/>
              <a:t>maanden</a:t>
            </a:r>
            <a:r>
              <a:rPr lang="en-US" dirty="0"/>
              <a:t> retour HA met </a:t>
            </a:r>
            <a:r>
              <a:rPr lang="en-US" dirty="0" err="1"/>
              <a:t>dezelfde</a:t>
            </a:r>
            <a:r>
              <a:rPr lang="en-US" dirty="0"/>
              <a:t> </a:t>
            </a:r>
            <a:r>
              <a:rPr lang="en-US" dirty="0" err="1"/>
              <a:t>klachten</a:t>
            </a:r>
            <a:r>
              <a:rPr lang="en-US" dirty="0"/>
              <a:t>, </a:t>
            </a:r>
            <a:r>
              <a:rPr lang="en-US" dirty="0" err="1"/>
              <a:t>aangevuld</a:t>
            </a:r>
            <a:r>
              <a:rPr lang="en-US" dirty="0"/>
              <a:t> met	</a:t>
            </a:r>
          </a:p>
          <a:p>
            <a:pPr lvl="2">
              <a:buFont typeface="Arial" pitchFamily="34" charset="0"/>
              <a:buChar char="•"/>
              <a:defRPr/>
            </a:pPr>
            <a:r>
              <a:rPr lang="en-US" dirty="0" err="1"/>
              <a:t>Vermoeidheid</a:t>
            </a:r>
            <a:r>
              <a:rPr lang="en-US" dirty="0"/>
              <a:t> en </a:t>
            </a:r>
            <a:r>
              <a:rPr lang="en-US" dirty="0" err="1"/>
              <a:t>slaapproblematiek</a:t>
            </a:r>
            <a:endParaRPr lang="en-US" dirty="0"/>
          </a:p>
          <a:p>
            <a:pPr lvl="2">
              <a:buFont typeface="Arial" pitchFamily="34" charset="0"/>
              <a:buChar char="•"/>
              <a:defRPr/>
            </a:pPr>
            <a:r>
              <a:rPr lang="en-US" dirty="0" err="1"/>
              <a:t>Stemmingsklachten</a:t>
            </a:r>
            <a:r>
              <a:rPr lang="en-US" dirty="0"/>
              <a:t> en </a:t>
            </a:r>
            <a:r>
              <a:rPr lang="en-US" dirty="0" err="1"/>
              <a:t>verhoogde</a:t>
            </a:r>
            <a:r>
              <a:rPr lang="en-US" dirty="0"/>
              <a:t> </a:t>
            </a:r>
            <a:r>
              <a:rPr lang="en-US" dirty="0" err="1"/>
              <a:t>prikkelbaarheid</a:t>
            </a:r>
            <a:endParaRPr lang="en-US" dirty="0"/>
          </a:p>
          <a:p>
            <a:pPr lvl="2">
              <a:buFont typeface="Arial" pitchFamily="34" charset="0"/>
              <a:buChar char="•"/>
              <a:defRPr/>
            </a:pPr>
            <a:endParaRPr lang="en-US" dirty="0"/>
          </a:p>
          <a:p>
            <a:pPr>
              <a:buFont typeface="Arial" pitchFamily="34" charset="0"/>
              <a:buChar char="•"/>
              <a:defRPr/>
            </a:pPr>
            <a:r>
              <a:rPr lang="en-US" dirty="0"/>
              <a:t>Na </a:t>
            </a:r>
            <a:r>
              <a:rPr lang="en-US" dirty="0" err="1"/>
              <a:t>doorvragen</a:t>
            </a:r>
            <a:r>
              <a:rPr lang="en-US" dirty="0"/>
              <a:t> </a:t>
            </a:r>
            <a:r>
              <a:rPr lang="en-US" dirty="0" err="1"/>
              <a:t>blijkt</a:t>
            </a:r>
            <a:r>
              <a:rPr lang="en-US" dirty="0"/>
              <a:t> </a:t>
            </a:r>
            <a:r>
              <a:rPr lang="en-US" dirty="0" err="1"/>
              <a:t>dat</a:t>
            </a:r>
            <a:r>
              <a:rPr lang="en-US" dirty="0"/>
              <a:t> </a:t>
            </a:r>
            <a:r>
              <a:rPr lang="en-US" dirty="0" err="1"/>
              <a:t>ze</a:t>
            </a:r>
            <a:r>
              <a:rPr lang="en-US" dirty="0"/>
              <a:t>:</a:t>
            </a:r>
          </a:p>
          <a:p>
            <a:pPr lvl="2">
              <a:buFont typeface="Arial" pitchFamily="34" charset="0"/>
              <a:buChar char="•"/>
              <a:defRPr/>
            </a:pPr>
            <a:r>
              <a:rPr lang="en-US" dirty="0" err="1"/>
              <a:t>Veel</a:t>
            </a:r>
            <a:r>
              <a:rPr lang="en-US" dirty="0"/>
              <a:t> </a:t>
            </a:r>
            <a:r>
              <a:rPr lang="en-US" dirty="0" err="1"/>
              <a:t>piekert</a:t>
            </a:r>
            <a:r>
              <a:rPr lang="en-US" dirty="0"/>
              <a:t> over </a:t>
            </a:r>
            <a:r>
              <a:rPr lang="en-US" dirty="0" err="1"/>
              <a:t>zieke</a:t>
            </a:r>
            <a:r>
              <a:rPr lang="en-US" dirty="0"/>
              <a:t> </a:t>
            </a:r>
            <a:r>
              <a:rPr lang="en-US" dirty="0" err="1"/>
              <a:t>moeder</a:t>
            </a:r>
            <a:r>
              <a:rPr lang="en-US" dirty="0"/>
              <a:t> met </a:t>
            </a:r>
            <a:r>
              <a:rPr lang="en-US" dirty="0" err="1"/>
              <a:t>verwerkings-problematiek</a:t>
            </a:r>
            <a:r>
              <a:rPr lang="en-US" dirty="0"/>
              <a:t> </a:t>
            </a:r>
            <a:r>
              <a:rPr lang="en-US" dirty="0" err="1"/>
              <a:t>rondom</a:t>
            </a:r>
            <a:r>
              <a:rPr lang="en-US" dirty="0"/>
              <a:t> </a:t>
            </a:r>
            <a:r>
              <a:rPr lang="en-US" dirty="0" err="1"/>
              <a:t>rouw</a:t>
            </a:r>
            <a:endParaRPr lang="en-US" dirty="0"/>
          </a:p>
          <a:p>
            <a:pPr lvl="2">
              <a:buFont typeface="Arial" pitchFamily="34" charset="0"/>
              <a:buChar char="•"/>
              <a:defRPr/>
            </a:pPr>
            <a:r>
              <a:rPr lang="en-US" dirty="0" err="1"/>
              <a:t>Moeilijk</a:t>
            </a:r>
            <a:r>
              <a:rPr lang="en-US" dirty="0"/>
              <a:t> </a:t>
            </a:r>
            <a:r>
              <a:rPr lang="en-US" dirty="0" err="1"/>
              <a:t>voor</a:t>
            </a:r>
            <a:r>
              <a:rPr lang="en-US" dirty="0"/>
              <a:t> </a:t>
            </a:r>
            <a:r>
              <a:rPr lang="en-US" dirty="0" err="1"/>
              <a:t>zichzelf</a:t>
            </a:r>
            <a:r>
              <a:rPr lang="en-US" dirty="0"/>
              <a:t> </a:t>
            </a:r>
            <a:r>
              <a:rPr lang="en-US" dirty="0" err="1"/>
              <a:t>opkomt</a:t>
            </a:r>
            <a:endParaRPr lang="en-US" dirty="0"/>
          </a:p>
          <a:p>
            <a:pPr lvl="2">
              <a:buFont typeface="Arial" pitchFamily="34" charset="0"/>
              <a:buChar char="•"/>
              <a:defRPr/>
            </a:pPr>
            <a:r>
              <a:rPr lang="en-US" dirty="0" err="1"/>
              <a:t>Veel</a:t>
            </a:r>
            <a:r>
              <a:rPr lang="en-US" dirty="0"/>
              <a:t> </a:t>
            </a:r>
            <a:r>
              <a:rPr lang="en-US" dirty="0" err="1"/>
              <a:t>voor</a:t>
            </a:r>
            <a:r>
              <a:rPr lang="en-US" dirty="0"/>
              <a:t> </a:t>
            </a:r>
            <a:r>
              <a:rPr lang="en-US" dirty="0" err="1"/>
              <a:t>anderen</a:t>
            </a:r>
            <a:r>
              <a:rPr lang="en-US" dirty="0"/>
              <a:t> </a:t>
            </a:r>
            <a:r>
              <a:rPr lang="en-US" dirty="0" err="1"/>
              <a:t>zorgt</a:t>
            </a:r>
            <a:r>
              <a:rPr lang="en-US" dirty="0"/>
              <a:t>, maar </a:t>
            </a:r>
            <a:r>
              <a:rPr lang="en-US" dirty="0" err="1"/>
              <a:t>niet</a:t>
            </a:r>
            <a:r>
              <a:rPr lang="en-US" dirty="0"/>
              <a:t> </a:t>
            </a:r>
            <a:r>
              <a:rPr lang="en-US" dirty="0" err="1"/>
              <a:t>voor</a:t>
            </a:r>
            <a:r>
              <a:rPr lang="en-US" dirty="0"/>
              <a:t> </a:t>
            </a:r>
            <a:r>
              <a:rPr lang="en-US" dirty="0" err="1"/>
              <a:t>zichzelf</a:t>
            </a:r>
            <a:endParaRPr lang="nl-NL" dirty="0"/>
          </a:p>
          <a:p>
            <a:pPr>
              <a:defRPr/>
            </a:pPr>
            <a:endParaRPr lang="en-US" b="1" dirty="0"/>
          </a:p>
          <a:p>
            <a:pPr>
              <a:defRPr/>
            </a:pPr>
            <a:r>
              <a:rPr lang="en-US" b="1" dirty="0" err="1"/>
              <a:t>Conclusie</a:t>
            </a:r>
            <a:r>
              <a:rPr lang="en-US" b="1" dirty="0"/>
              <a:t>:</a:t>
            </a:r>
            <a:r>
              <a:rPr lang="en-US" dirty="0"/>
              <a:t> </a:t>
            </a:r>
            <a:r>
              <a:rPr lang="en-US" dirty="0" err="1"/>
              <a:t>spanningsklachten</a:t>
            </a:r>
            <a:r>
              <a:rPr lang="en-US" dirty="0"/>
              <a:t>, </a:t>
            </a:r>
            <a:r>
              <a:rPr lang="en-US" dirty="0" err="1"/>
              <a:t>subassertiviteit</a:t>
            </a:r>
            <a:r>
              <a:rPr lang="en-US" dirty="0"/>
              <a:t>. </a:t>
            </a:r>
            <a:endParaRPr lang="nl-NL" dirty="0"/>
          </a:p>
          <a:p>
            <a:pPr>
              <a:defRPr/>
            </a:pPr>
            <a:endParaRPr lang="en-US" b="1" dirty="0"/>
          </a:p>
          <a:p>
            <a:pPr>
              <a:defRPr/>
            </a:pPr>
            <a:r>
              <a:rPr lang="en-US" b="1" dirty="0" err="1"/>
              <a:t>Advies</a:t>
            </a:r>
            <a:r>
              <a:rPr lang="en-US" b="1" dirty="0"/>
              <a:t>:</a:t>
            </a:r>
            <a:r>
              <a:rPr lang="en-US" dirty="0"/>
              <a:t> PSF</a:t>
            </a:r>
            <a:endParaRPr lang="nl-NL" dirty="0"/>
          </a:p>
        </p:txBody>
      </p:sp>
      <p:sp>
        <p:nvSpPr>
          <p:cNvPr id="6" name="Tekstvak 5"/>
          <p:cNvSpPr txBox="1"/>
          <p:nvPr/>
        </p:nvSpPr>
        <p:spPr>
          <a:xfrm>
            <a:off x="4932449" y="5786789"/>
            <a:ext cx="3211135" cy="261610"/>
          </a:xfrm>
          <a:prstGeom prst="rect">
            <a:avLst/>
          </a:prstGeom>
          <a:noFill/>
        </p:spPr>
        <p:txBody>
          <a:bodyPr wrap="none" rtlCol="0">
            <a:spAutoFit/>
          </a:bodyPr>
          <a:lstStyle/>
          <a:p>
            <a:r>
              <a:rPr lang="nl-NL" sz="1100" i="1" dirty="0"/>
              <a:t>Bron: Competentieprofiel PSF, KNGF-NFP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p:txBody>
          <a:bodyPr/>
          <a:lstStyle/>
          <a:p>
            <a:pPr eaLnBrk="1" hangingPunct="1">
              <a:buFontTx/>
              <a:buAutoNum type="arabicPeriod"/>
            </a:pPr>
            <a:r>
              <a:rPr lang="en-US" b="1" dirty="0" err="1"/>
              <a:t>Ongecompliceerd</a:t>
            </a:r>
            <a:endParaRPr lang="en-US" b="1" dirty="0"/>
          </a:p>
          <a:p>
            <a:pPr eaLnBrk="1" hangingPunct="1">
              <a:buFontTx/>
              <a:buAutoNum type="arabicPeriod"/>
            </a:pPr>
            <a:endParaRPr lang="en-US" b="1" dirty="0"/>
          </a:p>
          <a:p>
            <a:pPr eaLnBrk="1" hangingPunct="1">
              <a:buFontTx/>
              <a:buAutoNum type="arabicPeriod"/>
            </a:pPr>
            <a:r>
              <a:rPr lang="en-US" b="1" dirty="0" err="1"/>
              <a:t>Licht</a:t>
            </a:r>
            <a:r>
              <a:rPr lang="en-US" b="1" dirty="0"/>
              <a:t> </a:t>
            </a:r>
            <a:r>
              <a:rPr lang="en-US" b="1" dirty="0" err="1"/>
              <a:t>gecompliceerd</a:t>
            </a:r>
            <a:endParaRPr lang="en-US" b="1" dirty="0"/>
          </a:p>
          <a:p>
            <a:pPr eaLnBrk="1" hangingPunct="1">
              <a:buFontTx/>
              <a:buAutoNum type="arabicPeriod"/>
            </a:pPr>
            <a:endParaRPr lang="en-US" b="1" dirty="0"/>
          </a:p>
          <a:p>
            <a:pPr eaLnBrk="1" hangingPunct="1">
              <a:buFontTx/>
              <a:buAutoNum type="arabicPeriod"/>
            </a:pPr>
            <a:r>
              <a:rPr lang="en-US" b="1" dirty="0" err="1"/>
              <a:t>Matig</a:t>
            </a:r>
            <a:r>
              <a:rPr lang="en-US" b="1" dirty="0"/>
              <a:t> </a:t>
            </a:r>
            <a:r>
              <a:rPr lang="en-US" b="1" dirty="0" err="1"/>
              <a:t>gecompliceerd</a:t>
            </a:r>
            <a:endParaRPr lang="en-US" b="1" dirty="0"/>
          </a:p>
          <a:p>
            <a:pPr eaLnBrk="1" hangingPunct="1">
              <a:buFontTx/>
              <a:buAutoNum type="arabicPeriod"/>
            </a:pPr>
            <a:endParaRPr lang="en-US" b="1" dirty="0"/>
          </a:p>
          <a:p>
            <a:pPr eaLnBrk="1" hangingPunct="1">
              <a:buFontTx/>
              <a:buAutoNum type="arabicPeriod"/>
            </a:pPr>
            <a:r>
              <a:rPr lang="en-US" b="1" dirty="0" err="1"/>
              <a:t>Zwaar</a:t>
            </a:r>
            <a:r>
              <a:rPr lang="en-US" b="1" dirty="0"/>
              <a:t> </a:t>
            </a:r>
            <a:r>
              <a:rPr lang="en-US" b="1" dirty="0" err="1"/>
              <a:t>gecompliceerd</a:t>
            </a:r>
            <a:endParaRPr lang="en-US" b="1" dirty="0"/>
          </a:p>
          <a:p>
            <a:pPr eaLnBrk="1" hangingPunct="1">
              <a:buFontTx/>
              <a:buAutoNum type="arabicPeriod"/>
            </a:pPr>
            <a:endParaRPr lang="en-US" b="1" dirty="0"/>
          </a:p>
        </p:txBody>
      </p:sp>
      <p:sp>
        <p:nvSpPr>
          <p:cNvPr id="12291" name="Tijdelijke aanduiding voor datum 3"/>
          <p:cNvSpPr>
            <a:spLocks noGrp="1"/>
          </p:cNvSpPr>
          <p:nvPr>
            <p:ph type="dt" sz="quarter" idx="10"/>
          </p:nvPr>
        </p:nvSpPr>
        <p:spPr>
          <a:noFill/>
          <a:ln>
            <a:miter lim="800000"/>
            <a:headEnd/>
            <a:tailEnd/>
          </a:ln>
        </p:spPr>
        <p:txBody>
          <a:bodyPr/>
          <a:lstStyle/>
          <a:p>
            <a:pPr defTabSz="863600"/>
            <a:fld id="{CC47935E-4DDF-432E-B64A-5C8321BFADF9}" type="datetime4">
              <a:rPr lang="nl-NL" smtClean="0"/>
              <a:pPr defTabSz="863600"/>
              <a:t>6 augustus 2024</a:t>
            </a:fld>
            <a:r>
              <a:rPr lang="nl-NL"/>
              <a:t>  </a:t>
            </a:r>
            <a:r>
              <a:rPr lang="en-US">
                <a:solidFill>
                  <a:schemeClr val="accent2"/>
                </a:solidFill>
              </a:rPr>
              <a:t>• </a:t>
            </a:r>
            <a:r>
              <a:rPr lang="en-US"/>
              <a:t> NFP-Toolkit </a:t>
            </a:r>
            <a:r>
              <a:rPr lang="en-US">
                <a:solidFill>
                  <a:schemeClr val="accent2"/>
                </a:solidFill>
              </a:rPr>
              <a:t>• </a:t>
            </a:r>
            <a:r>
              <a:rPr lang="en-US"/>
              <a:t> </a:t>
            </a:r>
            <a:fld id="{818069E9-30A7-42E2-B426-77458480A721}" type="slidenum">
              <a:rPr lang="en-US" smtClean="0"/>
              <a:pPr defTabSz="863600"/>
              <a:t>15</a:t>
            </a:fld>
            <a:endParaRPr lang="en-US"/>
          </a:p>
        </p:txBody>
      </p:sp>
      <p:sp>
        <p:nvSpPr>
          <p:cNvPr id="12292" name="Rectangle 2"/>
          <p:cNvSpPr>
            <a:spLocks noGrp="1" noChangeArrowheads="1"/>
          </p:cNvSpPr>
          <p:nvPr>
            <p:ph type="title"/>
          </p:nvPr>
        </p:nvSpPr>
        <p:spPr/>
        <p:txBody>
          <a:bodyPr/>
          <a:lstStyle/>
          <a:p>
            <a:pPr eaLnBrk="1" hangingPunct="1"/>
            <a:r>
              <a:rPr lang="en-US" dirty="0" err="1"/>
              <a:t>Niveaus</a:t>
            </a:r>
            <a:r>
              <a:rPr lang="en-US" dirty="0"/>
              <a:t> van </a:t>
            </a:r>
            <a:r>
              <a:rPr lang="en-US" dirty="0" err="1"/>
              <a:t>complexiteit</a:t>
            </a:r>
            <a:endParaRPr lang="en-US" dirty="0"/>
          </a:p>
        </p:txBody>
      </p:sp>
      <p:sp>
        <p:nvSpPr>
          <p:cNvPr id="12293" name="Ovaal 7"/>
          <p:cNvSpPr>
            <a:spLocks noChangeArrowheads="1"/>
          </p:cNvSpPr>
          <p:nvPr/>
        </p:nvSpPr>
        <p:spPr bwMode="auto">
          <a:xfrm>
            <a:off x="4787900" y="1116013"/>
            <a:ext cx="3311525" cy="4356100"/>
          </a:xfrm>
          <a:prstGeom prst="ellipse">
            <a:avLst/>
          </a:prstGeom>
          <a:solidFill>
            <a:srgbClr val="FF0000">
              <a:alpha val="50195"/>
            </a:srgbClr>
          </a:solidFill>
          <a:ln w="9525" algn="ctr">
            <a:solidFill>
              <a:schemeClr val="tx1"/>
            </a:solidFill>
            <a:round/>
            <a:headEnd/>
            <a:tailEnd/>
          </a:ln>
        </p:spPr>
        <p:txBody>
          <a:bodyPr/>
          <a:lstStyle/>
          <a:p>
            <a:pPr algn="ctr" defTabSz="863600"/>
            <a:r>
              <a:rPr lang="nl-NL" sz="1600" dirty="0"/>
              <a:t>Psychopathologie</a:t>
            </a:r>
          </a:p>
          <a:p>
            <a:pPr algn="ctr" defTabSz="863600"/>
            <a:r>
              <a:rPr lang="nl-NL" sz="1600" dirty="0">
                <a:solidFill>
                  <a:schemeClr val="bg2"/>
                </a:solidFill>
              </a:rPr>
              <a:t>Persoonskenmerken</a:t>
            </a:r>
          </a:p>
          <a:p>
            <a:pPr algn="ctr" defTabSz="863600"/>
            <a:r>
              <a:rPr lang="nl-NL" sz="1600" dirty="0"/>
              <a:t>Contraproductieve gedragingen</a:t>
            </a:r>
          </a:p>
          <a:p>
            <a:pPr algn="ctr" defTabSz="863600"/>
            <a:r>
              <a:rPr lang="nl-NL" sz="1600" dirty="0">
                <a:solidFill>
                  <a:schemeClr val="bg2"/>
                </a:solidFill>
              </a:rPr>
              <a:t>Zelfregulatie onvoldoende</a:t>
            </a:r>
          </a:p>
          <a:p>
            <a:pPr algn="ctr" defTabSz="863600"/>
            <a:endParaRPr lang="nl-NL" sz="1800" dirty="0"/>
          </a:p>
          <a:p>
            <a:pPr algn="ctr" defTabSz="863600"/>
            <a:endParaRPr lang="nl-NL" sz="1800" dirty="0"/>
          </a:p>
          <a:p>
            <a:pPr algn="ctr" defTabSz="863600"/>
            <a:endParaRPr lang="nl-NL" sz="1800" dirty="0"/>
          </a:p>
        </p:txBody>
      </p:sp>
      <p:sp>
        <p:nvSpPr>
          <p:cNvPr id="12294" name="Ovaal 6"/>
          <p:cNvSpPr>
            <a:spLocks noChangeArrowheads="1"/>
          </p:cNvSpPr>
          <p:nvPr/>
        </p:nvSpPr>
        <p:spPr bwMode="auto">
          <a:xfrm>
            <a:off x="5653088" y="3348038"/>
            <a:ext cx="1582737" cy="2124075"/>
          </a:xfrm>
          <a:prstGeom prst="ellipse">
            <a:avLst/>
          </a:prstGeom>
          <a:solidFill>
            <a:srgbClr val="FFC000">
              <a:alpha val="50195"/>
            </a:srgbClr>
          </a:solidFill>
          <a:ln w="9525" algn="ctr">
            <a:solidFill>
              <a:schemeClr val="tx1"/>
            </a:solidFill>
            <a:round/>
            <a:headEnd/>
            <a:tailEnd/>
          </a:ln>
        </p:spPr>
        <p:txBody>
          <a:bodyPr/>
          <a:lstStyle/>
          <a:p>
            <a:pPr algn="ctr" defTabSz="863600"/>
            <a:r>
              <a:rPr lang="nl-NL" sz="800" dirty="0"/>
              <a:t>Disfunctionele gedraging</a:t>
            </a:r>
          </a:p>
          <a:p>
            <a:pPr algn="ctr" defTabSz="863600"/>
            <a:r>
              <a:rPr lang="nl-NL" sz="800" dirty="0">
                <a:solidFill>
                  <a:schemeClr val="bg2"/>
                </a:solidFill>
              </a:rPr>
              <a:t>Ongunstige persoonskenmerken</a:t>
            </a:r>
          </a:p>
          <a:p>
            <a:pPr algn="ctr" defTabSz="863600"/>
            <a:r>
              <a:rPr lang="nl-NL" sz="800" dirty="0"/>
              <a:t>Verminderde zelfregulatie</a:t>
            </a:r>
          </a:p>
          <a:p>
            <a:pPr algn="ctr" defTabSz="863600"/>
            <a:endParaRPr lang="nl-NL" sz="800" dirty="0"/>
          </a:p>
        </p:txBody>
      </p:sp>
      <p:sp>
        <p:nvSpPr>
          <p:cNvPr id="12295" name="Ovaal 1"/>
          <p:cNvSpPr>
            <a:spLocks noChangeArrowheads="1"/>
          </p:cNvSpPr>
          <p:nvPr/>
        </p:nvSpPr>
        <p:spPr bwMode="auto">
          <a:xfrm>
            <a:off x="6118225" y="4500563"/>
            <a:ext cx="722313" cy="969962"/>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300" dirty="0"/>
              <a:t>Disfunctionele opvattingen/emotie</a:t>
            </a:r>
          </a:p>
          <a:p>
            <a:pPr algn="ctr" defTabSz="863600"/>
            <a:endParaRPr lang="nl-NL" sz="300" dirty="0"/>
          </a:p>
          <a:p>
            <a:pPr algn="ctr" defTabSz="863600"/>
            <a:r>
              <a:rPr lang="nl-NL" sz="300" dirty="0">
                <a:solidFill>
                  <a:schemeClr val="bg2"/>
                </a:solidFill>
              </a:rPr>
              <a:t>Corrigeerbaar door voorlichting</a:t>
            </a:r>
          </a:p>
        </p:txBody>
      </p:sp>
      <p:sp>
        <p:nvSpPr>
          <p:cNvPr id="12296" name="Ovaal 5"/>
          <p:cNvSpPr>
            <a:spLocks noChangeArrowheads="1"/>
          </p:cNvSpPr>
          <p:nvPr/>
        </p:nvSpPr>
        <p:spPr bwMode="auto">
          <a:xfrm>
            <a:off x="6327775" y="5027613"/>
            <a:ext cx="331788" cy="444500"/>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400"/>
              <a:t>xxxxxx</a:t>
            </a:r>
          </a:p>
        </p:txBody>
      </p:sp>
      <p:sp>
        <p:nvSpPr>
          <p:cNvPr id="9" name="Tekstvak 8"/>
          <p:cNvSpPr txBox="1"/>
          <p:nvPr/>
        </p:nvSpPr>
        <p:spPr>
          <a:xfrm>
            <a:off x="4932449" y="5786789"/>
            <a:ext cx="3211135" cy="261610"/>
          </a:xfrm>
          <a:prstGeom prst="rect">
            <a:avLst/>
          </a:prstGeom>
          <a:noFill/>
        </p:spPr>
        <p:txBody>
          <a:bodyPr wrap="none" rtlCol="0">
            <a:spAutoFit/>
          </a:bodyPr>
          <a:lstStyle/>
          <a:p>
            <a:r>
              <a:rPr lang="nl-NL" sz="1100" i="1" dirty="0"/>
              <a:t>Bron: Competentieprofiel PSF, KNGF-NFP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p4.jpg"/>
          <p:cNvPicPr>
            <a:picLocks noChangeAspect="1"/>
          </p:cNvPicPr>
          <p:nvPr/>
        </p:nvPicPr>
        <p:blipFill>
          <a:blip r:embed="rId3" cstate="print"/>
          <a:stretch>
            <a:fillRect/>
          </a:stretch>
        </p:blipFill>
        <p:spPr>
          <a:xfrm>
            <a:off x="5904557" y="1439887"/>
            <a:ext cx="2184062" cy="3276092"/>
          </a:xfrm>
          <a:prstGeom prst="rect">
            <a:avLst/>
          </a:prstGeom>
          <a:ln>
            <a:noFill/>
          </a:ln>
          <a:effectLst>
            <a:softEdge rad="112500"/>
          </a:effectLst>
        </p:spPr>
      </p:pic>
      <p:sp>
        <p:nvSpPr>
          <p:cNvPr id="27650" name="Tijdelijke aanduiding voor datum 3"/>
          <p:cNvSpPr>
            <a:spLocks noGrp="1"/>
          </p:cNvSpPr>
          <p:nvPr>
            <p:ph type="dt" sz="quarter" idx="10"/>
          </p:nvPr>
        </p:nvSpPr>
        <p:spPr>
          <a:noFill/>
          <a:ln>
            <a:miter lim="800000"/>
            <a:headEnd/>
            <a:tailEnd/>
          </a:ln>
        </p:spPr>
        <p:txBody>
          <a:bodyPr/>
          <a:lstStyle/>
          <a:p>
            <a:pPr defTabSz="863600"/>
            <a:fld id="{51F32D8D-55C5-4693-B47D-6EFDEBF23B5D}"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8637CEE0-D513-4E6C-A3FB-F21A6F25E497}" type="slidenum">
              <a:rPr lang="en-US" smtClean="0"/>
              <a:pPr defTabSz="863600"/>
              <a:t>16</a:t>
            </a:fld>
            <a:endParaRPr lang="en-US" dirty="0"/>
          </a:p>
        </p:txBody>
      </p:sp>
      <p:sp>
        <p:nvSpPr>
          <p:cNvPr id="27651" name="Rectangle 2"/>
          <p:cNvSpPr>
            <a:spLocks noGrp="1" noChangeArrowheads="1"/>
          </p:cNvSpPr>
          <p:nvPr>
            <p:ph type="title"/>
          </p:nvPr>
        </p:nvSpPr>
        <p:spPr/>
        <p:txBody>
          <a:bodyPr/>
          <a:lstStyle/>
          <a:p>
            <a:pPr eaLnBrk="1" hangingPunct="1"/>
            <a:r>
              <a:rPr lang="en-US" dirty="0" err="1"/>
              <a:t>Vroegdiagnostiek</a:t>
            </a:r>
            <a:r>
              <a:rPr lang="en-US" dirty="0"/>
              <a:t> </a:t>
            </a:r>
            <a:r>
              <a:rPr lang="en-US" dirty="0" err="1"/>
              <a:t>psychosomatiek</a:t>
            </a:r>
            <a:br>
              <a:rPr lang="en-US" dirty="0"/>
            </a:br>
            <a:r>
              <a:rPr lang="en-US" dirty="0" err="1"/>
              <a:t>Patroonherkenning</a:t>
            </a:r>
            <a:r>
              <a:rPr lang="en-US" dirty="0"/>
              <a:t> - </a:t>
            </a:r>
            <a:r>
              <a:rPr lang="en-US" dirty="0" err="1"/>
              <a:t>Casuïstiek</a:t>
            </a:r>
            <a:endParaRPr lang="en-US" dirty="0"/>
          </a:p>
        </p:txBody>
      </p:sp>
      <p:sp>
        <p:nvSpPr>
          <p:cNvPr id="15364" name="Rectangle 3"/>
          <p:cNvSpPr>
            <a:spLocks noGrp="1" noChangeArrowheads="1"/>
          </p:cNvSpPr>
          <p:nvPr>
            <p:ph type="body" idx="1"/>
          </p:nvPr>
        </p:nvSpPr>
        <p:spPr>
          <a:xfrm>
            <a:off x="647973" y="1439887"/>
            <a:ext cx="7343775" cy="4248150"/>
          </a:xfrm>
        </p:spPr>
        <p:txBody>
          <a:bodyPr/>
          <a:lstStyle/>
          <a:p>
            <a:pPr>
              <a:defRPr/>
            </a:pPr>
            <a:r>
              <a:rPr lang="en-US" b="1" dirty="0" err="1"/>
              <a:t>Niveau</a:t>
            </a:r>
            <a:r>
              <a:rPr lang="en-US" b="1" dirty="0"/>
              <a:t> 4:</a:t>
            </a:r>
          </a:p>
          <a:p>
            <a:pPr>
              <a:buFont typeface="Arial" pitchFamily="34" charset="0"/>
              <a:buChar char="•"/>
              <a:defRPr/>
            </a:pPr>
            <a:r>
              <a:rPr lang="en-US" dirty="0" err="1"/>
              <a:t>Dezelfde</a:t>
            </a:r>
            <a:r>
              <a:rPr lang="en-US" dirty="0"/>
              <a:t> </a:t>
            </a:r>
            <a:r>
              <a:rPr lang="en-US" dirty="0" err="1"/>
              <a:t>situatie</a:t>
            </a:r>
            <a:r>
              <a:rPr lang="en-US" dirty="0"/>
              <a:t> </a:t>
            </a:r>
            <a:r>
              <a:rPr lang="en-US" dirty="0" err="1"/>
              <a:t>als</a:t>
            </a:r>
            <a:r>
              <a:rPr lang="en-US" dirty="0"/>
              <a:t> </a:t>
            </a:r>
            <a:r>
              <a:rPr lang="en-US" dirty="0" err="1"/>
              <a:t>bij</a:t>
            </a:r>
            <a:r>
              <a:rPr lang="en-US" dirty="0"/>
              <a:t> </a:t>
            </a:r>
            <a:r>
              <a:rPr lang="en-US" dirty="0" err="1"/>
              <a:t>niveau</a:t>
            </a:r>
            <a:r>
              <a:rPr lang="en-US" dirty="0"/>
              <a:t> 3</a:t>
            </a:r>
          </a:p>
          <a:p>
            <a:pPr>
              <a:buFont typeface="Arial" pitchFamily="34" charset="0"/>
              <a:buChar char="•"/>
              <a:defRPr/>
            </a:pPr>
            <a:r>
              <a:rPr lang="en-US" dirty="0" err="1"/>
              <a:t>Bij</a:t>
            </a:r>
            <a:r>
              <a:rPr lang="en-US" dirty="0"/>
              <a:t> </a:t>
            </a:r>
            <a:r>
              <a:rPr lang="en-US" dirty="0" err="1"/>
              <a:t>uitvragen</a:t>
            </a:r>
            <a:r>
              <a:rPr lang="en-US" dirty="0"/>
              <a:t> </a:t>
            </a:r>
            <a:r>
              <a:rPr lang="en-US" dirty="0" err="1"/>
              <a:t>blijkt</a:t>
            </a:r>
            <a:r>
              <a:rPr lang="en-US" dirty="0"/>
              <a:t> </a:t>
            </a:r>
            <a:r>
              <a:rPr lang="en-US" dirty="0" err="1"/>
              <a:t>waarom</a:t>
            </a:r>
            <a:r>
              <a:rPr lang="en-US" dirty="0"/>
              <a:t> </a:t>
            </a:r>
            <a:r>
              <a:rPr lang="en-US" dirty="0" err="1"/>
              <a:t>ze</a:t>
            </a:r>
            <a:r>
              <a:rPr lang="en-US" dirty="0"/>
              <a:t> </a:t>
            </a:r>
            <a:r>
              <a:rPr lang="en-US" dirty="0" err="1"/>
              <a:t>zoveel</a:t>
            </a:r>
            <a:r>
              <a:rPr lang="en-US" dirty="0"/>
              <a:t> </a:t>
            </a:r>
            <a:r>
              <a:rPr lang="en-US" dirty="0" err="1"/>
              <a:t>piekert</a:t>
            </a:r>
            <a:r>
              <a:rPr lang="en-US" dirty="0"/>
              <a:t>:</a:t>
            </a:r>
          </a:p>
          <a:p>
            <a:pPr lvl="2">
              <a:buFont typeface="Arial" pitchFamily="34" charset="0"/>
              <a:buChar char="•"/>
              <a:defRPr/>
            </a:pPr>
            <a:r>
              <a:rPr lang="en-US" dirty="0" err="1"/>
              <a:t>Dood</a:t>
            </a:r>
            <a:r>
              <a:rPr lang="en-US" dirty="0"/>
              <a:t> </a:t>
            </a:r>
            <a:r>
              <a:rPr lang="en-US" dirty="0" err="1"/>
              <a:t>vader</a:t>
            </a:r>
            <a:r>
              <a:rPr lang="en-US" dirty="0"/>
              <a:t> </a:t>
            </a:r>
            <a:r>
              <a:rPr lang="en-US" dirty="0" err="1"/>
              <a:t>grijpt</a:t>
            </a:r>
            <a:r>
              <a:rPr lang="en-US" dirty="0"/>
              <a:t> </a:t>
            </a:r>
            <a:r>
              <a:rPr lang="en-US" dirty="0" err="1"/>
              <a:t>haar</a:t>
            </a:r>
            <a:r>
              <a:rPr lang="en-US" dirty="0"/>
              <a:t> </a:t>
            </a:r>
            <a:r>
              <a:rPr lang="en-US" dirty="0" err="1"/>
              <a:t>aan</a:t>
            </a:r>
            <a:r>
              <a:rPr lang="en-US" dirty="0"/>
              <a:t>, maar </a:t>
            </a:r>
            <a:r>
              <a:rPr lang="en-US" dirty="0" err="1"/>
              <a:t>ze</a:t>
            </a:r>
            <a:r>
              <a:rPr lang="en-US" dirty="0"/>
              <a:t> mist hem </a:t>
            </a:r>
            <a:r>
              <a:rPr lang="en-US" dirty="0" err="1"/>
              <a:t>niet</a:t>
            </a:r>
            <a:endParaRPr lang="en-US" dirty="0"/>
          </a:p>
          <a:p>
            <a:pPr lvl="2">
              <a:buFont typeface="Arial" pitchFamily="34" charset="0"/>
              <a:buChar char="•"/>
              <a:defRPr/>
            </a:pPr>
            <a:r>
              <a:rPr lang="en-US" dirty="0"/>
              <a:t>Op </a:t>
            </a:r>
            <a:r>
              <a:rPr lang="en-US" dirty="0" err="1"/>
              <a:t>haar</a:t>
            </a:r>
            <a:r>
              <a:rPr lang="en-US" dirty="0"/>
              <a:t> 13e </a:t>
            </a:r>
            <a:r>
              <a:rPr lang="en-US" dirty="0" err="1"/>
              <a:t>paar</a:t>
            </a:r>
            <a:r>
              <a:rPr lang="en-US" dirty="0"/>
              <a:t> </a:t>
            </a:r>
            <a:r>
              <a:rPr lang="en-US" dirty="0" err="1"/>
              <a:t>keer</a:t>
            </a:r>
            <a:r>
              <a:rPr lang="en-US" dirty="0"/>
              <a:t> </a:t>
            </a:r>
            <a:r>
              <a:rPr lang="en-US" dirty="0" err="1"/>
              <a:t>aangerand</a:t>
            </a:r>
            <a:r>
              <a:rPr lang="en-US" dirty="0"/>
              <a:t> door </a:t>
            </a:r>
            <a:r>
              <a:rPr lang="en-US" dirty="0" err="1"/>
              <a:t>vader</a:t>
            </a:r>
            <a:endParaRPr lang="en-US" dirty="0"/>
          </a:p>
          <a:p>
            <a:pPr lvl="2">
              <a:buFont typeface="Arial" pitchFamily="34" charset="0"/>
              <a:buChar char="•"/>
              <a:defRPr/>
            </a:pPr>
            <a:r>
              <a:rPr lang="en-US" dirty="0" err="1"/>
              <a:t>Nooit</a:t>
            </a:r>
            <a:r>
              <a:rPr lang="en-US" dirty="0"/>
              <a:t> </a:t>
            </a:r>
            <a:r>
              <a:rPr lang="en-US" dirty="0" err="1"/>
              <a:t>aan</a:t>
            </a:r>
            <a:r>
              <a:rPr lang="en-US" dirty="0"/>
              <a:t> </a:t>
            </a:r>
            <a:r>
              <a:rPr lang="en-US" dirty="0" err="1"/>
              <a:t>moeder</a:t>
            </a:r>
            <a:r>
              <a:rPr lang="en-US" dirty="0"/>
              <a:t> </a:t>
            </a:r>
            <a:r>
              <a:rPr lang="en-US" dirty="0" err="1"/>
              <a:t>durven</a:t>
            </a:r>
            <a:r>
              <a:rPr lang="en-US" dirty="0"/>
              <a:t> </a:t>
            </a:r>
            <a:r>
              <a:rPr lang="en-US" dirty="0" err="1"/>
              <a:t>vertellen</a:t>
            </a:r>
            <a:endParaRPr lang="en-US" dirty="0"/>
          </a:p>
          <a:p>
            <a:pPr lvl="2">
              <a:buFont typeface="Arial" pitchFamily="34" charset="0"/>
              <a:buChar char="•"/>
              <a:defRPr/>
            </a:pPr>
            <a:r>
              <a:rPr lang="en-US" dirty="0" err="1"/>
              <a:t>Mannen</a:t>
            </a:r>
            <a:r>
              <a:rPr lang="en-US" dirty="0"/>
              <a:t> </a:t>
            </a:r>
            <a:r>
              <a:rPr lang="en-US" dirty="0" err="1"/>
              <a:t>gaan</a:t>
            </a:r>
            <a:r>
              <a:rPr lang="en-US" dirty="0"/>
              <a:t> </a:t>
            </a:r>
            <a:r>
              <a:rPr lang="en-US" dirty="0" err="1"/>
              <a:t>vermijden</a:t>
            </a:r>
            <a:r>
              <a:rPr lang="en-US" dirty="0"/>
              <a:t> in </a:t>
            </a:r>
            <a:r>
              <a:rPr lang="en-US" dirty="0" err="1"/>
              <a:t>haar</a:t>
            </a:r>
            <a:r>
              <a:rPr lang="en-US" dirty="0"/>
              <a:t> </a:t>
            </a:r>
            <a:r>
              <a:rPr lang="en-US" dirty="0" err="1"/>
              <a:t>leven</a:t>
            </a:r>
            <a:endParaRPr lang="en-US" dirty="0"/>
          </a:p>
          <a:p>
            <a:pPr lvl="2">
              <a:buFont typeface="Arial" pitchFamily="34" charset="0"/>
              <a:buChar char="•"/>
              <a:defRPr/>
            </a:pPr>
            <a:r>
              <a:rPr lang="en-US" dirty="0" err="1"/>
              <a:t>Nooit</a:t>
            </a:r>
            <a:r>
              <a:rPr lang="en-US" dirty="0"/>
              <a:t> </a:t>
            </a:r>
            <a:r>
              <a:rPr lang="en-US" dirty="0" err="1"/>
              <a:t>relatie</a:t>
            </a:r>
            <a:r>
              <a:rPr lang="en-US" dirty="0"/>
              <a:t>, </a:t>
            </a:r>
            <a:r>
              <a:rPr lang="en-US" dirty="0" err="1"/>
              <a:t>geen</a:t>
            </a:r>
            <a:r>
              <a:rPr lang="en-US" dirty="0"/>
              <a:t> </a:t>
            </a:r>
            <a:r>
              <a:rPr lang="en-US" dirty="0" err="1"/>
              <a:t>kinderen</a:t>
            </a:r>
            <a:r>
              <a:rPr lang="en-US" dirty="0"/>
              <a:t>, </a:t>
            </a:r>
            <a:r>
              <a:rPr lang="en-US" dirty="0" err="1"/>
              <a:t>wel</a:t>
            </a:r>
            <a:r>
              <a:rPr lang="en-US" dirty="0"/>
              <a:t> </a:t>
            </a:r>
            <a:r>
              <a:rPr lang="en-US" dirty="0" err="1"/>
              <a:t>kinderwens</a:t>
            </a:r>
            <a:endParaRPr lang="en-US" dirty="0"/>
          </a:p>
          <a:p>
            <a:pPr lvl="2">
              <a:buFont typeface="Arial" pitchFamily="34" charset="0"/>
              <a:buChar char="•"/>
              <a:defRPr/>
            </a:pPr>
            <a:r>
              <a:rPr lang="en-US" dirty="0" err="1"/>
              <a:t>Voelt</a:t>
            </a:r>
            <a:r>
              <a:rPr lang="en-US" dirty="0"/>
              <a:t> </a:t>
            </a:r>
            <a:r>
              <a:rPr lang="en-US" dirty="0" err="1"/>
              <a:t>dat</a:t>
            </a:r>
            <a:r>
              <a:rPr lang="en-US" dirty="0"/>
              <a:t> </a:t>
            </a:r>
            <a:r>
              <a:rPr lang="en-US" dirty="0" err="1"/>
              <a:t>dit</a:t>
            </a:r>
            <a:r>
              <a:rPr lang="en-US" dirty="0"/>
              <a:t> </a:t>
            </a:r>
            <a:r>
              <a:rPr lang="en-US" dirty="0" err="1"/>
              <a:t>veel</a:t>
            </a:r>
            <a:r>
              <a:rPr lang="en-US" dirty="0"/>
              <a:t> spanning en </a:t>
            </a:r>
            <a:r>
              <a:rPr lang="en-US" dirty="0" err="1"/>
              <a:t>pijn</a:t>
            </a:r>
            <a:r>
              <a:rPr lang="en-US" dirty="0"/>
              <a:t> </a:t>
            </a:r>
            <a:r>
              <a:rPr lang="en-US" dirty="0" err="1"/>
              <a:t>geeft</a:t>
            </a:r>
            <a:endParaRPr lang="nl-NL" dirty="0"/>
          </a:p>
          <a:p>
            <a:pPr lvl="2">
              <a:buFont typeface="Arial" pitchFamily="34" charset="0"/>
              <a:buChar char="•"/>
              <a:defRPr/>
            </a:pPr>
            <a:r>
              <a:rPr lang="en-US" dirty="0" err="1"/>
              <a:t>Besef</a:t>
            </a:r>
            <a:r>
              <a:rPr lang="en-US" dirty="0"/>
              <a:t> </a:t>
            </a:r>
            <a:r>
              <a:rPr lang="en-US" dirty="0" err="1"/>
              <a:t>dat</a:t>
            </a:r>
            <a:r>
              <a:rPr lang="en-US" dirty="0"/>
              <a:t> </a:t>
            </a:r>
            <a:r>
              <a:rPr lang="en-US" dirty="0" err="1"/>
              <a:t>dat</a:t>
            </a:r>
            <a:r>
              <a:rPr lang="en-US" dirty="0"/>
              <a:t> nu </a:t>
            </a:r>
            <a:r>
              <a:rPr lang="en-US" dirty="0" err="1"/>
              <a:t>te</a:t>
            </a:r>
            <a:r>
              <a:rPr lang="en-US" dirty="0"/>
              <a:t> </a:t>
            </a:r>
            <a:r>
              <a:rPr lang="en-US" dirty="0" err="1"/>
              <a:t>laat</a:t>
            </a:r>
            <a:r>
              <a:rPr lang="en-US" dirty="0"/>
              <a:t> is, </a:t>
            </a:r>
            <a:r>
              <a:rPr lang="en-US" dirty="0" err="1"/>
              <a:t>maakt</a:t>
            </a:r>
            <a:r>
              <a:rPr lang="en-US" dirty="0"/>
              <a:t> boos/</a:t>
            </a:r>
            <a:r>
              <a:rPr lang="en-US" dirty="0" err="1"/>
              <a:t>verdrietig</a:t>
            </a:r>
            <a:endParaRPr lang="en-US" dirty="0"/>
          </a:p>
          <a:p>
            <a:pPr lvl="2">
              <a:buFont typeface="Arial" pitchFamily="34" charset="0"/>
              <a:buChar char="•"/>
              <a:defRPr/>
            </a:pPr>
            <a:r>
              <a:rPr lang="en-US" dirty="0" err="1"/>
              <a:t>Geeft</a:t>
            </a:r>
            <a:r>
              <a:rPr lang="en-US" dirty="0"/>
              <a:t> toe </a:t>
            </a:r>
            <a:r>
              <a:rPr lang="en-US" dirty="0" err="1"/>
              <a:t>dat</a:t>
            </a:r>
            <a:r>
              <a:rPr lang="en-US" dirty="0"/>
              <a:t> </a:t>
            </a:r>
            <a:r>
              <a:rPr lang="en-US" dirty="0" err="1"/>
              <a:t>ze</a:t>
            </a:r>
            <a:r>
              <a:rPr lang="en-US" dirty="0"/>
              <a:t> is </a:t>
            </a:r>
            <a:r>
              <a:rPr lang="en-US" dirty="0" err="1"/>
              <a:t>gaan</a:t>
            </a:r>
            <a:r>
              <a:rPr lang="en-US" dirty="0"/>
              <a:t> </a:t>
            </a:r>
            <a:r>
              <a:rPr lang="en-US" dirty="0" err="1"/>
              <a:t>automutileren</a:t>
            </a:r>
            <a:endParaRPr lang="en-US" dirty="0"/>
          </a:p>
          <a:p>
            <a:pPr>
              <a:defRPr/>
            </a:pPr>
            <a:r>
              <a:rPr lang="en-US" b="1" dirty="0" err="1"/>
              <a:t>Conclusie</a:t>
            </a:r>
            <a:r>
              <a:rPr lang="en-US" b="1" dirty="0"/>
              <a:t> PSF:</a:t>
            </a:r>
            <a:r>
              <a:rPr lang="en-US" dirty="0"/>
              <a:t> </a:t>
            </a:r>
          </a:p>
          <a:p>
            <a:pPr>
              <a:buFont typeface="Arial" pitchFamily="34" charset="0"/>
              <a:buChar char="•"/>
              <a:defRPr/>
            </a:pPr>
            <a:r>
              <a:rPr lang="en-US" dirty="0" err="1"/>
              <a:t>spanningsklachten</a:t>
            </a:r>
            <a:r>
              <a:rPr lang="en-US" dirty="0"/>
              <a:t> met </a:t>
            </a:r>
            <a:r>
              <a:rPr lang="en-US" dirty="0" err="1"/>
              <a:t>onverwerkt</a:t>
            </a:r>
            <a:r>
              <a:rPr lang="en-US" dirty="0"/>
              <a:t> trauma en </a:t>
            </a:r>
            <a:r>
              <a:rPr lang="en-US" dirty="0" err="1"/>
              <a:t>verminderde</a:t>
            </a:r>
            <a:r>
              <a:rPr lang="en-US" dirty="0"/>
              <a:t> </a:t>
            </a:r>
            <a:r>
              <a:rPr lang="en-US" dirty="0" err="1"/>
              <a:t>controle</a:t>
            </a:r>
            <a:r>
              <a:rPr lang="en-US" dirty="0"/>
              <a:t>.</a:t>
            </a:r>
            <a:endParaRPr lang="nl-NL" dirty="0"/>
          </a:p>
          <a:p>
            <a:pPr>
              <a:defRPr/>
            </a:pPr>
            <a:r>
              <a:rPr lang="en-US" b="1" dirty="0" err="1"/>
              <a:t>Terugkoppeling</a:t>
            </a:r>
            <a:r>
              <a:rPr lang="en-US" b="1" dirty="0"/>
              <a:t> </a:t>
            </a:r>
            <a:r>
              <a:rPr lang="en-US" b="1" dirty="0" err="1"/>
              <a:t>huisarts</a:t>
            </a:r>
            <a:r>
              <a:rPr lang="en-US" b="1" dirty="0"/>
              <a:t>:</a:t>
            </a:r>
            <a:r>
              <a:rPr lang="en-US" dirty="0"/>
              <a:t> </a:t>
            </a:r>
          </a:p>
          <a:p>
            <a:pPr>
              <a:buFont typeface="Arial" pitchFamily="34" charset="0"/>
              <a:buChar char="•"/>
              <a:defRPr/>
            </a:pPr>
            <a:r>
              <a:rPr lang="en-US" dirty="0"/>
              <a:t>PSF in </a:t>
            </a:r>
            <a:r>
              <a:rPr lang="en-US" dirty="0" err="1"/>
              <a:t>combinatie</a:t>
            </a:r>
            <a:r>
              <a:rPr lang="en-US" dirty="0"/>
              <a:t> met </a:t>
            </a:r>
            <a:r>
              <a:rPr lang="en-US" dirty="0" err="1"/>
              <a:t>psychologische</a:t>
            </a:r>
            <a:r>
              <a:rPr lang="en-US" dirty="0"/>
              <a:t> </a:t>
            </a:r>
            <a:r>
              <a:rPr lang="en-US" dirty="0" err="1"/>
              <a:t>behandeling</a:t>
            </a:r>
            <a:r>
              <a:rPr lang="en-US" dirty="0"/>
              <a:t>.</a:t>
            </a:r>
            <a:endParaRPr lang="nl-NL" dirty="0"/>
          </a:p>
          <a:p>
            <a:pPr marL="0" indent="0" eaLnBrk="1" hangingPunct="1">
              <a:buFontTx/>
              <a:buChar char="•"/>
              <a:defRPr/>
            </a:pPr>
            <a:endParaRPr lang="en-US" dirty="0"/>
          </a:p>
        </p:txBody>
      </p:sp>
      <p:sp>
        <p:nvSpPr>
          <p:cNvPr id="6" name="Tekstvak 5"/>
          <p:cNvSpPr txBox="1"/>
          <p:nvPr/>
        </p:nvSpPr>
        <p:spPr>
          <a:xfrm>
            <a:off x="4932449" y="5786789"/>
            <a:ext cx="3211135" cy="261610"/>
          </a:xfrm>
          <a:prstGeom prst="rect">
            <a:avLst/>
          </a:prstGeom>
          <a:noFill/>
        </p:spPr>
        <p:txBody>
          <a:bodyPr wrap="none" rtlCol="0">
            <a:spAutoFit/>
          </a:bodyPr>
          <a:lstStyle/>
          <a:p>
            <a:r>
              <a:rPr lang="nl-NL" sz="1100" i="1" dirty="0"/>
              <a:t>Bron: Competentieprofiel PSF, KNGF-NFP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36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36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36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p:cNvSpPr/>
          <p:nvPr/>
        </p:nvSpPr>
        <p:spPr bwMode="auto">
          <a:xfrm>
            <a:off x="503957" y="1871935"/>
            <a:ext cx="3024336" cy="1440160"/>
          </a:xfrm>
          <a:prstGeom prst="roundRect">
            <a:avLst/>
          </a:prstGeom>
          <a:solidFill>
            <a:srgbClr val="F68B1F">
              <a:alpha val="8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63600"/>
            <a:r>
              <a:rPr lang="nl-NL" sz="2000" b="1" dirty="0">
                <a:solidFill>
                  <a:srgbClr val="FFFFFF">
                    <a:lumMod val="50000"/>
                  </a:srgbClr>
                </a:solidFill>
              </a:rPr>
              <a:t>Psychosomatische FT</a:t>
            </a:r>
          </a:p>
        </p:txBody>
      </p:sp>
      <p:sp>
        <p:nvSpPr>
          <p:cNvPr id="19" name="Afgeronde rechthoek 18"/>
          <p:cNvSpPr/>
          <p:nvPr/>
        </p:nvSpPr>
        <p:spPr bwMode="auto">
          <a:xfrm>
            <a:off x="503957" y="3492115"/>
            <a:ext cx="3024336" cy="1440160"/>
          </a:xfrm>
          <a:prstGeom prst="roundRect">
            <a:avLst/>
          </a:prstGeom>
          <a:solidFill>
            <a:srgbClr val="92D050">
              <a:alpha val="8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63600"/>
            <a:r>
              <a:rPr lang="nl-NL" sz="2000" b="1" dirty="0">
                <a:solidFill>
                  <a:srgbClr val="FFFFFF">
                    <a:lumMod val="50000"/>
                  </a:srgbClr>
                </a:solidFill>
              </a:rPr>
              <a:t>Algemeen FT</a:t>
            </a:r>
          </a:p>
        </p:txBody>
      </p:sp>
      <p:sp>
        <p:nvSpPr>
          <p:cNvPr id="12290" name="Rectangle 3"/>
          <p:cNvSpPr>
            <a:spLocks noGrp="1" noChangeArrowheads="1"/>
          </p:cNvSpPr>
          <p:nvPr>
            <p:ph type="body" idx="1"/>
          </p:nvPr>
        </p:nvSpPr>
        <p:spPr/>
        <p:txBody>
          <a:bodyPr/>
          <a:lstStyle/>
          <a:p>
            <a:pPr eaLnBrk="1" hangingPunct="1">
              <a:buFont typeface="Arial" pitchFamily="34" charset="0"/>
              <a:buChar char="•"/>
            </a:pPr>
            <a:endParaRPr lang="en-US" b="1" dirty="0"/>
          </a:p>
          <a:p>
            <a:pPr eaLnBrk="1" hangingPunct="1">
              <a:buFont typeface="Arial" pitchFamily="34" charset="0"/>
              <a:buChar char="•"/>
            </a:pPr>
            <a:endParaRPr lang="en-US" b="1" dirty="0"/>
          </a:p>
          <a:p>
            <a:pPr marL="285750" indent="-285750" eaLnBrk="1" hangingPunct="1">
              <a:buFont typeface="Arial" pitchFamily="34" charset="0"/>
              <a:buChar char="•"/>
            </a:pPr>
            <a:r>
              <a:rPr lang="en-US" b="1" dirty="0" err="1"/>
              <a:t>Zwaar</a:t>
            </a:r>
            <a:r>
              <a:rPr lang="en-US" b="1" dirty="0"/>
              <a:t> </a:t>
            </a:r>
            <a:r>
              <a:rPr lang="en-US" b="1" dirty="0" err="1"/>
              <a:t>gecompliceerd</a:t>
            </a:r>
            <a:endParaRPr lang="en-US" b="1" dirty="0"/>
          </a:p>
          <a:p>
            <a:pPr eaLnBrk="1" hangingPunct="1">
              <a:buFont typeface="Arial" pitchFamily="34" charset="0"/>
              <a:buChar char="•"/>
            </a:pPr>
            <a:endParaRPr lang="en-US" b="1" dirty="0"/>
          </a:p>
          <a:p>
            <a:pPr eaLnBrk="1" hangingPunct="1">
              <a:buFont typeface="Arial" pitchFamily="34" charset="0"/>
              <a:buChar char="•"/>
            </a:pPr>
            <a:endParaRPr lang="en-US" b="1" dirty="0"/>
          </a:p>
          <a:p>
            <a:pPr marL="285750" indent="-285750" eaLnBrk="1" hangingPunct="1">
              <a:buFont typeface="Arial" pitchFamily="34" charset="0"/>
              <a:buChar char="•"/>
            </a:pPr>
            <a:r>
              <a:rPr lang="en-US" b="1" dirty="0" err="1"/>
              <a:t>Matig</a:t>
            </a:r>
            <a:r>
              <a:rPr lang="en-US" b="1" dirty="0"/>
              <a:t> </a:t>
            </a:r>
            <a:r>
              <a:rPr lang="en-US" b="1" dirty="0" err="1"/>
              <a:t>gecompliceerd</a:t>
            </a:r>
            <a:endParaRPr lang="en-US" b="1" dirty="0"/>
          </a:p>
          <a:p>
            <a:pPr eaLnBrk="1" hangingPunct="1">
              <a:buFont typeface="Arial" pitchFamily="34" charset="0"/>
              <a:buChar char="•"/>
            </a:pPr>
            <a:endParaRPr lang="en-US" b="1" dirty="0"/>
          </a:p>
          <a:p>
            <a:pPr eaLnBrk="1" hangingPunct="1">
              <a:buFont typeface="Arial" pitchFamily="34" charset="0"/>
              <a:buChar char="•"/>
            </a:pPr>
            <a:endParaRPr lang="en-US" b="1" dirty="0"/>
          </a:p>
          <a:p>
            <a:pPr marL="285750" indent="-285750" eaLnBrk="1" hangingPunct="1">
              <a:buFont typeface="Arial" pitchFamily="34" charset="0"/>
              <a:buChar char="•"/>
            </a:pPr>
            <a:r>
              <a:rPr lang="en-US" b="1" dirty="0" err="1"/>
              <a:t>Licht</a:t>
            </a:r>
            <a:r>
              <a:rPr lang="en-US" b="1" dirty="0"/>
              <a:t> </a:t>
            </a:r>
            <a:r>
              <a:rPr lang="en-US" b="1" dirty="0" err="1"/>
              <a:t>gecompliceerd</a:t>
            </a:r>
            <a:endParaRPr lang="en-US" b="1" dirty="0"/>
          </a:p>
          <a:p>
            <a:pPr eaLnBrk="1" hangingPunct="1">
              <a:buFont typeface="Arial" pitchFamily="34" charset="0"/>
              <a:buChar char="•"/>
            </a:pPr>
            <a:endParaRPr lang="en-US" b="1" dirty="0"/>
          </a:p>
          <a:p>
            <a:pPr eaLnBrk="1" hangingPunct="1">
              <a:buFont typeface="Arial" pitchFamily="34" charset="0"/>
              <a:buChar char="•"/>
            </a:pPr>
            <a:endParaRPr lang="en-US" b="1" dirty="0"/>
          </a:p>
          <a:p>
            <a:pPr marL="285750" indent="-285750" eaLnBrk="1" hangingPunct="1">
              <a:buFont typeface="Arial" pitchFamily="34" charset="0"/>
              <a:buChar char="•"/>
            </a:pPr>
            <a:r>
              <a:rPr lang="en-US" b="1" dirty="0" err="1"/>
              <a:t>Ongecompliceerd</a:t>
            </a:r>
            <a:endParaRPr lang="en-US" b="1" dirty="0"/>
          </a:p>
          <a:p>
            <a:pPr eaLnBrk="1" hangingPunct="1">
              <a:buFont typeface="Arial" pitchFamily="34" charset="0"/>
              <a:buChar char="•"/>
            </a:pPr>
            <a:endParaRPr lang="en-US" b="1" dirty="0"/>
          </a:p>
        </p:txBody>
      </p:sp>
      <p:sp>
        <p:nvSpPr>
          <p:cNvPr id="12291" name="Tijdelijke aanduiding voor datum 3"/>
          <p:cNvSpPr>
            <a:spLocks noGrp="1"/>
          </p:cNvSpPr>
          <p:nvPr>
            <p:ph type="dt" sz="quarter" idx="10"/>
          </p:nvPr>
        </p:nvSpPr>
        <p:spPr>
          <a:noFill/>
          <a:ln>
            <a:miter lim="800000"/>
            <a:headEnd/>
            <a:tailEnd/>
          </a:ln>
        </p:spPr>
        <p:txBody>
          <a:bodyPr/>
          <a:lstStyle/>
          <a:p>
            <a:pPr defTabSz="863600"/>
            <a:fld id="{CC47935E-4DDF-432E-B64A-5C8321BFADF9}" type="datetime4">
              <a:rPr lang="nl-NL" smtClean="0">
                <a:solidFill>
                  <a:srgbClr val="727272"/>
                </a:solidFill>
              </a:rPr>
              <a:pPr defTabSz="863600"/>
              <a:t>6 augustus 2024</a:t>
            </a:fld>
            <a:r>
              <a:rPr lang="nl-NL"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818069E9-30A7-42E2-B426-77458480A721}" type="slidenum">
              <a:rPr lang="en-US" smtClean="0">
                <a:solidFill>
                  <a:srgbClr val="727272"/>
                </a:solidFill>
              </a:rPr>
              <a:pPr defTabSz="863600"/>
              <a:t>17</a:t>
            </a:fld>
            <a:endParaRPr lang="en-US" dirty="0">
              <a:solidFill>
                <a:srgbClr val="727272"/>
              </a:solidFill>
            </a:endParaRPr>
          </a:p>
        </p:txBody>
      </p:sp>
      <p:sp>
        <p:nvSpPr>
          <p:cNvPr id="12292" name="Rectangle 2"/>
          <p:cNvSpPr>
            <a:spLocks noGrp="1" noChangeArrowheads="1"/>
          </p:cNvSpPr>
          <p:nvPr>
            <p:ph type="title"/>
          </p:nvPr>
        </p:nvSpPr>
        <p:spPr/>
        <p:txBody>
          <a:bodyPr/>
          <a:lstStyle/>
          <a:p>
            <a:pPr eaLnBrk="1" hangingPunct="1"/>
            <a:r>
              <a:rPr lang="en-US" dirty="0" err="1"/>
              <a:t>Niveaus</a:t>
            </a:r>
            <a:r>
              <a:rPr lang="en-US" dirty="0"/>
              <a:t> van </a:t>
            </a:r>
            <a:r>
              <a:rPr lang="en-US" dirty="0" err="1"/>
              <a:t>complexiteit</a:t>
            </a:r>
            <a:endParaRPr lang="en-US" dirty="0"/>
          </a:p>
        </p:txBody>
      </p:sp>
      <p:grpSp>
        <p:nvGrpSpPr>
          <p:cNvPr id="5" name="Groep 4"/>
          <p:cNvGrpSpPr/>
          <p:nvPr/>
        </p:nvGrpSpPr>
        <p:grpSpPr>
          <a:xfrm>
            <a:off x="4716425" y="1043843"/>
            <a:ext cx="3456384" cy="4536504"/>
            <a:chOff x="1224037" y="1043843"/>
            <a:chExt cx="3456384" cy="4536504"/>
          </a:xfrm>
        </p:grpSpPr>
        <p:sp>
          <p:nvSpPr>
            <p:cNvPr id="3" name="Rechthoek 2"/>
            <p:cNvSpPr/>
            <p:nvPr/>
          </p:nvSpPr>
          <p:spPr bwMode="auto">
            <a:xfrm>
              <a:off x="1224037" y="1043843"/>
              <a:ext cx="3456384" cy="453650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63600"/>
              <a:endParaRPr lang="nl-NL">
                <a:solidFill>
                  <a:srgbClr val="000000"/>
                </a:solidFill>
              </a:endParaRPr>
            </a:p>
          </p:txBody>
        </p:sp>
        <p:grpSp>
          <p:nvGrpSpPr>
            <p:cNvPr id="2" name="Groep 1"/>
            <p:cNvGrpSpPr/>
            <p:nvPr/>
          </p:nvGrpSpPr>
          <p:grpSpPr>
            <a:xfrm>
              <a:off x="1296888" y="1116013"/>
              <a:ext cx="3311525" cy="4356100"/>
              <a:chOff x="4787900" y="1116013"/>
              <a:chExt cx="3311525" cy="4356100"/>
            </a:xfrm>
          </p:grpSpPr>
          <p:sp>
            <p:nvSpPr>
              <p:cNvPr id="9" name="Ovaal 1"/>
              <p:cNvSpPr>
                <a:spLocks noChangeArrowheads="1"/>
              </p:cNvSpPr>
              <p:nvPr/>
            </p:nvSpPr>
            <p:spPr bwMode="auto">
              <a:xfrm>
                <a:off x="4787900" y="1116013"/>
                <a:ext cx="3311525" cy="4356100"/>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1800" dirty="0">
                    <a:solidFill>
                      <a:srgbClr val="000000"/>
                    </a:solidFill>
                  </a:rPr>
                  <a:t>Disfunctionele opvattingen/emotie</a:t>
                </a:r>
              </a:p>
              <a:p>
                <a:pPr algn="ctr" defTabSz="863600"/>
                <a:endParaRPr lang="nl-NL" sz="1800" dirty="0">
                  <a:solidFill>
                    <a:srgbClr val="000000"/>
                  </a:solidFill>
                </a:endParaRPr>
              </a:p>
              <a:p>
                <a:pPr algn="ctr" defTabSz="863600"/>
                <a:r>
                  <a:rPr lang="nl-NL" sz="1800" dirty="0">
                    <a:solidFill>
                      <a:srgbClr val="727272"/>
                    </a:solidFill>
                  </a:rPr>
                  <a:t>Corrigeerbaar door voorlichting</a:t>
                </a:r>
              </a:p>
            </p:txBody>
          </p:sp>
          <p:sp>
            <p:nvSpPr>
              <p:cNvPr id="10" name="Ovaal 5"/>
              <p:cNvSpPr>
                <a:spLocks noChangeArrowheads="1"/>
              </p:cNvSpPr>
              <p:nvPr/>
            </p:nvSpPr>
            <p:spPr bwMode="auto">
              <a:xfrm>
                <a:off x="5688013" y="3475038"/>
                <a:ext cx="1519237" cy="1997075"/>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1100" dirty="0">
                    <a:solidFill>
                      <a:srgbClr val="000000"/>
                    </a:solidFill>
                  </a:rPr>
                  <a:t>Lichamelijke klacht</a:t>
                </a:r>
              </a:p>
              <a:p>
                <a:pPr algn="ctr" defTabSz="863600"/>
                <a:endParaRPr lang="nl-NL" sz="1100" dirty="0">
                  <a:solidFill>
                    <a:srgbClr val="000000"/>
                  </a:solidFill>
                </a:endParaRPr>
              </a:p>
              <a:p>
                <a:pPr algn="ctr" defTabSz="863600"/>
                <a:r>
                  <a:rPr lang="nl-NL" sz="1100" dirty="0">
                    <a:solidFill>
                      <a:srgbClr val="727272"/>
                    </a:solidFill>
                  </a:rPr>
                  <a:t>Psychisch stabiel</a:t>
                </a:r>
              </a:p>
              <a:p>
                <a:pPr algn="ctr" defTabSz="863600"/>
                <a:endParaRPr lang="nl-NL" sz="1100" dirty="0">
                  <a:solidFill>
                    <a:srgbClr val="000000"/>
                  </a:solidFill>
                </a:endParaRPr>
              </a:p>
              <a:p>
                <a:pPr algn="ctr" defTabSz="863600"/>
                <a:r>
                  <a:rPr lang="nl-NL" sz="1100" dirty="0">
                    <a:solidFill>
                      <a:srgbClr val="000000"/>
                    </a:solidFill>
                  </a:rPr>
                  <a:t>Betekenis</a:t>
                </a:r>
              </a:p>
              <a:p>
                <a:pPr algn="ctr" defTabSz="863600"/>
                <a:endParaRPr lang="nl-NL" sz="1100" dirty="0">
                  <a:solidFill>
                    <a:srgbClr val="000000"/>
                  </a:solidFill>
                </a:endParaRPr>
              </a:p>
              <a:p>
                <a:pPr algn="ctr" defTabSz="863600"/>
                <a:r>
                  <a:rPr lang="nl-NL" sz="1100" dirty="0">
                    <a:solidFill>
                      <a:srgbClr val="727272"/>
                    </a:solidFill>
                  </a:rPr>
                  <a:t>Zelfregulatie</a:t>
                </a:r>
              </a:p>
            </p:txBody>
          </p:sp>
        </p:grpSp>
      </p:grpSp>
      <p:grpSp>
        <p:nvGrpSpPr>
          <p:cNvPr id="4" name="Groep 3"/>
          <p:cNvGrpSpPr/>
          <p:nvPr/>
        </p:nvGrpSpPr>
        <p:grpSpPr>
          <a:xfrm>
            <a:off x="4752429" y="1079847"/>
            <a:ext cx="3456384" cy="4536504"/>
            <a:chOff x="4752429" y="1079847"/>
            <a:chExt cx="3456384" cy="4536504"/>
          </a:xfrm>
        </p:grpSpPr>
        <p:sp>
          <p:nvSpPr>
            <p:cNvPr id="13" name="Rechthoek 12"/>
            <p:cNvSpPr/>
            <p:nvPr/>
          </p:nvSpPr>
          <p:spPr bwMode="auto">
            <a:xfrm>
              <a:off x="4752429" y="1079847"/>
              <a:ext cx="3456384" cy="4536504"/>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63600"/>
              <a:endParaRPr lang="nl-NL">
                <a:solidFill>
                  <a:srgbClr val="000000"/>
                </a:solidFill>
              </a:endParaRPr>
            </a:p>
          </p:txBody>
        </p:sp>
        <p:sp>
          <p:nvSpPr>
            <p:cNvPr id="12293" name="Ovaal 7"/>
            <p:cNvSpPr>
              <a:spLocks noChangeArrowheads="1"/>
            </p:cNvSpPr>
            <p:nvPr/>
          </p:nvSpPr>
          <p:spPr bwMode="auto">
            <a:xfrm>
              <a:off x="4787900" y="1116013"/>
              <a:ext cx="3311525" cy="4356100"/>
            </a:xfrm>
            <a:prstGeom prst="ellipse">
              <a:avLst/>
            </a:prstGeom>
            <a:solidFill>
              <a:srgbClr val="FF0000">
                <a:alpha val="50195"/>
              </a:srgbClr>
            </a:solidFill>
            <a:ln w="9525" algn="ctr">
              <a:solidFill>
                <a:schemeClr val="tx1"/>
              </a:solidFill>
              <a:round/>
              <a:headEnd/>
              <a:tailEnd/>
            </a:ln>
          </p:spPr>
          <p:txBody>
            <a:bodyPr/>
            <a:lstStyle/>
            <a:p>
              <a:pPr algn="ctr" defTabSz="863600"/>
              <a:r>
                <a:rPr lang="nl-NL" sz="1600" dirty="0">
                  <a:solidFill>
                    <a:srgbClr val="000000"/>
                  </a:solidFill>
                </a:rPr>
                <a:t>Psychopathologie</a:t>
              </a:r>
            </a:p>
            <a:p>
              <a:pPr algn="ctr" defTabSz="863600"/>
              <a:r>
                <a:rPr lang="nl-NL" sz="1600" dirty="0">
                  <a:solidFill>
                    <a:srgbClr val="727272"/>
                  </a:solidFill>
                </a:rPr>
                <a:t>Contraproductieve gedragingen</a:t>
              </a:r>
            </a:p>
            <a:p>
              <a:pPr algn="ctr" defTabSz="863600"/>
              <a:r>
                <a:rPr lang="nl-NL" sz="1600" dirty="0">
                  <a:solidFill>
                    <a:srgbClr val="000000"/>
                  </a:solidFill>
                </a:rPr>
                <a:t>Zelfregulatie onvoldoende</a:t>
              </a:r>
            </a:p>
            <a:p>
              <a:pPr algn="ctr" defTabSz="863600"/>
              <a:endParaRPr lang="nl-NL" sz="1800" dirty="0">
                <a:solidFill>
                  <a:srgbClr val="000000"/>
                </a:solidFill>
              </a:endParaRPr>
            </a:p>
            <a:p>
              <a:pPr algn="ctr" defTabSz="863600"/>
              <a:endParaRPr lang="nl-NL" sz="1800" dirty="0">
                <a:solidFill>
                  <a:srgbClr val="000000"/>
                </a:solidFill>
              </a:endParaRPr>
            </a:p>
            <a:p>
              <a:pPr algn="ctr" defTabSz="863600"/>
              <a:endParaRPr lang="nl-NL" sz="1800" dirty="0">
                <a:solidFill>
                  <a:srgbClr val="000000"/>
                </a:solidFill>
              </a:endParaRPr>
            </a:p>
          </p:txBody>
        </p:sp>
        <p:sp>
          <p:nvSpPr>
            <p:cNvPr id="12294" name="Ovaal 6"/>
            <p:cNvSpPr>
              <a:spLocks noChangeArrowheads="1"/>
            </p:cNvSpPr>
            <p:nvPr/>
          </p:nvSpPr>
          <p:spPr bwMode="auto">
            <a:xfrm>
              <a:off x="5508513" y="3008630"/>
              <a:ext cx="1908212" cy="2463484"/>
            </a:xfrm>
            <a:prstGeom prst="ellipse">
              <a:avLst/>
            </a:prstGeom>
            <a:solidFill>
              <a:srgbClr val="FFC000">
                <a:alpha val="50195"/>
              </a:srgbClr>
            </a:solidFill>
            <a:ln w="9525" algn="ctr">
              <a:solidFill>
                <a:schemeClr val="tx1"/>
              </a:solidFill>
              <a:round/>
              <a:headEnd/>
              <a:tailEnd/>
            </a:ln>
          </p:spPr>
          <p:txBody>
            <a:bodyPr/>
            <a:lstStyle/>
            <a:p>
              <a:pPr algn="ctr" defTabSz="863600"/>
              <a:r>
                <a:rPr lang="nl-NL" sz="1000" dirty="0">
                  <a:solidFill>
                    <a:srgbClr val="000000"/>
                  </a:solidFill>
                </a:rPr>
                <a:t>Disfunctionele gedraging</a:t>
              </a:r>
            </a:p>
            <a:p>
              <a:pPr algn="ctr" defTabSz="863600"/>
              <a:r>
                <a:rPr lang="nl-NL" sz="1000" dirty="0">
                  <a:solidFill>
                    <a:srgbClr val="727272"/>
                  </a:solidFill>
                </a:rPr>
                <a:t>Ongunstige persoonskenmerken</a:t>
              </a:r>
            </a:p>
            <a:p>
              <a:pPr algn="ctr" defTabSz="863600"/>
              <a:r>
                <a:rPr lang="nl-NL" sz="1000" dirty="0">
                  <a:solidFill>
                    <a:srgbClr val="000000"/>
                  </a:solidFill>
                </a:rPr>
                <a:t>Verminderde zelfregulatie</a:t>
              </a:r>
            </a:p>
            <a:p>
              <a:pPr algn="ctr" defTabSz="863600"/>
              <a:endParaRPr lang="nl-NL" sz="800" dirty="0">
                <a:solidFill>
                  <a:srgbClr val="000000"/>
                </a:solidFill>
              </a:endParaRPr>
            </a:p>
          </p:txBody>
        </p:sp>
        <p:sp>
          <p:nvSpPr>
            <p:cNvPr id="12295" name="Ovaal 1"/>
            <p:cNvSpPr>
              <a:spLocks noChangeArrowheads="1"/>
            </p:cNvSpPr>
            <p:nvPr/>
          </p:nvSpPr>
          <p:spPr bwMode="auto">
            <a:xfrm>
              <a:off x="6118225" y="4500563"/>
              <a:ext cx="722313" cy="969962"/>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300" dirty="0">
                  <a:solidFill>
                    <a:srgbClr val="000000"/>
                  </a:solidFill>
                </a:rPr>
                <a:t>Disfunctionele opvattingen/emotie</a:t>
              </a:r>
            </a:p>
            <a:p>
              <a:pPr algn="ctr" defTabSz="863600"/>
              <a:endParaRPr lang="nl-NL" sz="300" dirty="0">
                <a:solidFill>
                  <a:srgbClr val="000000"/>
                </a:solidFill>
              </a:endParaRPr>
            </a:p>
            <a:p>
              <a:pPr algn="ctr" defTabSz="863600"/>
              <a:r>
                <a:rPr lang="nl-NL" sz="300" dirty="0">
                  <a:solidFill>
                    <a:srgbClr val="727272"/>
                  </a:solidFill>
                </a:rPr>
                <a:t>Corrigeerbaar door voorlichting</a:t>
              </a:r>
            </a:p>
          </p:txBody>
        </p:sp>
        <p:sp>
          <p:nvSpPr>
            <p:cNvPr id="12296" name="Ovaal 5"/>
            <p:cNvSpPr>
              <a:spLocks noChangeArrowheads="1"/>
            </p:cNvSpPr>
            <p:nvPr/>
          </p:nvSpPr>
          <p:spPr bwMode="auto">
            <a:xfrm>
              <a:off x="6327775" y="5027613"/>
              <a:ext cx="331788" cy="444500"/>
            </a:xfrm>
            <a:prstGeom prst="ellipse">
              <a:avLst/>
            </a:prstGeom>
            <a:solidFill>
              <a:srgbClr val="92D050">
                <a:alpha val="50195"/>
              </a:srgbClr>
            </a:solidFill>
            <a:ln w="9525" algn="ctr">
              <a:solidFill>
                <a:schemeClr val="tx1"/>
              </a:solidFill>
              <a:round/>
              <a:headEnd/>
              <a:tailEnd/>
            </a:ln>
          </p:spPr>
          <p:txBody>
            <a:bodyPr/>
            <a:lstStyle/>
            <a:p>
              <a:pPr algn="ctr" defTabSz="863600"/>
              <a:r>
                <a:rPr lang="nl-NL" sz="400">
                  <a:solidFill>
                    <a:srgbClr val="000000"/>
                  </a:solidFill>
                </a:rPr>
                <a:t>xxxxxx</a:t>
              </a:r>
            </a:p>
          </p:txBody>
        </p:sp>
      </p:grpSp>
      <p:sp>
        <p:nvSpPr>
          <p:cNvPr id="8" name="Tekstvak 7"/>
          <p:cNvSpPr txBox="1"/>
          <p:nvPr/>
        </p:nvSpPr>
        <p:spPr>
          <a:xfrm>
            <a:off x="4932449" y="5786789"/>
            <a:ext cx="3211135" cy="261610"/>
          </a:xfrm>
          <a:prstGeom prst="rect">
            <a:avLst/>
          </a:prstGeom>
          <a:noFill/>
        </p:spPr>
        <p:txBody>
          <a:bodyPr wrap="none" rtlCol="0">
            <a:spAutoFit/>
          </a:bodyPr>
          <a:lstStyle/>
          <a:p>
            <a:r>
              <a:rPr lang="nl-NL" sz="1100" i="1" dirty="0">
                <a:solidFill>
                  <a:srgbClr val="000000"/>
                </a:solidFill>
              </a:rPr>
              <a:t>Bron: Competentieprofiel PSF, KNGF-NFP 2009</a:t>
            </a:r>
          </a:p>
        </p:txBody>
      </p:sp>
    </p:spTree>
    <p:extLst>
      <p:ext uri="{BB962C8B-B14F-4D97-AF65-F5344CB8AC3E}">
        <p14:creationId xmlns:p14="http://schemas.microsoft.com/office/powerpoint/2010/main" val="334649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0">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11" end="1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1229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atum 3"/>
          <p:cNvSpPr>
            <a:spLocks noGrp="1"/>
          </p:cNvSpPr>
          <p:nvPr>
            <p:ph type="dt" sz="quarter" idx="10"/>
          </p:nvPr>
        </p:nvSpPr>
        <p:spPr>
          <a:noFill/>
          <a:ln>
            <a:miter lim="800000"/>
            <a:headEnd/>
            <a:tailEnd/>
          </a:ln>
        </p:spPr>
        <p:txBody>
          <a:bodyPr/>
          <a:lstStyle/>
          <a:p>
            <a:pPr defTabSz="863600"/>
            <a:fld id="{B68023FF-7AC4-486A-95B6-F687C26ACC4D}" type="datetime4">
              <a:rPr lang="nl-NL" smtClean="0">
                <a:solidFill>
                  <a:srgbClr val="727272"/>
                </a:solidFill>
              </a:rPr>
              <a:pPr defTabSz="863600"/>
              <a:t>6 augustus 2024</a:t>
            </a:fld>
            <a:r>
              <a:rPr lang="nl-NL"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E4938CEB-798A-4CD9-A974-F13572204D42}" type="slidenum">
              <a:rPr lang="en-US" smtClean="0">
                <a:solidFill>
                  <a:srgbClr val="727272"/>
                </a:solidFill>
              </a:rPr>
              <a:pPr defTabSz="863600"/>
              <a:t>18</a:t>
            </a:fld>
            <a:endParaRPr lang="en-US" dirty="0">
              <a:solidFill>
                <a:srgbClr val="727272"/>
              </a:solidFill>
            </a:endParaRPr>
          </a:p>
        </p:txBody>
      </p:sp>
      <p:grpSp>
        <p:nvGrpSpPr>
          <p:cNvPr id="13" name="Groep 12"/>
          <p:cNvGrpSpPr/>
          <p:nvPr/>
        </p:nvGrpSpPr>
        <p:grpSpPr>
          <a:xfrm>
            <a:off x="4131468" y="2344558"/>
            <a:ext cx="3177245" cy="3163781"/>
            <a:chOff x="4131468" y="2344558"/>
            <a:chExt cx="3177245" cy="3163781"/>
          </a:xfrm>
        </p:grpSpPr>
        <p:sp>
          <p:nvSpPr>
            <p:cNvPr id="22533" name="Oval 3"/>
            <p:cNvSpPr>
              <a:spLocks noChangeArrowheads="1"/>
            </p:cNvSpPr>
            <p:nvPr/>
          </p:nvSpPr>
          <p:spPr bwMode="auto">
            <a:xfrm>
              <a:off x="4131468" y="2344558"/>
              <a:ext cx="3177245" cy="3163781"/>
            </a:xfrm>
            <a:prstGeom prst="ellipse">
              <a:avLst/>
            </a:prstGeom>
            <a:solidFill>
              <a:srgbClr val="00B0F0">
                <a:alpha val="25098"/>
              </a:srgbClr>
            </a:solidFill>
            <a:ln w="9525">
              <a:solidFill>
                <a:schemeClr val="tx1"/>
              </a:solidFill>
              <a:round/>
              <a:headEnd/>
              <a:tailEnd/>
            </a:ln>
          </p:spPr>
          <p:txBody>
            <a:bodyPr wrap="none" anchor="b"/>
            <a:lstStyle/>
            <a:p>
              <a:pPr algn="r"/>
              <a:endParaRPr lang="nl-NL" sz="1800" dirty="0">
                <a:solidFill>
                  <a:srgbClr val="000000"/>
                </a:solidFill>
              </a:endParaRPr>
            </a:p>
          </p:txBody>
        </p:sp>
        <p:sp>
          <p:nvSpPr>
            <p:cNvPr id="2" name="Tekstvak 1"/>
            <p:cNvSpPr txBox="1"/>
            <p:nvPr/>
          </p:nvSpPr>
          <p:spPr>
            <a:xfrm>
              <a:off x="5192478" y="5040288"/>
              <a:ext cx="1180131" cy="353943"/>
            </a:xfrm>
            <a:prstGeom prst="rect">
              <a:avLst/>
            </a:prstGeom>
            <a:noFill/>
          </p:spPr>
          <p:txBody>
            <a:bodyPr wrap="none" rtlCol="0">
              <a:spAutoFit/>
            </a:bodyPr>
            <a:lstStyle/>
            <a:p>
              <a:r>
                <a:rPr lang="nl-NL" dirty="0">
                  <a:solidFill>
                    <a:srgbClr val="000000"/>
                  </a:solidFill>
                </a:rPr>
                <a:t>Omgeving</a:t>
              </a:r>
            </a:p>
          </p:txBody>
        </p:sp>
      </p:grpSp>
      <p:sp>
        <p:nvSpPr>
          <p:cNvPr id="22531" name="Rectangle 2"/>
          <p:cNvSpPr>
            <a:spLocks noGrp="1" noChangeArrowheads="1"/>
          </p:cNvSpPr>
          <p:nvPr>
            <p:ph type="title"/>
          </p:nvPr>
        </p:nvSpPr>
        <p:spPr/>
        <p:txBody>
          <a:bodyPr/>
          <a:lstStyle/>
          <a:p>
            <a:pPr eaLnBrk="1" hangingPunct="1"/>
            <a:r>
              <a:rPr lang="en-US"/>
              <a:t>Verklaringsmodellen psychosomatiek</a:t>
            </a:r>
            <a:br>
              <a:rPr lang="en-US"/>
            </a:br>
            <a:r>
              <a:rPr lang="en-US"/>
              <a:t>Gevolgenmodel</a:t>
            </a:r>
          </a:p>
        </p:txBody>
      </p:sp>
      <p:grpSp>
        <p:nvGrpSpPr>
          <p:cNvPr id="9" name="Groep 8"/>
          <p:cNvGrpSpPr/>
          <p:nvPr/>
        </p:nvGrpSpPr>
        <p:grpSpPr>
          <a:xfrm>
            <a:off x="787400" y="1403883"/>
            <a:ext cx="3214105" cy="2618905"/>
            <a:chOff x="787400" y="1403883"/>
            <a:chExt cx="3214105" cy="2618905"/>
          </a:xfrm>
        </p:grpSpPr>
        <p:sp>
          <p:nvSpPr>
            <p:cNvPr id="22536" name="Oval 6"/>
            <p:cNvSpPr>
              <a:spLocks noChangeArrowheads="1"/>
            </p:cNvSpPr>
            <p:nvPr/>
          </p:nvSpPr>
          <p:spPr bwMode="auto">
            <a:xfrm>
              <a:off x="2844217" y="3467163"/>
              <a:ext cx="1157288" cy="547688"/>
            </a:xfrm>
            <a:prstGeom prst="ellipse">
              <a:avLst/>
            </a:prstGeom>
            <a:solidFill>
              <a:srgbClr val="FF0000">
                <a:alpha val="50196"/>
              </a:srgbClr>
            </a:solidFill>
            <a:ln w="9525">
              <a:solidFill>
                <a:schemeClr val="tx1"/>
              </a:solidFill>
              <a:round/>
              <a:headEnd/>
              <a:tailEnd/>
            </a:ln>
          </p:spPr>
          <p:txBody>
            <a:bodyPr wrap="none" anchor="ctr"/>
            <a:lstStyle/>
            <a:p>
              <a:pPr algn="ctr"/>
              <a:r>
                <a:rPr lang="en-US" sz="1800" dirty="0" err="1">
                  <a:solidFill>
                    <a:srgbClr val="000000"/>
                  </a:solidFill>
                </a:rPr>
                <a:t>Klacht</a:t>
              </a:r>
              <a:endParaRPr lang="nl-NL" sz="1800" dirty="0">
                <a:solidFill>
                  <a:srgbClr val="000000"/>
                </a:solidFill>
              </a:endParaRPr>
            </a:p>
          </p:txBody>
        </p:sp>
        <p:sp>
          <p:nvSpPr>
            <p:cNvPr id="22537" name="Oval 7"/>
            <p:cNvSpPr>
              <a:spLocks noChangeArrowheads="1"/>
            </p:cNvSpPr>
            <p:nvPr/>
          </p:nvSpPr>
          <p:spPr bwMode="auto">
            <a:xfrm>
              <a:off x="787400" y="3475101"/>
              <a:ext cx="1373188" cy="547687"/>
            </a:xfrm>
            <a:prstGeom prst="ellipse">
              <a:avLst/>
            </a:prstGeom>
            <a:solidFill>
              <a:srgbClr val="92D050">
                <a:alpha val="49804"/>
              </a:srgbClr>
            </a:solidFill>
            <a:ln w="9525">
              <a:solidFill>
                <a:schemeClr val="tx1"/>
              </a:solidFill>
              <a:round/>
              <a:headEnd/>
              <a:tailEnd/>
            </a:ln>
          </p:spPr>
          <p:txBody>
            <a:bodyPr wrap="none" anchor="ctr"/>
            <a:lstStyle/>
            <a:p>
              <a:pPr algn="ctr"/>
              <a:r>
                <a:rPr lang="en-US" sz="1800" dirty="0" err="1">
                  <a:solidFill>
                    <a:srgbClr val="000000"/>
                  </a:solidFill>
                </a:rPr>
                <a:t>Oorzaak</a:t>
              </a:r>
              <a:endParaRPr lang="nl-NL" sz="1800" dirty="0">
                <a:solidFill>
                  <a:srgbClr val="000000"/>
                </a:solidFill>
              </a:endParaRPr>
            </a:p>
          </p:txBody>
        </p:sp>
        <p:sp>
          <p:nvSpPr>
            <p:cNvPr id="22538" name="Line 8"/>
            <p:cNvSpPr>
              <a:spLocks noChangeShapeType="1"/>
            </p:cNvSpPr>
            <p:nvPr/>
          </p:nvSpPr>
          <p:spPr bwMode="auto">
            <a:xfrm>
              <a:off x="2160141" y="3744144"/>
              <a:ext cx="684076" cy="4800"/>
            </a:xfrm>
            <a:prstGeom prst="line">
              <a:avLst/>
            </a:prstGeom>
            <a:noFill/>
            <a:ln w="28575">
              <a:solidFill>
                <a:schemeClr val="tx1"/>
              </a:solidFill>
              <a:round/>
              <a:headEnd/>
              <a:tailEnd type="triangle" w="med" len="med"/>
            </a:ln>
            <a:effectLst/>
          </p:spPr>
          <p:txBody>
            <a:bodyPr/>
            <a:lstStyle/>
            <a:p>
              <a:endParaRPr lang="nl-NL">
                <a:solidFill>
                  <a:srgbClr val="000000"/>
                </a:solidFill>
              </a:endParaRPr>
            </a:p>
          </p:txBody>
        </p:sp>
        <p:sp>
          <p:nvSpPr>
            <p:cNvPr id="22547" name="Line 17"/>
            <p:cNvSpPr>
              <a:spLocks noChangeShapeType="1"/>
            </p:cNvSpPr>
            <p:nvPr/>
          </p:nvSpPr>
          <p:spPr bwMode="auto">
            <a:xfrm>
              <a:off x="899877" y="1835683"/>
              <a:ext cx="2376487" cy="0"/>
            </a:xfrm>
            <a:prstGeom prst="line">
              <a:avLst/>
            </a:prstGeom>
            <a:noFill/>
            <a:ln w="57150">
              <a:solidFill>
                <a:schemeClr val="tx1"/>
              </a:solidFill>
              <a:round/>
              <a:headEnd type="triangle" w="med" len="med"/>
              <a:tailEnd type="triangle" w="med" len="med"/>
            </a:ln>
            <a:effectLst/>
          </p:spPr>
          <p:txBody>
            <a:bodyPr/>
            <a:lstStyle/>
            <a:p>
              <a:endParaRPr lang="nl-NL">
                <a:solidFill>
                  <a:srgbClr val="000000"/>
                </a:solidFill>
              </a:endParaRPr>
            </a:p>
          </p:txBody>
        </p:sp>
        <p:sp>
          <p:nvSpPr>
            <p:cNvPr id="22549" name="Text Box 19"/>
            <p:cNvSpPr txBox="1">
              <a:spLocks noChangeArrowheads="1"/>
            </p:cNvSpPr>
            <p:nvPr/>
          </p:nvSpPr>
          <p:spPr bwMode="auto">
            <a:xfrm>
              <a:off x="899877" y="1403883"/>
              <a:ext cx="2232025" cy="366713"/>
            </a:xfrm>
            <a:prstGeom prst="rect">
              <a:avLst/>
            </a:prstGeom>
            <a:noFill/>
            <a:ln w="9525" algn="ctr">
              <a:noFill/>
              <a:miter lim="800000"/>
              <a:headEnd/>
              <a:tailEnd/>
            </a:ln>
            <a:effectLst/>
          </p:spPr>
          <p:txBody>
            <a:bodyPr>
              <a:spAutoFit/>
            </a:bodyPr>
            <a:lstStyle/>
            <a:p>
              <a:pPr algn="ctr">
                <a:spcBef>
                  <a:spcPct val="50000"/>
                </a:spcBef>
              </a:pPr>
              <a:r>
                <a:rPr lang="en-US" sz="1800" dirty="0" err="1">
                  <a:solidFill>
                    <a:srgbClr val="000000"/>
                  </a:solidFill>
                </a:rPr>
                <a:t>Medisch</a:t>
              </a:r>
              <a:r>
                <a:rPr lang="en-US" sz="1800" dirty="0">
                  <a:solidFill>
                    <a:srgbClr val="000000"/>
                  </a:solidFill>
                </a:rPr>
                <a:t> model</a:t>
              </a:r>
              <a:endParaRPr lang="nl-NL" sz="1800" dirty="0">
                <a:solidFill>
                  <a:srgbClr val="000000"/>
                </a:solidFill>
              </a:endParaRPr>
            </a:p>
          </p:txBody>
        </p:sp>
        <p:sp>
          <p:nvSpPr>
            <p:cNvPr id="22551" name="Text Box 21"/>
            <p:cNvSpPr txBox="1">
              <a:spLocks noChangeArrowheads="1"/>
            </p:cNvSpPr>
            <p:nvPr/>
          </p:nvSpPr>
          <p:spPr bwMode="auto">
            <a:xfrm>
              <a:off x="1044339" y="1835683"/>
              <a:ext cx="1871663" cy="366713"/>
            </a:xfrm>
            <a:prstGeom prst="rect">
              <a:avLst/>
            </a:prstGeom>
            <a:noFill/>
            <a:ln w="9525" algn="ctr">
              <a:noFill/>
              <a:miter lim="800000"/>
              <a:headEnd/>
              <a:tailEnd/>
            </a:ln>
            <a:effectLst/>
          </p:spPr>
          <p:txBody>
            <a:bodyPr>
              <a:spAutoFit/>
            </a:bodyPr>
            <a:lstStyle/>
            <a:p>
              <a:pPr algn="ctr">
                <a:spcBef>
                  <a:spcPct val="50000"/>
                </a:spcBef>
              </a:pPr>
              <a:r>
                <a:rPr lang="en-US" sz="1800" dirty="0" err="1">
                  <a:solidFill>
                    <a:srgbClr val="000000"/>
                  </a:solidFill>
                </a:rPr>
                <a:t>oorzakenmodel</a:t>
              </a:r>
              <a:endParaRPr lang="nl-NL" sz="1800" dirty="0">
                <a:solidFill>
                  <a:srgbClr val="000000"/>
                </a:solidFill>
              </a:endParaRPr>
            </a:p>
          </p:txBody>
        </p:sp>
      </p:grpSp>
      <p:grpSp>
        <p:nvGrpSpPr>
          <p:cNvPr id="10" name="Groep 9"/>
          <p:cNvGrpSpPr/>
          <p:nvPr/>
        </p:nvGrpSpPr>
        <p:grpSpPr>
          <a:xfrm>
            <a:off x="3456285" y="1403883"/>
            <a:ext cx="3816350" cy="798513"/>
            <a:chOff x="3456285" y="1403883"/>
            <a:chExt cx="3816350" cy="798513"/>
          </a:xfrm>
        </p:grpSpPr>
        <p:sp>
          <p:nvSpPr>
            <p:cNvPr id="22550" name="Text Box 20"/>
            <p:cNvSpPr txBox="1">
              <a:spLocks noChangeArrowheads="1"/>
            </p:cNvSpPr>
            <p:nvPr/>
          </p:nvSpPr>
          <p:spPr bwMode="auto">
            <a:xfrm>
              <a:off x="3456285" y="1403883"/>
              <a:ext cx="3816350" cy="366713"/>
            </a:xfrm>
            <a:prstGeom prst="rect">
              <a:avLst/>
            </a:prstGeom>
            <a:noFill/>
            <a:ln w="9525" algn="ctr">
              <a:noFill/>
              <a:miter lim="800000"/>
              <a:headEnd/>
              <a:tailEnd/>
            </a:ln>
            <a:effectLst/>
          </p:spPr>
          <p:txBody>
            <a:bodyPr>
              <a:spAutoFit/>
            </a:bodyPr>
            <a:lstStyle/>
            <a:p>
              <a:pPr algn="ctr">
                <a:spcBef>
                  <a:spcPct val="50000"/>
                </a:spcBef>
              </a:pPr>
              <a:r>
                <a:rPr lang="en-US" sz="1800" dirty="0" err="1">
                  <a:solidFill>
                    <a:srgbClr val="000000"/>
                  </a:solidFill>
                </a:rPr>
                <a:t>Gedragsmodel</a:t>
              </a:r>
              <a:endParaRPr lang="nl-NL" sz="1800" dirty="0">
                <a:solidFill>
                  <a:srgbClr val="000000"/>
                </a:solidFill>
              </a:endParaRPr>
            </a:p>
          </p:txBody>
        </p:sp>
        <p:grpSp>
          <p:nvGrpSpPr>
            <p:cNvPr id="4" name="Groep 3"/>
            <p:cNvGrpSpPr/>
            <p:nvPr/>
          </p:nvGrpSpPr>
          <p:grpSpPr>
            <a:xfrm>
              <a:off x="3563354" y="1835683"/>
              <a:ext cx="3426483" cy="366713"/>
              <a:chOff x="3563354" y="1835683"/>
              <a:chExt cx="3426483" cy="366713"/>
            </a:xfrm>
          </p:grpSpPr>
          <p:sp>
            <p:nvSpPr>
              <p:cNvPr id="22548" name="Line 18"/>
              <p:cNvSpPr>
                <a:spLocks noChangeShapeType="1"/>
              </p:cNvSpPr>
              <p:nvPr/>
            </p:nvSpPr>
            <p:spPr bwMode="auto">
              <a:xfrm>
                <a:off x="3563354" y="1835683"/>
                <a:ext cx="3426483" cy="0"/>
              </a:xfrm>
              <a:prstGeom prst="line">
                <a:avLst/>
              </a:prstGeom>
              <a:noFill/>
              <a:ln w="57150">
                <a:solidFill>
                  <a:schemeClr val="tx1"/>
                </a:solidFill>
                <a:round/>
                <a:headEnd type="triangle" w="med" len="med"/>
                <a:tailEnd type="triangle" w="med" len="med"/>
              </a:ln>
              <a:effectLst/>
            </p:spPr>
            <p:txBody>
              <a:bodyPr/>
              <a:lstStyle/>
              <a:p>
                <a:endParaRPr lang="nl-NL">
                  <a:solidFill>
                    <a:srgbClr val="000000"/>
                  </a:solidFill>
                </a:endParaRPr>
              </a:p>
            </p:txBody>
          </p:sp>
          <p:sp>
            <p:nvSpPr>
              <p:cNvPr id="22552" name="Text Box 22"/>
              <p:cNvSpPr txBox="1">
                <a:spLocks noChangeArrowheads="1"/>
              </p:cNvSpPr>
              <p:nvPr/>
            </p:nvSpPr>
            <p:spPr bwMode="auto">
              <a:xfrm>
                <a:off x="4356484" y="1835683"/>
                <a:ext cx="2016125" cy="366713"/>
              </a:xfrm>
              <a:prstGeom prst="rect">
                <a:avLst/>
              </a:prstGeom>
              <a:noFill/>
              <a:ln w="9525" algn="ctr">
                <a:noFill/>
                <a:miter lim="800000"/>
                <a:headEnd/>
                <a:tailEnd/>
              </a:ln>
              <a:effectLst/>
            </p:spPr>
            <p:txBody>
              <a:bodyPr>
                <a:spAutoFit/>
              </a:bodyPr>
              <a:lstStyle/>
              <a:p>
                <a:pPr algn="ctr">
                  <a:spcBef>
                    <a:spcPct val="50000"/>
                  </a:spcBef>
                </a:pPr>
                <a:r>
                  <a:rPr lang="en-US" sz="1800" dirty="0" err="1">
                    <a:solidFill>
                      <a:srgbClr val="000000"/>
                    </a:solidFill>
                  </a:rPr>
                  <a:t>gevolgenmodel</a:t>
                </a:r>
                <a:endParaRPr lang="nl-NL" sz="1800" dirty="0">
                  <a:solidFill>
                    <a:srgbClr val="000000"/>
                  </a:solidFill>
                </a:endParaRPr>
              </a:p>
            </p:txBody>
          </p:sp>
        </p:grpSp>
      </p:grpSp>
      <p:grpSp>
        <p:nvGrpSpPr>
          <p:cNvPr id="11" name="Groep 10"/>
          <p:cNvGrpSpPr/>
          <p:nvPr/>
        </p:nvGrpSpPr>
        <p:grpSpPr>
          <a:xfrm>
            <a:off x="3901280" y="2736032"/>
            <a:ext cx="3088557" cy="1980220"/>
            <a:chOff x="3901280" y="2736032"/>
            <a:chExt cx="3088557" cy="1980220"/>
          </a:xfrm>
        </p:grpSpPr>
        <p:sp>
          <p:nvSpPr>
            <p:cNvPr id="22532" name="Oval 2"/>
            <p:cNvSpPr>
              <a:spLocks noChangeArrowheads="1"/>
            </p:cNvSpPr>
            <p:nvPr/>
          </p:nvSpPr>
          <p:spPr bwMode="auto">
            <a:xfrm>
              <a:off x="4932449" y="4168565"/>
              <a:ext cx="1157288" cy="547687"/>
            </a:xfrm>
            <a:prstGeom prst="ellipse">
              <a:avLst/>
            </a:prstGeom>
            <a:solidFill>
              <a:srgbClr val="FFC000">
                <a:alpha val="50196"/>
              </a:srgbClr>
            </a:solidFill>
            <a:ln w="9525">
              <a:solidFill>
                <a:schemeClr val="tx1"/>
              </a:solidFill>
              <a:round/>
              <a:headEnd/>
              <a:tailEnd/>
            </a:ln>
          </p:spPr>
          <p:txBody>
            <a:bodyPr wrap="none" anchor="ctr"/>
            <a:lstStyle/>
            <a:p>
              <a:pPr algn="ctr"/>
              <a:r>
                <a:rPr lang="en-US" sz="1800" dirty="0" err="1">
                  <a:solidFill>
                    <a:srgbClr val="000000"/>
                  </a:solidFill>
                </a:rPr>
                <a:t>Doen</a:t>
              </a:r>
              <a:endParaRPr lang="nl-NL" sz="1800" dirty="0">
                <a:solidFill>
                  <a:srgbClr val="000000"/>
                </a:solidFill>
              </a:endParaRPr>
            </a:p>
          </p:txBody>
        </p:sp>
        <p:sp>
          <p:nvSpPr>
            <p:cNvPr id="22534" name="Oval 4"/>
            <p:cNvSpPr>
              <a:spLocks noChangeArrowheads="1"/>
            </p:cNvSpPr>
            <p:nvPr/>
          </p:nvSpPr>
          <p:spPr bwMode="auto">
            <a:xfrm>
              <a:off x="5832549" y="3467163"/>
              <a:ext cx="1157288" cy="547688"/>
            </a:xfrm>
            <a:prstGeom prst="ellipse">
              <a:avLst/>
            </a:prstGeom>
            <a:solidFill>
              <a:srgbClr val="FFC000">
                <a:alpha val="50196"/>
              </a:srgbClr>
            </a:solidFill>
            <a:ln w="9525">
              <a:solidFill>
                <a:schemeClr val="tx1"/>
              </a:solidFill>
              <a:round/>
              <a:headEnd/>
              <a:tailEnd/>
            </a:ln>
          </p:spPr>
          <p:txBody>
            <a:bodyPr wrap="none" anchor="ctr"/>
            <a:lstStyle/>
            <a:p>
              <a:pPr algn="ctr"/>
              <a:r>
                <a:rPr lang="en-US" sz="1800" dirty="0" err="1">
                  <a:solidFill>
                    <a:srgbClr val="000000"/>
                  </a:solidFill>
                </a:rPr>
                <a:t>Voelen</a:t>
              </a:r>
              <a:endParaRPr lang="nl-NL" sz="1800" dirty="0">
                <a:solidFill>
                  <a:srgbClr val="000000"/>
                </a:solidFill>
              </a:endParaRPr>
            </a:p>
          </p:txBody>
        </p:sp>
        <p:sp>
          <p:nvSpPr>
            <p:cNvPr id="22535" name="Oval 5"/>
            <p:cNvSpPr>
              <a:spLocks noChangeArrowheads="1"/>
            </p:cNvSpPr>
            <p:nvPr/>
          </p:nvSpPr>
          <p:spPr bwMode="auto">
            <a:xfrm>
              <a:off x="4860441" y="2736032"/>
              <a:ext cx="1155700" cy="547688"/>
            </a:xfrm>
            <a:prstGeom prst="ellipse">
              <a:avLst/>
            </a:prstGeom>
            <a:solidFill>
              <a:srgbClr val="FFC000">
                <a:alpha val="50196"/>
              </a:srgbClr>
            </a:solidFill>
            <a:ln w="9525">
              <a:solidFill>
                <a:schemeClr val="tx1"/>
              </a:solidFill>
              <a:round/>
              <a:headEnd/>
              <a:tailEnd/>
            </a:ln>
          </p:spPr>
          <p:txBody>
            <a:bodyPr wrap="none" anchor="ctr"/>
            <a:lstStyle/>
            <a:p>
              <a:pPr algn="ctr"/>
              <a:r>
                <a:rPr lang="en-US" sz="1800" dirty="0" err="1">
                  <a:solidFill>
                    <a:srgbClr val="000000"/>
                  </a:solidFill>
                </a:rPr>
                <a:t>Denken</a:t>
              </a:r>
              <a:endParaRPr lang="nl-NL" sz="1800" dirty="0">
                <a:solidFill>
                  <a:srgbClr val="000000"/>
                </a:solidFill>
              </a:endParaRPr>
            </a:p>
          </p:txBody>
        </p:sp>
        <p:sp>
          <p:nvSpPr>
            <p:cNvPr id="22539" name="Line 9"/>
            <p:cNvSpPr>
              <a:spLocks noChangeShapeType="1"/>
            </p:cNvSpPr>
            <p:nvPr/>
          </p:nvSpPr>
          <p:spPr bwMode="auto">
            <a:xfrm flipH="1">
              <a:off x="3901280" y="3132076"/>
              <a:ext cx="1031168" cy="423987"/>
            </a:xfrm>
            <a:prstGeom prst="line">
              <a:avLst/>
            </a:prstGeom>
            <a:noFill/>
            <a:ln w="28575">
              <a:solidFill>
                <a:schemeClr val="tx1"/>
              </a:solidFill>
              <a:round/>
              <a:headEnd type="triangle" w="med" len="med"/>
              <a:tailEnd type="triangle" w="med" len="med"/>
            </a:ln>
            <a:effectLst/>
          </p:spPr>
          <p:txBody>
            <a:bodyPr/>
            <a:lstStyle/>
            <a:p>
              <a:endParaRPr lang="nl-NL">
                <a:solidFill>
                  <a:srgbClr val="000000"/>
                </a:solidFill>
              </a:endParaRPr>
            </a:p>
          </p:txBody>
        </p:sp>
        <p:sp>
          <p:nvSpPr>
            <p:cNvPr id="22540" name="Line 10"/>
            <p:cNvSpPr>
              <a:spLocks noChangeShapeType="1"/>
            </p:cNvSpPr>
            <p:nvPr/>
          </p:nvSpPr>
          <p:spPr bwMode="auto">
            <a:xfrm flipV="1">
              <a:off x="4001504" y="3746544"/>
              <a:ext cx="1831045" cy="2400"/>
            </a:xfrm>
            <a:prstGeom prst="line">
              <a:avLst/>
            </a:prstGeom>
            <a:noFill/>
            <a:ln w="28575">
              <a:solidFill>
                <a:schemeClr val="tx1"/>
              </a:solidFill>
              <a:round/>
              <a:headEnd type="triangle" w="med" len="med"/>
              <a:tailEnd type="triangle" w="med" len="med"/>
            </a:ln>
            <a:effectLst/>
          </p:spPr>
          <p:txBody>
            <a:bodyPr/>
            <a:lstStyle/>
            <a:p>
              <a:endParaRPr lang="nl-NL">
                <a:solidFill>
                  <a:srgbClr val="000000"/>
                </a:solidFill>
              </a:endParaRPr>
            </a:p>
          </p:txBody>
        </p:sp>
        <p:sp>
          <p:nvSpPr>
            <p:cNvPr id="22541" name="Line 11"/>
            <p:cNvSpPr>
              <a:spLocks noChangeShapeType="1"/>
            </p:cNvSpPr>
            <p:nvPr/>
          </p:nvSpPr>
          <p:spPr bwMode="auto">
            <a:xfrm>
              <a:off x="3918743" y="3887851"/>
              <a:ext cx="1085714" cy="420687"/>
            </a:xfrm>
            <a:prstGeom prst="line">
              <a:avLst/>
            </a:prstGeom>
            <a:noFill/>
            <a:ln w="28575">
              <a:solidFill>
                <a:schemeClr val="tx1"/>
              </a:solidFill>
              <a:round/>
              <a:headEnd type="triangle" w="med" len="med"/>
              <a:tailEnd type="triangle" w="med" len="med"/>
            </a:ln>
            <a:effectLst/>
          </p:spPr>
          <p:txBody>
            <a:bodyPr/>
            <a:lstStyle/>
            <a:p>
              <a:endParaRPr lang="nl-NL">
                <a:solidFill>
                  <a:srgbClr val="000000"/>
                </a:solidFill>
              </a:endParaRPr>
            </a:p>
          </p:txBody>
        </p:sp>
      </p:grpSp>
      <p:grpSp>
        <p:nvGrpSpPr>
          <p:cNvPr id="12" name="Groep 11"/>
          <p:cNvGrpSpPr/>
          <p:nvPr/>
        </p:nvGrpSpPr>
        <p:grpSpPr>
          <a:xfrm>
            <a:off x="5400501" y="3132076"/>
            <a:ext cx="792088" cy="1152128"/>
            <a:chOff x="5400501" y="3132076"/>
            <a:chExt cx="792088" cy="1152128"/>
          </a:xfrm>
        </p:grpSpPr>
        <p:sp>
          <p:nvSpPr>
            <p:cNvPr id="22542" name="Line 12"/>
            <p:cNvSpPr>
              <a:spLocks noChangeShapeType="1"/>
            </p:cNvSpPr>
            <p:nvPr/>
          </p:nvSpPr>
          <p:spPr bwMode="auto">
            <a:xfrm flipH="1">
              <a:off x="5973514" y="3988929"/>
              <a:ext cx="219075" cy="295275"/>
            </a:xfrm>
            <a:prstGeom prst="line">
              <a:avLst/>
            </a:prstGeom>
            <a:noFill/>
            <a:ln w="28575">
              <a:solidFill>
                <a:schemeClr val="tx1"/>
              </a:solidFill>
              <a:round/>
              <a:headEnd type="triangle" w="med" len="med"/>
              <a:tailEnd type="triangle" w="med" len="med"/>
            </a:ln>
            <a:effectLst/>
          </p:spPr>
          <p:txBody>
            <a:bodyPr/>
            <a:lstStyle/>
            <a:p>
              <a:endParaRPr lang="nl-NL">
                <a:solidFill>
                  <a:srgbClr val="000000"/>
                </a:solidFill>
              </a:endParaRPr>
            </a:p>
          </p:txBody>
        </p:sp>
        <p:sp>
          <p:nvSpPr>
            <p:cNvPr id="22543" name="Line 13"/>
            <p:cNvSpPr>
              <a:spLocks noChangeShapeType="1"/>
            </p:cNvSpPr>
            <p:nvPr/>
          </p:nvSpPr>
          <p:spPr bwMode="auto">
            <a:xfrm>
              <a:off x="5940561" y="3132076"/>
              <a:ext cx="252028" cy="343025"/>
            </a:xfrm>
            <a:prstGeom prst="line">
              <a:avLst/>
            </a:prstGeom>
            <a:noFill/>
            <a:ln w="28575">
              <a:solidFill>
                <a:schemeClr val="tx1"/>
              </a:solidFill>
              <a:round/>
              <a:headEnd type="triangle" w="med" len="med"/>
              <a:tailEnd type="triangle" w="med" len="med"/>
            </a:ln>
            <a:effectLst/>
          </p:spPr>
          <p:txBody>
            <a:bodyPr/>
            <a:lstStyle/>
            <a:p>
              <a:endParaRPr lang="nl-NL">
                <a:solidFill>
                  <a:srgbClr val="000000"/>
                </a:solidFill>
              </a:endParaRPr>
            </a:p>
          </p:txBody>
        </p:sp>
        <p:sp>
          <p:nvSpPr>
            <p:cNvPr id="25" name="Line 10"/>
            <p:cNvSpPr>
              <a:spLocks noChangeShapeType="1"/>
            </p:cNvSpPr>
            <p:nvPr/>
          </p:nvSpPr>
          <p:spPr bwMode="auto">
            <a:xfrm>
              <a:off x="5400501" y="3303587"/>
              <a:ext cx="0" cy="864977"/>
            </a:xfrm>
            <a:prstGeom prst="line">
              <a:avLst/>
            </a:prstGeom>
            <a:noFill/>
            <a:ln w="28575">
              <a:solidFill>
                <a:schemeClr val="tx1"/>
              </a:solidFill>
              <a:round/>
              <a:headEnd type="triangle" w="med" len="med"/>
              <a:tailEnd type="triangle" w="med" len="med"/>
            </a:ln>
            <a:effectLst/>
          </p:spPr>
          <p:txBody>
            <a:bodyPr/>
            <a:lstStyle/>
            <a:p>
              <a:endParaRPr lang="nl-NL">
                <a:solidFill>
                  <a:srgbClr val="000000"/>
                </a:solidFill>
              </a:endParaRPr>
            </a:p>
          </p:txBody>
        </p:sp>
      </p:grpSp>
      <p:sp>
        <p:nvSpPr>
          <p:cNvPr id="30" name="Tekstvak 29"/>
          <p:cNvSpPr txBox="1"/>
          <p:nvPr/>
        </p:nvSpPr>
        <p:spPr>
          <a:xfrm>
            <a:off x="6336605" y="5652355"/>
            <a:ext cx="1875835" cy="261610"/>
          </a:xfrm>
          <a:prstGeom prst="rect">
            <a:avLst/>
          </a:prstGeom>
          <a:noFill/>
        </p:spPr>
        <p:txBody>
          <a:bodyPr wrap="none" rtlCol="0">
            <a:spAutoFit/>
          </a:bodyPr>
          <a:lstStyle/>
          <a:p>
            <a:r>
              <a:rPr lang="nl-NL" sz="1100" i="1" dirty="0">
                <a:solidFill>
                  <a:srgbClr val="000000"/>
                </a:solidFill>
              </a:rPr>
              <a:t>Bron: </a:t>
            </a:r>
            <a:r>
              <a:rPr lang="nl-NL" sz="1100" i="1" dirty="0" err="1">
                <a:solidFill>
                  <a:srgbClr val="000000"/>
                </a:solidFill>
              </a:rPr>
              <a:t>Speckens</a:t>
            </a:r>
            <a:r>
              <a:rPr lang="nl-NL" sz="1100" i="1" dirty="0">
                <a:solidFill>
                  <a:srgbClr val="000000"/>
                </a:solidFill>
              </a:rPr>
              <a:t> et al, 1995</a:t>
            </a:r>
          </a:p>
        </p:txBody>
      </p:sp>
    </p:spTree>
    <p:extLst>
      <p:ext uri="{BB962C8B-B14F-4D97-AF65-F5344CB8AC3E}">
        <p14:creationId xmlns:p14="http://schemas.microsoft.com/office/powerpoint/2010/main" val="409759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t>Verklaringsmodellen psychosomatiek</a:t>
            </a:r>
            <a:br>
              <a:rPr lang="en-US"/>
            </a:br>
            <a:r>
              <a:rPr lang="en-US"/>
              <a:t>Limbische verklaring</a:t>
            </a:r>
          </a:p>
        </p:txBody>
      </p:sp>
      <p:sp>
        <p:nvSpPr>
          <p:cNvPr id="14" name="Tijdelijke aanduiding voor inhoud 13"/>
          <p:cNvSpPr>
            <a:spLocks noGrp="1"/>
          </p:cNvSpPr>
          <p:nvPr>
            <p:ph idx="1"/>
          </p:nvPr>
        </p:nvSpPr>
        <p:spPr/>
        <p:txBody>
          <a:bodyPr/>
          <a:lstStyle/>
          <a:p>
            <a:r>
              <a:rPr lang="nl-NL" dirty="0"/>
              <a:t>Functies en invloeden van het Limbische systeem:</a:t>
            </a:r>
          </a:p>
        </p:txBody>
      </p:sp>
      <p:sp>
        <p:nvSpPr>
          <p:cNvPr id="16386" name="Tijdelijke aanduiding voor datum 3"/>
          <p:cNvSpPr>
            <a:spLocks noGrp="1"/>
          </p:cNvSpPr>
          <p:nvPr>
            <p:ph type="dt" sz="half" idx="10"/>
          </p:nvPr>
        </p:nvSpPr>
        <p:spPr>
          <a:noFill/>
          <a:ln>
            <a:miter lim="800000"/>
            <a:headEnd/>
            <a:tailEnd/>
          </a:ln>
        </p:spPr>
        <p:txBody>
          <a:bodyPr/>
          <a:lstStyle/>
          <a:p>
            <a:pPr defTabSz="863600"/>
            <a:fld id="{7F96A27D-BC46-4D76-889A-6A4845ACB746}"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C8544F29-6A64-401B-ABB1-3B822BB20F80}" type="slidenum">
              <a:rPr lang="en-US" smtClean="0"/>
              <a:pPr defTabSz="863600"/>
              <a:t>19</a:t>
            </a:fld>
            <a:endParaRPr lang="en-US" dirty="0"/>
          </a:p>
        </p:txBody>
      </p:sp>
      <p:sp>
        <p:nvSpPr>
          <p:cNvPr id="13" name="Wolk 12"/>
          <p:cNvSpPr/>
          <p:nvPr/>
        </p:nvSpPr>
        <p:spPr bwMode="auto">
          <a:xfrm rot="21240963">
            <a:off x="4515445" y="1882396"/>
            <a:ext cx="2160240" cy="684076"/>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Pijnregulatie</a:t>
            </a:r>
          </a:p>
        </p:txBody>
      </p:sp>
      <p:sp>
        <p:nvSpPr>
          <p:cNvPr id="16" name="Wolk 15"/>
          <p:cNvSpPr/>
          <p:nvPr/>
        </p:nvSpPr>
        <p:spPr bwMode="auto">
          <a:xfrm rot="501295">
            <a:off x="1678279" y="2678279"/>
            <a:ext cx="2979948"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Motivatieregulatie</a:t>
            </a:r>
          </a:p>
        </p:txBody>
      </p:sp>
      <p:sp>
        <p:nvSpPr>
          <p:cNvPr id="17" name="Wolk 16"/>
          <p:cNvSpPr/>
          <p:nvPr/>
        </p:nvSpPr>
        <p:spPr bwMode="auto">
          <a:xfrm rot="21045180">
            <a:off x="755985" y="3896543"/>
            <a:ext cx="2979948"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Emotieregulatie</a:t>
            </a:r>
          </a:p>
        </p:txBody>
      </p:sp>
      <p:sp>
        <p:nvSpPr>
          <p:cNvPr id="18" name="Wolk 17"/>
          <p:cNvSpPr/>
          <p:nvPr/>
        </p:nvSpPr>
        <p:spPr bwMode="auto">
          <a:xfrm rot="569553">
            <a:off x="3060241" y="4807270"/>
            <a:ext cx="1847056"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Stemming</a:t>
            </a:r>
          </a:p>
        </p:txBody>
      </p:sp>
      <p:sp>
        <p:nvSpPr>
          <p:cNvPr id="19" name="Wolk 18"/>
          <p:cNvSpPr/>
          <p:nvPr/>
        </p:nvSpPr>
        <p:spPr bwMode="auto">
          <a:xfrm rot="21107743">
            <a:off x="4428393" y="3685764"/>
            <a:ext cx="1847056"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Aandacht</a:t>
            </a:r>
          </a:p>
        </p:txBody>
      </p:sp>
      <p:sp>
        <p:nvSpPr>
          <p:cNvPr id="20" name="Wolk 19"/>
          <p:cNvSpPr/>
          <p:nvPr/>
        </p:nvSpPr>
        <p:spPr bwMode="auto">
          <a:xfrm rot="663387">
            <a:off x="5796545" y="2916051"/>
            <a:ext cx="2118320"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Ademhaling</a:t>
            </a:r>
          </a:p>
        </p:txBody>
      </p:sp>
      <p:sp>
        <p:nvSpPr>
          <p:cNvPr id="21" name="Wolk 20"/>
          <p:cNvSpPr/>
          <p:nvPr/>
        </p:nvSpPr>
        <p:spPr bwMode="auto">
          <a:xfrm rot="21138505">
            <a:off x="5871515" y="4500227"/>
            <a:ext cx="1389856"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Gevoel</a:t>
            </a:r>
          </a:p>
        </p:txBody>
      </p:sp>
      <p:sp>
        <p:nvSpPr>
          <p:cNvPr id="12" name="Tekstvak 11"/>
          <p:cNvSpPr txBox="1"/>
          <p:nvPr/>
        </p:nvSpPr>
        <p:spPr>
          <a:xfrm>
            <a:off x="5987468" y="5652355"/>
            <a:ext cx="2249334" cy="261610"/>
          </a:xfrm>
          <a:prstGeom prst="rect">
            <a:avLst/>
          </a:prstGeom>
          <a:noFill/>
        </p:spPr>
        <p:txBody>
          <a:bodyPr wrap="none" rtlCol="0">
            <a:spAutoFit/>
          </a:bodyPr>
          <a:lstStyle/>
          <a:p>
            <a:r>
              <a:rPr lang="nl-NL" sz="1100" i="1" dirty="0">
                <a:solidFill>
                  <a:srgbClr val="000000"/>
                </a:solidFill>
              </a:rPr>
              <a:t>Bron: </a:t>
            </a:r>
            <a:r>
              <a:rPr lang="nl-NL" sz="1100" i="1" dirty="0"/>
              <a:t>Klaver MM, Baart JC, 2003</a:t>
            </a:r>
            <a:endParaRPr lang="nl-NL" sz="11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atum 3"/>
          <p:cNvSpPr>
            <a:spLocks noGrp="1"/>
          </p:cNvSpPr>
          <p:nvPr>
            <p:ph type="dt" sz="quarter" idx="10"/>
          </p:nvPr>
        </p:nvSpPr>
        <p:spPr>
          <a:noFill/>
          <a:ln>
            <a:miter lim="800000"/>
            <a:headEnd/>
            <a:tailEnd/>
          </a:ln>
        </p:spPr>
        <p:txBody>
          <a:bodyPr/>
          <a:lstStyle/>
          <a:p>
            <a:pPr defTabSz="863600"/>
            <a:fld id="{417DAEC6-D758-40BD-A368-66F9F49701E4}"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199D2285-9736-4A96-83E8-AA4389C796C1}" type="slidenum">
              <a:rPr lang="en-US" smtClean="0"/>
              <a:pPr defTabSz="863600"/>
              <a:t>2</a:t>
            </a:fld>
            <a:endParaRPr lang="en-US" dirty="0"/>
          </a:p>
        </p:txBody>
      </p:sp>
      <p:sp>
        <p:nvSpPr>
          <p:cNvPr id="5123" name="Rectangle 2"/>
          <p:cNvSpPr>
            <a:spLocks noGrp="1" noChangeArrowheads="1"/>
          </p:cNvSpPr>
          <p:nvPr>
            <p:ph type="title"/>
          </p:nvPr>
        </p:nvSpPr>
        <p:spPr/>
        <p:txBody>
          <a:bodyPr/>
          <a:lstStyle/>
          <a:p>
            <a:pPr eaLnBrk="1" hangingPunct="1"/>
            <a:r>
              <a:rPr lang="en-US" dirty="0" err="1"/>
              <a:t>Inhoud</a:t>
            </a:r>
            <a:r>
              <a:rPr lang="en-US" dirty="0"/>
              <a:t> van de </a:t>
            </a:r>
            <a:r>
              <a:rPr lang="en-US" dirty="0" err="1"/>
              <a:t>presentatie</a:t>
            </a:r>
            <a:endParaRPr lang="en-US" dirty="0"/>
          </a:p>
        </p:txBody>
      </p:sp>
      <p:sp>
        <p:nvSpPr>
          <p:cNvPr id="5124" name="Rectangle 3"/>
          <p:cNvSpPr>
            <a:spLocks noGrp="1" noChangeArrowheads="1"/>
          </p:cNvSpPr>
          <p:nvPr>
            <p:ph type="body" idx="1"/>
          </p:nvPr>
        </p:nvSpPr>
        <p:spPr/>
        <p:txBody>
          <a:bodyPr/>
          <a:lstStyle/>
          <a:p>
            <a:pPr marL="285750" indent="-285750" eaLnBrk="1" hangingPunct="1">
              <a:buFontTx/>
              <a:buChar char="•"/>
            </a:pPr>
            <a:r>
              <a:rPr lang="en-US" b="1" dirty="0" err="1"/>
              <a:t>Profilering</a:t>
            </a:r>
            <a:r>
              <a:rPr lang="en-US" b="1" dirty="0"/>
              <a:t> psychosomatische fysiotherapie</a:t>
            </a:r>
          </a:p>
          <a:p>
            <a:pPr marL="285750" indent="-285750" eaLnBrk="1" hangingPunct="1">
              <a:buFontTx/>
              <a:buChar char="•"/>
            </a:pPr>
            <a:endParaRPr lang="en-US" b="1" dirty="0"/>
          </a:p>
          <a:p>
            <a:pPr marL="285750" indent="-285750" eaLnBrk="1" hangingPunct="1">
              <a:buFontTx/>
              <a:buChar char="•"/>
            </a:pPr>
            <a:r>
              <a:rPr lang="en-US" b="1" dirty="0" err="1"/>
              <a:t>Verduidelijken</a:t>
            </a:r>
            <a:r>
              <a:rPr lang="en-US" b="1" dirty="0"/>
              <a:t> </a:t>
            </a:r>
            <a:r>
              <a:rPr lang="en-US" b="1" dirty="0" err="1"/>
              <a:t>kader</a:t>
            </a:r>
            <a:r>
              <a:rPr lang="en-US" b="1" dirty="0"/>
              <a:t> psychosomatische fysiotherapie</a:t>
            </a:r>
          </a:p>
          <a:p>
            <a:pPr marL="493713" lvl="3" indent="-285750" eaLnBrk="1" hangingPunct="1"/>
            <a:r>
              <a:rPr lang="en-US" b="1" dirty="0" err="1"/>
              <a:t>Positionering</a:t>
            </a:r>
            <a:endParaRPr lang="en-US" b="1" dirty="0"/>
          </a:p>
          <a:p>
            <a:pPr marL="493713" lvl="3" indent="-285750" eaLnBrk="1" hangingPunct="1"/>
            <a:r>
              <a:rPr lang="en-US" b="1" dirty="0" err="1"/>
              <a:t>Indicaties</a:t>
            </a:r>
            <a:endParaRPr lang="en-US" b="1" dirty="0"/>
          </a:p>
          <a:p>
            <a:pPr marL="493713" lvl="3" indent="-285750" eaLnBrk="1" hangingPunct="1"/>
            <a:r>
              <a:rPr lang="en-US" b="1" dirty="0" err="1"/>
              <a:t>Complexiteit</a:t>
            </a:r>
            <a:endParaRPr lang="en-US" b="1" dirty="0"/>
          </a:p>
          <a:p>
            <a:pPr marL="493713" lvl="3" indent="-285750" eaLnBrk="1" hangingPunct="1"/>
            <a:endParaRPr lang="en-US" b="1" dirty="0"/>
          </a:p>
          <a:p>
            <a:pPr marL="285750" indent="-285750" eaLnBrk="1" hangingPunct="1">
              <a:buFont typeface="Arial" pitchFamily="34" charset="0"/>
              <a:buChar char="•"/>
            </a:pPr>
            <a:r>
              <a:rPr lang="en-US" b="1" dirty="0" err="1"/>
              <a:t>Middelen</a:t>
            </a:r>
            <a:endParaRPr lang="en-US" b="1" dirty="0"/>
          </a:p>
          <a:p>
            <a:pPr marL="493713" lvl="3" indent="-285750" eaLnBrk="1" hangingPunct="1">
              <a:buFont typeface="Arial" pitchFamily="34" charset="0"/>
              <a:buChar char="•"/>
            </a:pPr>
            <a:r>
              <a:rPr lang="en-US" b="1" dirty="0" err="1"/>
              <a:t>Verklaringsmodellen</a:t>
            </a:r>
            <a:endParaRPr lang="en-US" b="1" dirty="0"/>
          </a:p>
          <a:p>
            <a:pPr marL="493713" lvl="3" indent="-285750" eaLnBrk="1" hangingPunct="1">
              <a:buFont typeface="Arial" pitchFamily="34" charset="0"/>
              <a:buChar char="•"/>
            </a:pPr>
            <a:r>
              <a:rPr lang="en-US" b="1" dirty="0"/>
              <a:t>SCEGS</a:t>
            </a:r>
          </a:p>
          <a:p>
            <a:pPr marL="493713" lvl="3" indent="-285750" eaLnBrk="1" hangingPunct="1">
              <a:buFont typeface="Arial" pitchFamily="34" charset="0"/>
              <a:buChar char="•"/>
            </a:pPr>
            <a:r>
              <a:rPr lang="en-US" b="1" dirty="0" err="1"/>
              <a:t>Sleutelvragen</a:t>
            </a:r>
            <a:endParaRPr lang="en-US" b="1" dirty="0"/>
          </a:p>
          <a:p>
            <a:pPr marL="493713" lvl="3" indent="-285750" eaLnBrk="1" hangingPunct="1">
              <a:buFont typeface="Arial" pitchFamily="34" charset="0"/>
              <a:buChar char="•"/>
            </a:pPr>
            <a:r>
              <a:rPr lang="en-US" b="1" dirty="0" err="1"/>
              <a:t>Persoonlijkheidskenmerken</a:t>
            </a:r>
            <a:endParaRPr lang="en-US" b="1" dirty="0"/>
          </a:p>
          <a:p>
            <a:pPr marL="493713" lvl="3" indent="-285750" eaLnBrk="1" hangingPunct="1">
              <a:buFont typeface="Arial" pitchFamily="34" charset="0"/>
              <a:buChar char="•"/>
            </a:pPr>
            <a:r>
              <a:rPr lang="en-US" b="1" dirty="0" err="1"/>
              <a:t>Lichaamswaarneming</a:t>
            </a:r>
            <a:endParaRPr lang="en-US" b="1" dirty="0"/>
          </a:p>
          <a:p>
            <a:pPr marL="207963" lvl="3" indent="0" eaLnBrk="1" hangingPunct="1">
              <a:buNone/>
            </a:pPr>
            <a:endParaRPr lang="en-US" b="1" dirty="0"/>
          </a:p>
          <a:p>
            <a:pPr marL="285750" indent="-285750" eaLnBrk="1" hangingPunct="1">
              <a:buFont typeface="Arial" pitchFamily="34" charset="0"/>
              <a:buChar char="•"/>
            </a:pPr>
            <a:r>
              <a:rPr lang="en-US" b="1" dirty="0" err="1"/>
              <a:t>Methodieken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2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4">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34109" y="287759"/>
            <a:ext cx="7376627" cy="1080483"/>
          </a:xfrm>
        </p:spPr>
        <p:txBody>
          <a:bodyPr/>
          <a:lstStyle/>
          <a:p>
            <a:pPr eaLnBrk="1" hangingPunct="1"/>
            <a:r>
              <a:rPr lang="en-US" dirty="0" err="1"/>
              <a:t>Verklaringsmodellen</a:t>
            </a:r>
            <a:r>
              <a:rPr lang="en-US" dirty="0"/>
              <a:t> </a:t>
            </a:r>
            <a:r>
              <a:rPr lang="en-US" dirty="0" err="1"/>
              <a:t>psychosomatiek</a:t>
            </a:r>
            <a:br>
              <a:rPr lang="en-US" dirty="0"/>
            </a:br>
            <a:r>
              <a:rPr lang="en-US" dirty="0" err="1"/>
              <a:t>Limbische</a:t>
            </a:r>
            <a:r>
              <a:rPr lang="en-US" dirty="0"/>
              <a:t> </a:t>
            </a:r>
            <a:r>
              <a:rPr lang="en-US" dirty="0" err="1"/>
              <a:t>verklaring</a:t>
            </a:r>
            <a:endParaRPr lang="en-US" dirty="0"/>
          </a:p>
        </p:txBody>
      </p:sp>
      <p:pic>
        <p:nvPicPr>
          <p:cNvPr id="8196" name="Picture 13" descr="Anatomie van de psy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35" y="1292769"/>
            <a:ext cx="5898852" cy="449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kstvak 1"/>
          <p:cNvSpPr txBox="1">
            <a:spLocks noChangeArrowheads="1"/>
          </p:cNvSpPr>
          <p:nvPr/>
        </p:nvSpPr>
        <p:spPr bwMode="auto">
          <a:xfrm>
            <a:off x="3276686" y="2484838"/>
            <a:ext cx="1539247" cy="3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500">
                <a:latin typeface="Arial Black" pitchFamily="34" charset="0"/>
              </a:rPr>
              <a:t>gyrus cinguli</a:t>
            </a:r>
          </a:p>
        </p:txBody>
      </p:sp>
      <p:sp>
        <p:nvSpPr>
          <p:cNvPr id="8198" name="Tekstvak 2"/>
          <p:cNvSpPr txBox="1">
            <a:spLocks noChangeArrowheads="1"/>
          </p:cNvSpPr>
          <p:nvPr/>
        </p:nvSpPr>
        <p:spPr bwMode="auto">
          <a:xfrm>
            <a:off x="4068643" y="3391138"/>
            <a:ext cx="1156066" cy="3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500" b="1">
                <a:solidFill>
                  <a:schemeClr val="bg1"/>
                </a:solidFill>
                <a:latin typeface="Arial Black" pitchFamily="34" charset="0"/>
              </a:rPr>
              <a:t>thalamus</a:t>
            </a:r>
          </a:p>
        </p:txBody>
      </p:sp>
      <p:sp>
        <p:nvSpPr>
          <p:cNvPr id="8199" name="Tekstvak 3"/>
          <p:cNvSpPr txBox="1">
            <a:spLocks noChangeArrowheads="1"/>
          </p:cNvSpPr>
          <p:nvPr/>
        </p:nvSpPr>
        <p:spPr bwMode="auto">
          <a:xfrm rot="3821909">
            <a:off x="2527142" y="3627597"/>
            <a:ext cx="697607" cy="3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500">
                <a:latin typeface="Arial Black" pitchFamily="34" charset="0"/>
              </a:rPr>
              <a:t>genu</a:t>
            </a:r>
          </a:p>
        </p:txBody>
      </p:sp>
      <p:sp>
        <p:nvSpPr>
          <p:cNvPr id="8200" name="Tekstvak 4"/>
          <p:cNvSpPr txBox="1">
            <a:spLocks noChangeArrowheads="1"/>
          </p:cNvSpPr>
          <p:nvPr/>
        </p:nvSpPr>
        <p:spPr bwMode="auto">
          <a:xfrm rot="1400917">
            <a:off x="1363835" y="3905455"/>
            <a:ext cx="1354581" cy="5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algn="r" eaLnBrk="1" hangingPunct="1"/>
            <a:r>
              <a:rPr lang="nl-NL" sz="1500" b="1">
                <a:latin typeface="Arial Black" pitchFamily="34" charset="0"/>
              </a:rPr>
              <a:t>prefrontale</a:t>
            </a:r>
          </a:p>
          <a:p>
            <a:pPr algn="r" eaLnBrk="1" hangingPunct="1"/>
            <a:r>
              <a:rPr lang="nl-NL" sz="1500" b="1">
                <a:latin typeface="Arial Black" pitchFamily="34" charset="0"/>
              </a:rPr>
              <a:t>cortex</a:t>
            </a:r>
          </a:p>
        </p:txBody>
      </p:sp>
      <p:sp>
        <p:nvSpPr>
          <p:cNvPr id="8201" name="Tekstvak 5"/>
          <p:cNvSpPr txBox="1">
            <a:spLocks noChangeArrowheads="1"/>
          </p:cNvSpPr>
          <p:nvPr/>
        </p:nvSpPr>
        <p:spPr bwMode="auto">
          <a:xfrm>
            <a:off x="3576051" y="4428074"/>
            <a:ext cx="1199347" cy="3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500">
                <a:solidFill>
                  <a:schemeClr val="bg1"/>
                </a:solidFill>
                <a:latin typeface="Arial Black" pitchFamily="34" charset="0"/>
              </a:rPr>
              <a:t>amygdala</a:t>
            </a:r>
          </a:p>
        </p:txBody>
      </p:sp>
      <p:sp>
        <p:nvSpPr>
          <p:cNvPr id="11" name="Tijdelijke aanduiding voor datum 3"/>
          <p:cNvSpPr>
            <a:spLocks noGrp="1"/>
          </p:cNvSpPr>
          <p:nvPr>
            <p:ph type="dt" sz="half" idx="10"/>
          </p:nvPr>
        </p:nvSpPr>
        <p:spPr>
          <a:xfrm>
            <a:off x="1800225" y="5903913"/>
            <a:ext cx="6191250" cy="236537"/>
          </a:xfrm>
          <a:noFill/>
          <a:ln>
            <a:miter lim="800000"/>
            <a:headEnd/>
            <a:tailEnd/>
          </a:ln>
        </p:spPr>
        <p:txBody>
          <a:bodyPr/>
          <a:lstStyle/>
          <a:p>
            <a:pPr defTabSz="863600"/>
            <a:fld id="{7F96A27D-BC46-4D76-889A-6A4845ACB746}"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C8544F29-6A64-401B-ABB1-3B822BB20F80}" type="slidenum">
              <a:rPr lang="en-US" smtClean="0"/>
              <a:pPr defTabSz="863600"/>
              <a:t>20</a:t>
            </a:fld>
            <a:endParaRPr lang="en-US" dirty="0"/>
          </a:p>
        </p:txBody>
      </p:sp>
      <p:sp>
        <p:nvSpPr>
          <p:cNvPr id="13" name="Tekstvak 12"/>
          <p:cNvSpPr txBox="1"/>
          <p:nvPr/>
        </p:nvSpPr>
        <p:spPr>
          <a:xfrm>
            <a:off x="5987468" y="5652355"/>
            <a:ext cx="2249334" cy="261610"/>
          </a:xfrm>
          <a:prstGeom prst="rect">
            <a:avLst/>
          </a:prstGeom>
          <a:noFill/>
        </p:spPr>
        <p:txBody>
          <a:bodyPr wrap="none" rtlCol="0">
            <a:spAutoFit/>
          </a:bodyPr>
          <a:lstStyle/>
          <a:p>
            <a:r>
              <a:rPr lang="nl-NL" sz="1100" i="1" dirty="0">
                <a:solidFill>
                  <a:srgbClr val="000000"/>
                </a:solidFill>
              </a:rPr>
              <a:t>Bron: </a:t>
            </a:r>
            <a:r>
              <a:rPr lang="nl-NL" sz="1100" i="1" dirty="0"/>
              <a:t>Klaver MM, Baart JC, 2003</a:t>
            </a:r>
            <a:endParaRPr lang="nl-NL" sz="1100" i="1" dirty="0">
              <a:solidFill>
                <a:srgbClr val="000000"/>
              </a:solidFill>
            </a:endParaRPr>
          </a:p>
        </p:txBody>
      </p:sp>
    </p:spTree>
    <p:extLst>
      <p:ext uri="{BB962C8B-B14F-4D97-AF65-F5344CB8AC3E}">
        <p14:creationId xmlns:p14="http://schemas.microsoft.com/office/powerpoint/2010/main" val="402863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34109" y="287396"/>
            <a:ext cx="7376627" cy="1080483"/>
          </a:xfrm>
        </p:spPr>
        <p:txBody>
          <a:bodyPr/>
          <a:lstStyle/>
          <a:p>
            <a:pPr eaLnBrk="1" hangingPunct="1"/>
            <a:r>
              <a:rPr lang="en-US" dirty="0" err="1"/>
              <a:t>Verklaringsmodellen</a:t>
            </a:r>
            <a:r>
              <a:rPr lang="en-US" dirty="0"/>
              <a:t> </a:t>
            </a:r>
            <a:r>
              <a:rPr lang="en-US" dirty="0" err="1"/>
              <a:t>psychosomatiek</a:t>
            </a:r>
            <a:br>
              <a:rPr lang="en-US" dirty="0"/>
            </a:br>
            <a:r>
              <a:rPr lang="en-US" dirty="0" err="1"/>
              <a:t>Limbische</a:t>
            </a:r>
            <a:r>
              <a:rPr lang="en-US" dirty="0"/>
              <a:t> </a:t>
            </a:r>
            <a:r>
              <a:rPr lang="en-US" dirty="0" err="1"/>
              <a:t>verklaring</a:t>
            </a:r>
            <a:endParaRPr lang="en-US" dirty="0"/>
          </a:p>
        </p:txBody>
      </p:sp>
      <p:pic>
        <p:nvPicPr>
          <p:cNvPr id="9220" name="Picture 13" descr="Anatomie van de psy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35" y="1292769"/>
            <a:ext cx="5898852" cy="449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kstvak 1"/>
          <p:cNvSpPr txBox="1">
            <a:spLocks noChangeArrowheads="1"/>
          </p:cNvSpPr>
          <p:nvPr/>
        </p:nvSpPr>
        <p:spPr bwMode="auto">
          <a:xfrm rot="1289819">
            <a:off x="2429932" y="3750121"/>
            <a:ext cx="1056679"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800" dirty="0">
                <a:latin typeface="Arial Black" pitchFamily="34" charset="0"/>
              </a:rPr>
              <a:t>emotie</a:t>
            </a:r>
          </a:p>
        </p:txBody>
      </p:sp>
      <p:sp>
        <p:nvSpPr>
          <p:cNvPr id="9222" name="Tekstvak 2"/>
          <p:cNvSpPr txBox="1">
            <a:spLocks noChangeArrowheads="1"/>
          </p:cNvSpPr>
          <p:nvPr/>
        </p:nvSpPr>
        <p:spPr bwMode="auto">
          <a:xfrm>
            <a:off x="4211522" y="3425158"/>
            <a:ext cx="106437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800" dirty="0">
                <a:solidFill>
                  <a:schemeClr val="bg1"/>
                </a:solidFill>
                <a:latin typeface="Arial Black" pitchFamily="34" charset="0"/>
              </a:rPr>
              <a:t>gedrag</a:t>
            </a:r>
          </a:p>
        </p:txBody>
      </p:sp>
      <p:sp>
        <p:nvSpPr>
          <p:cNvPr id="9223" name="Tekstvak 3"/>
          <p:cNvSpPr txBox="1">
            <a:spLocks noChangeArrowheads="1"/>
          </p:cNvSpPr>
          <p:nvPr/>
        </p:nvSpPr>
        <p:spPr bwMode="auto">
          <a:xfrm>
            <a:off x="3581495" y="2455847"/>
            <a:ext cx="1006281"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800" dirty="0">
                <a:latin typeface="Arial Black" pitchFamily="34" charset="0"/>
              </a:rPr>
              <a:t>gevoel</a:t>
            </a:r>
          </a:p>
        </p:txBody>
      </p:sp>
      <p:sp>
        <p:nvSpPr>
          <p:cNvPr id="9224" name="Tekstvak 4"/>
          <p:cNvSpPr txBox="1">
            <a:spLocks noChangeArrowheads="1"/>
          </p:cNvSpPr>
          <p:nvPr/>
        </p:nvSpPr>
        <p:spPr bwMode="auto">
          <a:xfrm rot="2595480">
            <a:off x="1393788" y="3863068"/>
            <a:ext cx="1100089"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800" dirty="0">
                <a:latin typeface="Arial Black" pitchFamily="34" charset="0"/>
              </a:rPr>
              <a:t>denken</a:t>
            </a:r>
          </a:p>
        </p:txBody>
      </p:sp>
      <p:sp>
        <p:nvSpPr>
          <p:cNvPr id="9225" name="Tekstvak 19"/>
          <p:cNvSpPr txBox="1">
            <a:spLocks noChangeArrowheads="1"/>
          </p:cNvSpPr>
          <p:nvPr/>
        </p:nvSpPr>
        <p:spPr bwMode="auto">
          <a:xfrm>
            <a:off x="3744785" y="4399498"/>
            <a:ext cx="1056679"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800" dirty="0">
                <a:solidFill>
                  <a:schemeClr val="bg1"/>
                </a:solidFill>
                <a:latin typeface="Arial Black" pitchFamily="34" charset="0"/>
              </a:rPr>
              <a:t>emotie</a:t>
            </a:r>
          </a:p>
        </p:txBody>
      </p:sp>
      <p:sp>
        <p:nvSpPr>
          <p:cNvPr id="9226" name="Tekstvak 20"/>
          <p:cNvSpPr txBox="1">
            <a:spLocks noChangeArrowheads="1"/>
          </p:cNvSpPr>
          <p:nvPr/>
        </p:nvSpPr>
        <p:spPr bwMode="auto">
          <a:xfrm>
            <a:off x="3581495" y="4830874"/>
            <a:ext cx="1415752"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a:defRPr sz="2400">
                <a:solidFill>
                  <a:schemeClr val="tx1"/>
                </a:solidFill>
                <a:latin typeface="Times New Roman" charset="0"/>
                <a:ea typeface="msgothic"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charset="0"/>
                <a:ea typeface="msgothic" charset="0"/>
                <a:cs typeface="msgothic" charset="0"/>
              </a:defRPr>
            </a:lvl9pPr>
          </a:lstStyle>
          <a:p>
            <a:pPr eaLnBrk="1" hangingPunct="1"/>
            <a:r>
              <a:rPr lang="nl-NL" sz="1800" dirty="0">
                <a:latin typeface="Arial Black" pitchFamily="34" charset="0"/>
              </a:rPr>
              <a:t>geheugen</a:t>
            </a:r>
          </a:p>
        </p:txBody>
      </p:sp>
      <p:sp>
        <p:nvSpPr>
          <p:cNvPr id="11" name="Tijdelijke aanduiding voor datum 3"/>
          <p:cNvSpPr>
            <a:spLocks noGrp="1"/>
          </p:cNvSpPr>
          <p:nvPr>
            <p:ph type="dt" sz="half" idx="10"/>
          </p:nvPr>
        </p:nvSpPr>
        <p:spPr>
          <a:xfrm>
            <a:off x="1800225" y="5903913"/>
            <a:ext cx="6191250" cy="236537"/>
          </a:xfrm>
          <a:noFill/>
          <a:ln>
            <a:miter lim="800000"/>
            <a:headEnd/>
            <a:tailEnd/>
          </a:ln>
        </p:spPr>
        <p:txBody>
          <a:bodyPr/>
          <a:lstStyle/>
          <a:p>
            <a:pPr defTabSz="863600"/>
            <a:fld id="{7F96A27D-BC46-4D76-889A-6A4845ACB746}"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C8544F29-6A64-401B-ABB1-3B822BB20F80}" type="slidenum">
              <a:rPr lang="en-US" smtClean="0"/>
              <a:pPr defTabSz="863600"/>
              <a:t>21</a:t>
            </a:fld>
            <a:endParaRPr lang="en-US" dirty="0"/>
          </a:p>
        </p:txBody>
      </p:sp>
      <p:sp>
        <p:nvSpPr>
          <p:cNvPr id="13" name="Tekstvak 12"/>
          <p:cNvSpPr txBox="1"/>
          <p:nvPr/>
        </p:nvSpPr>
        <p:spPr>
          <a:xfrm>
            <a:off x="5987468" y="5652355"/>
            <a:ext cx="2249334" cy="261610"/>
          </a:xfrm>
          <a:prstGeom prst="rect">
            <a:avLst/>
          </a:prstGeom>
          <a:noFill/>
        </p:spPr>
        <p:txBody>
          <a:bodyPr wrap="none" rtlCol="0">
            <a:spAutoFit/>
          </a:bodyPr>
          <a:lstStyle/>
          <a:p>
            <a:r>
              <a:rPr lang="nl-NL" sz="1100" i="1" dirty="0">
                <a:solidFill>
                  <a:srgbClr val="000000"/>
                </a:solidFill>
              </a:rPr>
              <a:t>Bron: </a:t>
            </a:r>
            <a:r>
              <a:rPr lang="nl-NL" sz="1100" i="1" dirty="0"/>
              <a:t>Klaver MM, Baart JC, 2003</a:t>
            </a:r>
            <a:endParaRPr lang="nl-NL" sz="1100" i="1" dirty="0">
              <a:solidFill>
                <a:srgbClr val="000000"/>
              </a:solidFill>
            </a:endParaRPr>
          </a:p>
        </p:txBody>
      </p:sp>
    </p:spTree>
    <p:extLst>
      <p:ext uri="{BB962C8B-B14F-4D97-AF65-F5344CB8AC3E}">
        <p14:creationId xmlns:p14="http://schemas.microsoft.com/office/powerpoint/2010/main" val="3911580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t>Verklaringsmodellen psychosomatiek</a:t>
            </a:r>
            <a:br>
              <a:rPr lang="en-US"/>
            </a:br>
            <a:r>
              <a:rPr lang="en-US"/>
              <a:t>Limbische verklaring</a:t>
            </a:r>
          </a:p>
        </p:txBody>
      </p:sp>
      <p:sp>
        <p:nvSpPr>
          <p:cNvPr id="14" name="Tijdelijke aanduiding voor inhoud 13"/>
          <p:cNvSpPr>
            <a:spLocks noGrp="1"/>
          </p:cNvSpPr>
          <p:nvPr>
            <p:ph idx="1"/>
          </p:nvPr>
        </p:nvSpPr>
        <p:spPr/>
        <p:txBody>
          <a:bodyPr/>
          <a:lstStyle/>
          <a:p>
            <a:r>
              <a:rPr lang="nl-NL" dirty="0"/>
              <a:t>Disfuncties van het Limbische systeem:</a:t>
            </a:r>
          </a:p>
        </p:txBody>
      </p:sp>
      <p:sp>
        <p:nvSpPr>
          <p:cNvPr id="16386" name="Tijdelijke aanduiding voor datum 3"/>
          <p:cNvSpPr>
            <a:spLocks noGrp="1"/>
          </p:cNvSpPr>
          <p:nvPr>
            <p:ph type="dt" sz="half" idx="10"/>
          </p:nvPr>
        </p:nvSpPr>
        <p:spPr>
          <a:noFill/>
          <a:ln>
            <a:miter lim="800000"/>
            <a:headEnd/>
            <a:tailEnd/>
          </a:ln>
        </p:spPr>
        <p:txBody>
          <a:bodyPr/>
          <a:lstStyle/>
          <a:p>
            <a:pPr defTabSz="863600"/>
            <a:fld id="{7F96A27D-BC46-4D76-889A-6A4845ACB746}"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C8544F29-6A64-401B-ABB1-3B822BB20F80}" type="slidenum">
              <a:rPr lang="en-US" smtClean="0"/>
              <a:pPr defTabSz="863600"/>
              <a:t>22</a:t>
            </a:fld>
            <a:endParaRPr lang="en-US" dirty="0"/>
          </a:p>
        </p:txBody>
      </p:sp>
      <p:sp>
        <p:nvSpPr>
          <p:cNvPr id="13" name="Wolk 12"/>
          <p:cNvSpPr/>
          <p:nvPr/>
        </p:nvSpPr>
        <p:spPr bwMode="auto">
          <a:xfrm rot="21240963">
            <a:off x="4515445" y="1882396"/>
            <a:ext cx="2160240" cy="684076"/>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Pijnregulatie</a:t>
            </a:r>
          </a:p>
        </p:txBody>
      </p:sp>
      <p:sp>
        <p:nvSpPr>
          <p:cNvPr id="16" name="Wolk 15"/>
          <p:cNvSpPr/>
          <p:nvPr/>
        </p:nvSpPr>
        <p:spPr bwMode="auto">
          <a:xfrm rot="501295">
            <a:off x="1678279" y="2678279"/>
            <a:ext cx="2979948"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Motivatieregulatie</a:t>
            </a:r>
          </a:p>
        </p:txBody>
      </p:sp>
      <p:sp>
        <p:nvSpPr>
          <p:cNvPr id="17" name="Wolk 16"/>
          <p:cNvSpPr/>
          <p:nvPr/>
        </p:nvSpPr>
        <p:spPr bwMode="auto">
          <a:xfrm rot="21045180">
            <a:off x="755985" y="3896543"/>
            <a:ext cx="2979948"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Emotieregulatie</a:t>
            </a:r>
          </a:p>
        </p:txBody>
      </p:sp>
      <p:sp>
        <p:nvSpPr>
          <p:cNvPr id="18" name="Wolk 17"/>
          <p:cNvSpPr/>
          <p:nvPr/>
        </p:nvSpPr>
        <p:spPr bwMode="auto">
          <a:xfrm rot="569553">
            <a:off x="3060241" y="4807270"/>
            <a:ext cx="1847056"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Stemming</a:t>
            </a:r>
          </a:p>
        </p:txBody>
      </p:sp>
      <p:sp>
        <p:nvSpPr>
          <p:cNvPr id="19" name="Wolk 18"/>
          <p:cNvSpPr/>
          <p:nvPr/>
        </p:nvSpPr>
        <p:spPr bwMode="auto">
          <a:xfrm rot="21107743">
            <a:off x="4428393" y="3685764"/>
            <a:ext cx="1847056"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Aandacht</a:t>
            </a:r>
          </a:p>
        </p:txBody>
      </p:sp>
      <p:sp>
        <p:nvSpPr>
          <p:cNvPr id="20" name="Wolk 19"/>
          <p:cNvSpPr/>
          <p:nvPr/>
        </p:nvSpPr>
        <p:spPr bwMode="auto">
          <a:xfrm rot="663387">
            <a:off x="5796545" y="2916051"/>
            <a:ext cx="2118320"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Ademhaling</a:t>
            </a:r>
          </a:p>
        </p:txBody>
      </p:sp>
      <p:sp>
        <p:nvSpPr>
          <p:cNvPr id="21" name="Wolk 20"/>
          <p:cNvSpPr/>
          <p:nvPr/>
        </p:nvSpPr>
        <p:spPr bwMode="auto">
          <a:xfrm rot="21138505">
            <a:off x="5871515" y="4500227"/>
            <a:ext cx="1389856" cy="675692"/>
          </a:xfrm>
          <a:prstGeom prst="cloud">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Gevoel</a:t>
            </a:r>
          </a:p>
        </p:txBody>
      </p:sp>
      <p:sp>
        <p:nvSpPr>
          <p:cNvPr id="15" name="Wolk 14"/>
          <p:cNvSpPr/>
          <p:nvPr/>
        </p:nvSpPr>
        <p:spPr bwMode="auto">
          <a:xfrm>
            <a:off x="1527195" y="2678279"/>
            <a:ext cx="2979948" cy="675692"/>
          </a:xfrm>
          <a:prstGeom prst="clou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Vermoeidheid</a:t>
            </a:r>
          </a:p>
        </p:txBody>
      </p:sp>
      <p:sp>
        <p:nvSpPr>
          <p:cNvPr id="22" name="Wolk 21"/>
          <p:cNvSpPr/>
          <p:nvPr/>
        </p:nvSpPr>
        <p:spPr bwMode="auto">
          <a:xfrm rot="252303">
            <a:off x="755985" y="3860206"/>
            <a:ext cx="2979948" cy="675692"/>
          </a:xfrm>
          <a:prstGeom prst="clou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Prikkelbaarheid</a:t>
            </a:r>
          </a:p>
        </p:txBody>
      </p:sp>
      <p:sp>
        <p:nvSpPr>
          <p:cNvPr id="23" name="Wolk 22"/>
          <p:cNvSpPr/>
          <p:nvPr/>
        </p:nvSpPr>
        <p:spPr bwMode="auto">
          <a:xfrm>
            <a:off x="2999732" y="4812798"/>
            <a:ext cx="1847056" cy="675692"/>
          </a:xfrm>
          <a:prstGeom prst="clou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Angst, depressie</a:t>
            </a:r>
          </a:p>
        </p:txBody>
      </p:sp>
      <p:sp>
        <p:nvSpPr>
          <p:cNvPr id="24" name="Wolk 23"/>
          <p:cNvSpPr/>
          <p:nvPr/>
        </p:nvSpPr>
        <p:spPr bwMode="auto">
          <a:xfrm rot="287262">
            <a:off x="4283034" y="3650371"/>
            <a:ext cx="2253974" cy="799573"/>
          </a:xfrm>
          <a:prstGeom prst="clou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err="1">
                <a:ln>
                  <a:noFill/>
                </a:ln>
                <a:solidFill>
                  <a:schemeClr val="tx1"/>
                </a:solidFill>
                <a:effectLst/>
                <a:latin typeface="Arial" charset="0"/>
              </a:rPr>
              <a:t>Concentratie-zwakte</a:t>
            </a:r>
            <a:endParaRPr kumimoji="0" lang="nl-NL" sz="1700" b="0" i="0" u="none" strike="noStrike" cap="none" normalizeH="0" baseline="0" dirty="0">
              <a:ln>
                <a:noFill/>
              </a:ln>
              <a:solidFill>
                <a:schemeClr val="tx1"/>
              </a:solidFill>
              <a:effectLst/>
              <a:latin typeface="Arial" charset="0"/>
            </a:endParaRPr>
          </a:p>
        </p:txBody>
      </p:sp>
      <p:sp>
        <p:nvSpPr>
          <p:cNvPr id="25" name="Wolk 24"/>
          <p:cNvSpPr/>
          <p:nvPr/>
        </p:nvSpPr>
        <p:spPr bwMode="auto">
          <a:xfrm>
            <a:off x="5725326" y="2916051"/>
            <a:ext cx="2118320" cy="675692"/>
          </a:xfrm>
          <a:prstGeom prst="clou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err="1">
                <a:ln>
                  <a:noFill/>
                </a:ln>
                <a:solidFill>
                  <a:schemeClr val="tx1"/>
                </a:solidFill>
                <a:effectLst/>
                <a:latin typeface="Arial" charset="0"/>
              </a:rPr>
              <a:t>Hyper-ventilatie</a:t>
            </a:r>
            <a:endParaRPr kumimoji="0" lang="nl-NL" sz="1700" b="0" i="0" u="none" strike="noStrike" cap="none" normalizeH="0" baseline="0" dirty="0">
              <a:ln>
                <a:noFill/>
              </a:ln>
              <a:solidFill>
                <a:schemeClr val="tx1"/>
              </a:solidFill>
              <a:effectLst/>
              <a:latin typeface="Arial" charset="0"/>
            </a:endParaRPr>
          </a:p>
        </p:txBody>
      </p:sp>
      <p:sp>
        <p:nvSpPr>
          <p:cNvPr id="26" name="Wolk 25"/>
          <p:cNvSpPr/>
          <p:nvPr/>
        </p:nvSpPr>
        <p:spPr bwMode="auto">
          <a:xfrm>
            <a:off x="5351921" y="4534703"/>
            <a:ext cx="2774124" cy="661950"/>
          </a:xfrm>
          <a:prstGeom prst="clou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Gespannenheid</a:t>
            </a:r>
          </a:p>
        </p:txBody>
      </p:sp>
      <p:sp>
        <p:nvSpPr>
          <p:cNvPr id="27" name="Wolk 26"/>
          <p:cNvSpPr/>
          <p:nvPr/>
        </p:nvSpPr>
        <p:spPr bwMode="auto">
          <a:xfrm rot="525853">
            <a:off x="4645206" y="1882397"/>
            <a:ext cx="2160240" cy="684076"/>
          </a:xfrm>
          <a:prstGeom prst="cloud">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Chronische pijn</a:t>
            </a:r>
          </a:p>
        </p:txBody>
      </p:sp>
      <p:sp>
        <p:nvSpPr>
          <p:cNvPr id="29" name="Tekstvak 28"/>
          <p:cNvSpPr txBox="1"/>
          <p:nvPr/>
        </p:nvSpPr>
        <p:spPr>
          <a:xfrm>
            <a:off x="5987468" y="5652355"/>
            <a:ext cx="2249334" cy="261610"/>
          </a:xfrm>
          <a:prstGeom prst="rect">
            <a:avLst/>
          </a:prstGeom>
          <a:noFill/>
        </p:spPr>
        <p:txBody>
          <a:bodyPr wrap="none" rtlCol="0">
            <a:spAutoFit/>
          </a:bodyPr>
          <a:lstStyle/>
          <a:p>
            <a:r>
              <a:rPr lang="nl-NL" sz="1100" i="1" dirty="0">
                <a:solidFill>
                  <a:srgbClr val="000000"/>
                </a:solidFill>
              </a:rPr>
              <a:t>Bron: </a:t>
            </a:r>
            <a:r>
              <a:rPr lang="nl-NL" sz="1100" i="1" dirty="0"/>
              <a:t>Klaver MM, Baart JC, 2003</a:t>
            </a:r>
            <a:endParaRPr lang="nl-NL" sz="1100" i="1" dirty="0">
              <a:solidFill>
                <a:srgbClr val="000000"/>
              </a:solidFill>
            </a:endParaRPr>
          </a:p>
        </p:txBody>
      </p:sp>
    </p:spTree>
    <p:extLst>
      <p:ext uri="{BB962C8B-B14F-4D97-AF65-F5344CB8AC3E}">
        <p14:creationId xmlns:p14="http://schemas.microsoft.com/office/powerpoint/2010/main" val="265902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24" grpId="0" animBg="1"/>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err="1"/>
              <a:t>Verklaringsmodellen</a:t>
            </a:r>
            <a:r>
              <a:rPr lang="en-US" dirty="0"/>
              <a:t> </a:t>
            </a:r>
            <a:r>
              <a:rPr lang="en-US" dirty="0" err="1"/>
              <a:t>psychosomatiek</a:t>
            </a:r>
            <a:br>
              <a:rPr lang="en-US" dirty="0"/>
            </a:br>
            <a:r>
              <a:rPr lang="en-US" dirty="0" err="1"/>
              <a:t>Centrale</a:t>
            </a:r>
            <a:r>
              <a:rPr lang="en-US" dirty="0"/>
              <a:t> </a:t>
            </a:r>
            <a:r>
              <a:rPr lang="en-US" dirty="0" err="1"/>
              <a:t>sensitisatie</a:t>
            </a:r>
            <a:endParaRPr lang="en-US" dirty="0"/>
          </a:p>
        </p:txBody>
      </p:sp>
      <p:sp>
        <p:nvSpPr>
          <p:cNvPr id="17411" name="Tijdelijke aanduiding voor inhoud 4"/>
          <p:cNvSpPr>
            <a:spLocks noGrp="1"/>
          </p:cNvSpPr>
          <p:nvPr>
            <p:ph sz="half" idx="1"/>
          </p:nvPr>
        </p:nvSpPr>
        <p:spPr/>
        <p:txBody>
          <a:bodyPr/>
          <a:lstStyle/>
          <a:p>
            <a:pPr marL="457200" indent="-457200">
              <a:buFontTx/>
              <a:buChar char="•"/>
            </a:pPr>
            <a:r>
              <a:rPr lang="nl-NL" sz="2000" dirty="0"/>
              <a:t>Pijn is in eerste instantie een teken van (dreigende) weefselbeschadiging</a:t>
            </a:r>
          </a:p>
          <a:p>
            <a:pPr marL="457200" indent="-457200">
              <a:buFontTx/>
              <a:buChar char="•"/>
            </a:pPr>
            <a:endParaRPr lang="nl-NL" sz="2000" dirty="0"/>
          </a:p>
          <a:p>
            <a:pPr marL="457200" indent="-457200">
              <a:buFontTx/>
              <a:buChar char="•"/>
            </a:pPr>
            <a:r>
              <a:rPr lang="nl-NL" sz="2000" dirty="0"/>
              <a:t>Verschillende sensoren registreren verschillende prikkels</a:t>
            </a:r>
          </a:p>
          <a:p>
            <a:pPr marL="457200" indent="-457200">
              <a:buFontTx/>
              <a:buChar char="•"/>
            </a:pPr>
            <a:endParaRPr lang="nl-NL" sz="2000" dirty="0"/>
          </a:p>
          <a:p>
            <a:pPr marL="457200" indent="-457200">
              <a:buFontTx/>
              <a:buChar char="•"/>
            </a:pPr>
            <a:r>
              <a:rPr lang="nl-NL" sz="2000" dirty="0"/>
              <a:t>Er zijn sensoren voor mechanische, temperatuur en chemische prikkels</a:t>
            </a:r>
          </a:p>
        </p:txBody>
      </p:sp>
      <p:sp>
        <p:nvSpPr>
          <p:cNvPr id="17412" name="Tijdelijke aanduiding voor datum 3"/>
          <p:cNvSpPr>
            <a:spLocks noGrp="1"/>
          </p:cNvSpPr>
          <p:nvPr>
            <p:ph type="dt" sz="quarter" idx="10"/>
          </p:nvPr>
        </p:nvSpPr>
        <p:spPr>
          <a:noFill/>
          <a:ln>
            <a:miter lim="800000"/>
            <a:headEnd/>
            <a:tailEnd/>
          </a:ln>
        </p:spPr>
        <p:txBody>
          <a:bodyPr/>
          <a:lstStyle/>
          <a:p>
            <a:pPr defTabSz="863600"/>
            <a:fld id="{B66AAA1B-F84E-4CEF-A044-18311E4D3CF2}"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77C3A7C0-F519-4C41-8542-18ADC092D559}" type="slidenum">
              <a:rPr lang="en-US" smtClean="0"/>
              <a:pPr defTabSz="863600"/>
              <a:t>23</a:t>
            </a:fld>
            <a:endParaRPr lang="en-US" dirty="0"/>
          </a:p>
        </p:txBody>
      </p:sp>
      <p:pic>
        <p:nvPicPr>
          <p:cNvPr id="17413" name="Picture 5"/>
          <p:cNvPicPr>
            <a:picLocks noChangeAspect="1" noChangeArrowheads="1"/>
          </p:cNvPicPr>
          <p:nvPr/>
        </p:nvPicPr>
        <p:blipFill rotWithShape="1">
          <a:blip r:embed="rId3" cstate="print"/>
          <a:srcRect r="6463" b="3965"/>
          <a:stretch/>
        </p:blipFill>
        <p:spPr bwMode="auto">
          <a:xfrm>
            <a:off x="4371975" y="1368425"/>
            <a:ext cx="3642472" cy="3526304"/>
          </a:xfrm>
          <a:prstGeom prst="rect">
            <a:avLst/>
          </a:prstGeom>
          <a:noFill/>
          <a:ln w="9525">
            <a:noFill/>
            <a:miter lim="800000"/>
            <a:headEnd/>
            <a:tailEnd/>
          </a:ln>
          <a:effectLst/>
        </p:spPr>
      </p:pic>
      <p:sp>
        <p:nvSpPr>
          <p:cNvPr id="2" name="Tekstvak 1"/>
          <p:cNvSpPr txBox="1"/>
          <p:nvPr/>
        </p:nvSpPr>
        <p:spPr>
          <a:xfrm>
            <a:off x="4363598" y="5555376"/>
            <a:ext cx="4025235" cy="276999"/>
          </a:xfrm>
          <a:prstGeom prst="rect">
            <a:avLst/>
          </a:prstGeom>
          <a:noFill/>
        </p:spPr>
        <p:txBody>
          <a:bodyPr wrap="square" rtlCol="0">
            <a:spAutoFit/>
          </a:bodyPr>
          <a:lstStyle/>
          <a:p>
            <a:pPr algn="r"/>
            <a:r>
              <a:rPr lang="nl-NL" sz="1200" i="1" dirty="0"/>
              <a:t>Bron: Pijneducatie, Van Wilgen en Nijs, BSL,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Verklaringsmodellen psychosomatiek</a:t>
            </a:r>
            <a:br>
              <a:rPr lang="en-US"/>
            </a:br>
            <a:r>
              <a:rPr lang="en-US"/>
              <a:t>Centrale sensitisatie</a:t>
            </a:r>
          </a:p>
        </p:txBody>
      </p:sp>
      <p:sp>
        <p:nvSpPr>
          <p:cNvPr id="18435" name="Tijdelijke aanduiding voor inhoud 2"/>
          <p:cNvSpPr>
            <a:spLocks noGrp="1"/>
          </p:cNvSpPr>
          <p:nvPr>
            <p:ph idx="1"/>
          </p:nvPr>
        </p:nvSpPr>
        <p:spPr>
          <a:xfrm>
            <a:off x="647700" y="1439863"/>
            <a:ext cx="3960813" cy="4248150"/>
          </a:xfrm>
        </p:spPr>
        <p:txBody>
          <a:bodyPr/>
          <a:lstStyle/>
          <a:p>
            <a:pPr>
              <a:buFontTx/>
              <a:buChar char="•"/>
            </a:pPr>
            <a:r>
              <a:rPr lang="nl-NL" sz="2000" dirty="0"/>
              <a:t>Via de synapsen bereiken de pijnprikkels de sensoren</a:t>
            </a:r>
          </a:p>
          <a:p>
            <a:pPr>
              <a:buFontTx/>
              <a:buChar char="•"/>
            </a:pPr>
            <a:endParaRPr lang="nl-NL" sz="2000" dirty="0"/>
          </a:p>
          <a:p>
            <a:pPr>
              <a:buFontTx/>
              <a:buChar char="•"/>
            </a:pPr>
            <a:r>
              <a:rPr lang="nl-NL" sz="2000" dirty="0"/>
              <a:t>Chemische stoffen kunnen de prikkeloverdracht naar het ruggenmerg versterken of afzwakken</a:t>
            </a:r>
          </a:p>
          <a:p>
            <a:pPr>
              <a:buFontTx/>
              <a:buChar char="•"/>
            </a:pPr>
            <a:endParaRPr lang="nl-NL" sz="2000" dirty="0"/>
          </a:p>
          <a:p>
            <a:pPr>
              <a:buFontTx/>
              <a:buChar char="•"/>
            </a:pPr>
            <a:r>
              <a:rPr lang="nl-NL" sz="2000" dirty="0"/>
              <a:t>Vanuit de hersenen kunnen pijn dempende stoffen de gevoeligheid van de sensoren beïnvloeden</a:t>
            </a:r>
          </a:p>
        </p:txBody>
      </p:sp>
      <p:sp>
        <p:nvSpPr>
          <p:cNvPr id="18436" name="Tijdelijke aanduiding voor datum 3"/>
          <p:cNvSpPr>
            <a:spLocks noGrp="1"/>
          </p:cNvSpPr>
          <p:nvPr>
            <p:ph type="dt" sz="quarter" idx="10"/>
          </p:nvPr>
        </p:nvSpPr>
        <p:spPr>
          <a:noFill/>
          <a:ln>
            <a:miter lim="800000"/>
            <a:headEnd/>
            <a:tailEnd/>
          </a:ln>
        </p:spPr>
        <p:txBody>
          <a:bodyPr/>
          <a:lstStyle/>
          <a:p>
            <a:pPr defTabSz="863600"/>
            <a:fld id="{DDEB5F28-2001-44D5-AC26-C08217B7217D}"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764F5F2A-A51F-40DF-A0E1-8670F029D5BF}" type="slidenum">
              <a:rPr lang="en-US" smtClean="0"/>
              <a:pPr defTabSz="863600"/>
              <a:t>24</a:t>
            </a:fld>
            <a:endParaRPr lang="en-US" dirty="0"/>
          </a:p>
        </p:txBody>
      </p:sp>
      <p:pic>
        <p:nvPicPr>
          <p:cNvPr id="18437" name="Picture 3"/>
          <p:cNvPicPr>
            <a:picLocks noChangeAspect="1" noChangeArrowheads="1"/>
          </p:cNvPicPr>
          <p:nvPr/>
        </p:nvPicPr>
        <p:blipFill rotWithShape="1">
          <a:blip r:embed="rId3" cstate="print"/>
          <a:srcRect r="5779" b="3933"/>
          <a:stretch/>
        </p:blipFill>
        <p:spPr bwMode="auto">
          <a:xfrm>
            <a:off x="4608513" y="900113"/>
            <a:ext cx="3504546" cy="4460781"/>
          </a:xfrm>
          <a:prstGeom prst="rect">
            <a:avLst/>
          </a:prstGeom>
          <a:noFill/>
          <a:ln w="9525">
            <a:noFill/>
            <a:miter lim="800000"/>
            <a:headEnd/>
            <a:tailEnd/>
          </a:ln>
          <a:effectLst/>
        </p:spPr>
      </p:pic>
      <p:sp>
        <p:nvSpPr>
          <p:cNvPr id="7" name="Tekstvak 6"/>
          <p:cNvSpPr txBox="1"/>
          <p:nvPr/>
        </p:nvSpPr>
        <p:spPr>
          <a:xfrm>
            <a:off x="4363598" y="5555376"/>
            <a:ext cx="4025235" cy="276999"/>
          </a:xfrm>
          <a:prstGeom prst="rect">
            <a:avLst/>
          </a:prstGeom>
          <a:noFill/>
        </p:spPr>
        <p:txBody>
          <a:bodyPr wrap="square" rtlCol="0">
            <a:spAutoFit/>
          </a:bodyPr>
          <a:lstStyle/>
          <a:p>
            <a:pPr algn="r"/>
            <a:r>
              <a:rPr lang="nl-NL" sz="1200" i="1" dirty="0"/>
              <a:t>Bron: Pijneducatie, Van Wilgen en Nijs, BSL,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err="1"/>
              <a:t>Verklaringsmodellen</a:t>
            </a:r>
            <a:r>
              <a:rPr lang="en-US" dirty="0"/>
              <a:t> </a:t>
            </a:r>
            <a:r>
              <a:rPr lang="en-US" dirty="0" err="1"/>
              <a:t>psychosomatiek</a:t>
            </a:r>
            <a:br>
              <a:rPr lang="en-US" dirty="0"/>
            </a:br>
            <a:r>
              <a:rPr lang="en-US" dirty="0" err="1"/>
              <a:t>Centrale</a:t>
            </a:r>
            <a:r>
              <a:rPr lang="en-US" dirty="0"/>
              <a:t> </a:t>
            </a:r>
            <a:r>
              <a:rPr lang="en-US" dirty="0" err="1"/>
              <a:t>sensitisatie</a:t>
            </a:r>
            <a:endParaRPr lang="en-US" dirty="0"/>
          </a:p>
        </p:txBody>
      </p:sp>
      <p:sp>
        <p:nvSpPr>
          <p:cNvPr id="19459" name="Tijdelijke aanduiding voor inhoud 4"/>
          <p:cNvSpPr>
            <a:spLocks noGrp="1"/>
          </p:cNvSpPr>
          <p:nvPr>
            <p:ph idx="1"/>
          </p:nvPr>
        </p:nvSpPr>
        <p:spPr>
          <a:xfrm>
            <a:off x="489545" y="1171875"/>
            <a:ext cx="4279528" cy="4248150"/>
          </a:xfrm>
        </p:spPr>
        <p:txBody>
          <a:bodyPr/>
          <a:lstStyle/>
          <a:p>
            <a:pPr>
              <a:buFontTx/>
              <a:buChar char="•"/>
            </a:pPr>
            <a:r>
              <a:rPr lang="nl-NL" sz="2000" dirty="0"/>
              <a:t>De hersenen beoordelen de prikkel en “beslissen” of er sprake moet zijn van gevaar of niet</a:t>
            </a:r>
          </a:p>
          <a:p>
            <a:pPr>
              <a:buFontTx/>
              <a:buChar char="•"/>
            </a:pPr>
            <a:endParaRPr lang="nl-NL" sz="2000" dirty="0"/>
          </a:p>
          <a:p>
            <a:pPr>
              <a:buFontTx/>
              <a:buChar char="•"/>
            </a:pPr>
            <a:r>
              <a:rPr lang="nl-NL" sz="2000" dirty="0"/>
              <a:t>Pas na deze beoordeling kan er pijn worden ervaren</a:t>
            </a:r>
          </a:p>
          <a:p>
            <a:pPr>
              <a:buFontTx/>
              <a:buChar char="•"/>
            </a:pPr>
            <a:endParaRPr lang="nl-NL" sz="2000" dirty="0"/>
          </a:p>
          <a:p>
            <a:pPr>
              <a:buFontTx/>
              <a:buChar char="•"/>
            </a:pPr>
            <a:r>
              <a:rPr lang="nl-NL" sz="2000" dirty="0"/>
              <a:t>De prikkeldrempel kan onderdrukt worden (bij groot gevaar)</a:t>
            </a:r>
          </a:p>
          <a:p>
            <a:pPr>
              <a:buFontTx/>
              <a:buChar char="•"/>
            </a:pPr>
            <a:endParaRPr lang="nl-NL" sz="2000" dirty="0"/>
          </a:p>
          <a:p>
            <a:pPr>
              <a:buFontTx/>
              <a:buChar char="•"/>
            </a:pPr>
            <a:r>
              <a:rPr lang="nl-NL" sz="2000" dirty="0"/>
              <a:t>De prikkeldrempel kan ook verlaagd worden zodat je sneller pijn ervaart</a:t>
            </a:r>
          </a:p>
          <a:p>
            <a:pPr>
              <a:buFontTx/>
              <a:buChar char="•"/>
            </a:pPr>
            <a:endParaRPr lang="nl-NL" sz="2000" dirty="0"/>
          </a:p>
          <a:p>
            <a:pPr>
              <a:buFontTx/>
              <a:buChar char="•"/>
            </a:pPr>
            <a:r>
              <a:rPr lang="nl-NL" sz="2000" dirty="0"/>
              <a:t>Pijn leidt tot veel lichaamsreacties</a:t>
            </a:r>
          </a:p>
          <a:p>
            <a:pPr>
              <a:buFontTx/>
              <a:buChar char="•"/>
            </a:pPr>
            <a:endParaRPr lang="nl-NL" dirty="0"/>
          </a:p>
        </p:txBody>
      </p:sp>
      <p:sp>
        <p:nvSpPr>
          <p:cNvPr id="19460" name="Tijdelijke aanduiding voor datum 3"/>
          <p:cNvSpPr>
            <a:spLocks noGrp="1"/>
          </p:cNvSpPr>
          <p:nvPr>
            <p:ph type="dt" sz="quarter" idx="10"/>
          </p:nvPr>
        </p:nvSpPr>
        <p:spPr>
          <a:noFill/>
          <a:ln>
            <a:miter lim="800000"/>
            <a:headEnd/>
            <a:tailEnd/>
          </a:ln>
        </p:spPr>
        <p:txBody>
          <a:bodyPr/>
          <a:lstStyle/>
          <a:p>
            <a:pPr defTabSz="863600"/>
            <a:fld id="{B4963CC7-1ECB-43F9-99A0-9E044066B909}"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C834CF15-D381-4CE2-8CFD-3B828ED7BA0F}" type="slidenum">
              <a:rPr lang="en-US" smtClean="0"/>
              <a:pPr defTabSz="863600"/>
              <a:t>25</a:t>
            </a:fld>
            <a:endParaRPr lang="en-US" dirty="0"/>
          </a:p>
        </p:txBody>
      </p:sp>
      <p:pic>
        <p:nvPicPr>
          <p:cNvPr id="1026" name="Picture 2" descr="C:\Users\Pluto\Desktop\pijnban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485" y="1170047"/>
            <a:ext cx="3308261" cy="4077197"/>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4363598" y="5555376"/>
            <a:ext cx="4025235" cy="276999"/>
          </a:xfrm>
          <a:prstGeom prst="rect">
            <a:avLst/>
          </a:prstGeom>
          <a:noFill/>
        </p:spPr>
        <p:txBody>
          <a:bodyPr wrap="square" rtlCol="0">
            <a:spAutoFit/>
          </a:bodyPr>
          <a:lstStyle/>
          <a:p>
            <a:pPr algn="r"/>
            <a:r>
              <a:rPr lang="nl-NL" sz="1200" i="1" dirty="0"/>
              <a:t>Bron: Pijneducatie, Van Wilgen en Nijs, BSL,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4140200" y="1271266"/>
            <a:ext cx="4446587" cy="3333750"/>
          </a:xfrm>
          <a:prstGeom prst="rect">
            <a:avLst/>
          </a:prstGeom>
          <a:noFill/>
          <a:ln w="9525">
            <a:noFill/>
            <a:miter lim="800000"/>
            <a:headEnd/>
            <a:tailEnd/>
          </a:ln>
          <a:effectLst/>
        </p:spPr>
      </p:pic>
      <p:sp>
        <p:nvSpPr>
          <p:cNvPr id="20483" name="Rectangle 2"/>
          <p:cNvSpPr>
            <a:spLocks noGrp="1" noChangeArrowheads="1"/>
          </p:cNvSpPr>
          <p:nvPr>
            <p:ph type="title"/>
          </p:nvPr>
        </p:nvSpPr>
        <p:spPr/>
        <p:txBody>
          <a:bodyPr/>
          <a:lstStyle/>
          <a:p>
            <a:pPr eaLnBrk="1" hangingPunct="1"/>
            <a:r>
              <a:rPr lang="en-US"/>
              <a:t>Verklaringsmodellen psychosomatiek</a:t>
            </a:r>
            <a:br>
              <a:rPr lang="en-US"/>
            </a:br>
            <a:r>
              <a:rPr lang="en-US"/>
              <a:t>Centrale sensitisatie</a:t>
            </a:r>
          </a:p>
        </p:txBody>
      </p:sp>
      <p:sp>
        <p:nvSpPr>
          <p:cNvPr id="20484" name="Tijdelijke aanduiding voor inhoud 2"/>
          <p:cNvSpPr>
            <a:spLocks noGrp="1"/>
          </p:cNvSpPr>
          <p:nvPr>
            <p:ph idx="1"/>
          </p:nvPr>
        </p:nvSpPr>
        <p:spPr>
          <a:xfrm>
            <a:off x="647700" y="1439863"/>
            <a:ext cx="3492500" cy="4248150"/>
          </a:xfrm>
        </p:spPr>
        <p:txBody>
          <a:bodyPr/>
          <a:lstStyle/>
          <a:p>
            <a:pPr>
              <a:spcAft>
                <a:spcPts val="600"/>
              </a:spcAft>
              <a:buFontTx/>
              <a:buChar char="•"/>
            </a:pPr>
            <a:r>
              <a:rPr lang="nl-NL" dirty="0"/>
              <a:t>Bij sensitisatie:</a:t>
            </a:r>
          </a:p>
          <a:p>
            <a:pPr lvl="2">
              <a:spcAft>
                <a:spcPts val="600"/>
              </a:spcAft>
            </a:pPr>
            <a:r>
              <a:rPr lang="nl-NL" dirty="0"/>
              <a:t>zijn er meer sensoren per zenuwcel</a:t>
            </a:r>
          </a:p>
          <a:p>
            <a:pPr lvl="2">
              <a:spcAft>
                <a:spcPts val="600"/>
              </a:spcAft>
            </a:pPr>
            <a:r>
              <a:rPr lang="nl-NL" dirty="0"/>
              <a:t>is er een grotere prikkelgevoeligheid</a:t>
            </a:r>
          </a:p>
          <a:p>
            <a:pPr lvl="2">
              <a:spcAft>
                <a:spcPts val="600"/>
              </a:spcAft>
            </a:pPr>
            <a:r>
              <a:rPr lang="nl-NL" dirty="0"/>
              <a:t>blijven de poorten langer open staan</a:t>
            </a:r>
          </a:p>
          <a:p>
            <a:pPr lvl="2">
              <a:spcAft>
                <a:spcPts val="600"/>
              </a:spcAft>
            </a:pPr>
            <a:r>
              <a:rPr lang="nl-NL" dirty="0"/>
              <a:t>worden gevaar-boodschappen versterkt</a:t>
            </a:r>
          </a:p>
          <a:p>
            <a:pPr lvl="2">
              <a:spcAft>
                <a:spcPts val="600"/>
              </a:spcAft>
            </a:pPr>
            <a:r>
              <a:rPr lang="nl-NL" dirty="0"/>
              <a:t>werkt het normale pijnfilter van het ruggenmerg niet meer</a:t>
            </a:r>
          </a:p>
          <a:p>
            <a:pPr lvl="2">
              <a:spcAft>
                <a:spcPts val="600"/>
              </a:spcAft>
            </a:pPr>
            <a:r>
              <a:rPr lang="nl-NL" dirty="0"/>
              <a:t>worden gevaarboodschappen als ernstig geïnterpreteerd</a:t>
            </a:r>
          </a:p>
          <a:p>
            <a:pPr lvl="2"/>
            <a:endParaRPr lang="nl-NL" dirty="0"/>
          </a:p>
          <a:p>
            <a:pPr lvl="2"/>
            <a:endParaRPr lang="nl-NL" dirty="0"/>
          </a:p>
        </p:txBody>
      </p:sp>
      <p:sp>
        <p:nvSpPr>
          <p:cNvPr id="20485" name="Tijdelijke aanduiding voor datum 3"/>
          <p:cNvSpPr>
            <a:spLocks noGrp="1"/>
          </p:cNvSpPr>
          <p:nvPr>
            <p:ph type="dt" sz="quarter" idx="10"/>
          </p:nvPr>
        </p:nvSpPr>
        <p:spPr>
          <a:noFill/>
          <a:ln>
            <a:miter lim="800000"/>
            <a:headEnd/>
            <a:tailEnd/>
          </a:ln>
        </p:spPr>
        <p:txBody>
          <a:bodyPr/>
          <a:lstStyle/>
          <a:p>
            <a:pPr defTabSz="863600"/>
            <a:fld id="{762970DA-6A9C-4F55-911F-D6321653ECEE}"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AE759276-E0A8-4834-AD55-F1D6DE908007}" type="slidenum">
              <a:rPr lang="en-US" smtClean="0"/>
              <a:pPr defTabSz="863600"/>
              <a:t>26</a:t>
            </a:fld>
            <a:endParaRPr lang="en-US" dirty="0"/>
          </a:p>
        </p:txBody>
      </p:sp>
      <p:sp>
        <p:nvSpPr>
          <p:cNvPr id="6" name="Tekstvak 5"/>
          <p:cNvSpPr txBox="1"/>
          <p:nvPr/>
        </p:nvSpPr>
        <p:spPr>
          <a:xfrm>
            <a:off x="4363598" y="5555376"/>
            <a:ext cx="4025235" cy="276999"/>
          </a:xfrm>
          <a:prstGeom prst="rect">
            <a:avLst/>
          </a:prstGeom>
          <a:noFill/>
        </p:spPr>
        <p:txBody>
          <a:bodyPr wrap="square" rtlCol="0">
            <a:spAutoFit/>
          </a:bodyPr>
          <a:lstStyle/>
          <a:p>
            <a:pPr algn="r"/>
            <a:r>
              <a:rPr lang="nl-NL" sz="1200" i="1" dirty="0"/>
              <a:t>Bron: Pijneducatie, Van Wilgen en Nijs, BSL,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err="1"/>
              <a:t>Centrale</a:t>
            </a:r>
            <a:r>
              <a:rPr lang="en-US" dirty="0"/>
              <a:t> </a:t>
            </a:r>
            <a:r>
              <a:rPr lang="en-US" dirty="0" err="1"/>
              <a:t>sensitisatie</a:t>
            </a:r>
            <a:endParaRPr lang="en-US" dirty="0"/>
          </a:p>
        </p:txBody>
      </p:sp>
      <p:sp>
        <p:nvSpPr>
          <p:cNvPr id="21506" name="Tijdelijke aanduiding voor datum 3"/>
          <p:cNvSpPr>
            <a:spLocks noGrp="1"/>
          </p:cNvSpPr>
          <p:nvPr>
            <p:ph type="dt" sz="half" idx="10"/>
          </p:nvPr>
        </p:nvSpPr>
        <p:spPr>
          <a:noFill/>
          <a:ln>
            <a:miter lim="800000"/>
            <a:headEnd/>
            <a:tailEnd/>
          </a:ln>
        </p:spPr>
        <p:txBody>
          <a:bodyPr/>
          <a:lstStyle/>
          <a:p>
            <a:pPr defTabSz="863600"/>
            <a:fld id="{375E1BDD-B860-4A95-8078-7CFE01AE67B4}"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892E5BCA-110F-47A6-A5F4-F8AC745CE3D8}" type="slidenum">
              <a:rPr lang="en-US" smtClean="0"/>
              <a:pPr defTabSz="863600"/>
              <a:t>27</a:t>
            </a:fld>
            <a:endParaRPr lang="en-US" dirty="0"/>
          </a:p>
        </p:txBody>
      </p:sp>
      <p:sp>
        <p:nvSpPr>
          <p:cNvPr id="2" name="Wolk 1"/>
          <p:cNvSpPr/>
          <p:nvPr/>
        </p:nvSpPr>
        <p:spPr bwMode="auto">
          <a:xfrm rot="21157207">
            <a:off x="627060" y="1539002"/>
            <a:ext cx="2448272" cy="1044116"/>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Overmatige spierspanning</a:t>
            </a:r>
          </a:p>
        </p:txBody>
      </p:sp>
      <p:sp>
        <p:nvSpPr>
          <p:cNvPr id="6" name="Wolk 5"/>
          <p:cNvSpPr/>
          <p:nvPr/>
        </p:nvSpPr>
        <p:spPr bwMode="auto">
          <a:xfrm>
            <a:off x="3600301" y="1133853"/>
            <a:ext cx="1872208" cy="900100"/>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Negatieve emoties</a:t>
            </a:r>
          </a:p>
        </p:txBody>
      </p:sp>
      <p:sp>
        <p:nvSpPr>
          <p:cNvPr id="8" name="Wolk 7"/>
          <p:cNvSpPr/>
          <p:nvPr/>
        </p:nvSpPr>
        <p:spPr bwMode="auto">
          <a:xfrm rot="405946">
            <a:off x="3648149" y="3335969"/>
            <a:ext cx="2094905" cy="936104"/>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Opkroppen van emoties</a:t>
            </a:r>
          </a:p>
        </p:txBody>
      </p:sp>
      <p:sp>
        <p:nvSpPr>
          <p:cNvPr id="9" name="Wolk 8"/>
          <p:cNvSpPr/>
          <p:nvPr/>
        </p:nvSpPr>
        <p:spPr bwMode="auto">
          <a:xfrm rot="718441">
            <a:off x="5868553" y="1583903"/>
            <a:ext cx="2052228" cy="1260140"/>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Slechte lichamelijke conditie</a:t>
            </a:r>
          </a:p>
        </p:txBody>
      </p:sp>
      <p:sp>
        <p:nvSpPr>
          <p:cNvPr id="11" name="Wolk 10"/>
          <p:cNvSpPr/>
          <p:nvPr/>
        </p:nvSpPr>
        <p:spPr bwMode="auto">
          <a:xfrm>
            <a:off x="437834" y="3068849"/>
            <a:ext cx="2376263" cy="634864"/>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Overbelasting</a:t>
            </a:r>
          </a:p>
        </p:txBody>
      </p:sp>
      <p:sp>
        <p:nvSpPr>
          <p:cNvPr id="12" name="Wolk 11"/>
          <p:cNvSpPr/>
          <p:nvPr/>
        </p:nvSpPr>
        <p:spPr bwMode="auto">
          <a:xfrm rot="21321959">
            <a:off x="2966999" y="2339987"/>
            <a:ext cx="2553357" cy="701426"/>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Pijngerichtheid</a:t>
            </a:r>
          </a:p>
        </p:txBody>
      </p:sp>
      <p:sp>
        <p:nvSpPr>
          <p:cNvPr id="13" name="Wolk 12"/>
          <p:cNvSpPr/>
          <p:nvPr/>
        </p:nvSpPr>
        <p:spPr bwMode="auto">
          <a:xfrm rot="513948">
            <a:off x="6047344" y="3189446"/>
            <a:ext cx="1810607" cy="979258"/>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Conflicten privé/werk</a:t>
            </a:r>
          </a:p>
        </p:txBody>
      </p:sp>
      <p:sp>
        <p:nvSpPr>
          <p:cNvPr id="14" name="Wolk 13"/>
          <p:cNvSpPr/>
          <p:nvPr/>
        </p:nvSpPr>
        <p:spPr bwMode="auto">
          <a:xfrm rot="21127952">
            <a:off x="3079168" y="4860267"/>
            <a:ext cx="1996282" cy="678160"/>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Vermijding</a:t>
            </a:r>
          </a:p>
        </p:txBody>
      </p:sp>
      <p:sp>
        <p:nvSpPr>
          <p:cNvPr id="15" name="Wolk 14"/>
          <p:cNvSpPr/>
          <p:nvPr/>
        </p:nvSpPr>
        <p:spPr bwMode="auto">
          <a:xfrm rot="21391747">
            <a:off x="5256485" y="4545189"/>
            <a:ext cx="2451956" cy="912186"/>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err="1">
                <a:ln>
                  <a:noFill/>
                </a:ln>
                <a:solidFill>
                  <a:schemeClr val="tx1"/>
                </a:solidFill>
                <a:effectLst/>
                <a:latin typeface="Arial" charset="0"/>
              </a:rPr>
              <a:t>Catastroferende</a:t>
            </a:r>
            <a:r>
              <a:rPr kumimoji="0" lang="nl-NL" sz="1700" b="0" i="0" u="none" strike="noStrike" cap="none" normalizeH="0" baseline="0" dirty="0">
                <a:ln>
                  <a:noFill/>
                </a:ln>
                <a:solidFill>
                  <a:schemeClr val="tx1"/>
                </a:solidFill>
                <a:effectLst/>
                <a:latin typeface="Arial" charset="0"/>
              </a:rPr>
              <a:t> gedachten</a:t>
            </a:r>
          </a:p>
        </p:txBody>
      </p:sp>
      <p:sp>
        <p:nvSpPr>
          <p:cNvPr id="16" name="Wolk 15"/>
          <p:cNvSpPr/>
          <p:nvPr/>
        </p:nvSpPr>
        <p:spPr bwMode="auto">
          <a:xfrm rot="373822">
            <a:off x="437834" y="4079923"/>
            <a:ext cx="3453457" cy="780344"/>
          </a:xfrm>
          <a:prstGeom prst="cloud">
            <a:avLst/>
          </a:prstGeom>
          <a:solidFill>
            <a:srgbClr val="F68B1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63600" rtl="0" eaLnBrk="1" fontAlgn="base" latinLnBrk="0" hangingPunct="1">
              <a:lnSpc>
                <a:spcPct val="100000"/>
              </a:lnSpc>
              <a:spcBef>
                <a:spcPct val="0"/>
              </a:spcBef>
              <a:spcAft>
                <a:spcPct val="0"/>
              </a:spcAft>
              <a:buClrTx/>
              <a:buSzTx/>
              <a:buFontTx/>
              <a:buNone/>
              <a:tabLst/>
            </a:pPr>
            <a:r>
              <a:rPr kumimoji="0" lang="nl-NL" sz="1700" b="0" i="0" u="none" strike="noStrike" cap="none" normalizeH="0" baseline="0" dirty="0">
                <a:ln>
                  <a:noFill/>
                </a:ln>
                <a:solidFill>
                  <a:schemeClr val="tx1"/>
                </a:solidFill>
                <a:effectLst/>
                <a:latin typeface="Arial" charset="0"/>
              </a:rPr>
              <a:t>Angst (bewegen/pijn/ziekte)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atum 3"/>
          <p:cNvSpPr>
            <a:spLocks noGrp="1"/>
          </p:cNvSpPr>
          <p:nvPr>
            <p:ph type="dt" sz="quarter" idx="10"/>
          </p:nvPr>
        </p:nvSpPr>
        <p:spPr>
          <a:noFill/>
          <a:ln>
            <a:miter lim="800000"/>
            <a:headEnd/>
            <a:tailEnd/>
          </a:ln>
        </p:spPr>
        <p:txBody>
          <a:bodyPr/>
          <a:lstStyle/>
          <a:p>
            <a:pPr defTabSz="863600"/>
            <a:fld id="{CD204C44-678D-49FA-9040-77A2C00C40C3}" type="datetime4">
              <a:rPr lang="nl-NL" smtClean="0">
                <a:solidFill>
                  <a:srgbClr val="727272"/>
                </a:solidFill>
              </a:rPr>
              <a:pPr defTabSz="863600"/>
              <a:t>6 augustus 2024</a:t>
            </a:fld>
            <a:r>
              <a:rPr lang="nl-NL"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F1B47ECB-A8FE-4484-BDD5-304526FC207A}" type="slidenum">
              <a:rPr lang="en-US" smtClean="0">
                <a:solidFill>
                  <a:srgbClr val="727272"/>
                </a:solidFill>
              </a:rPr>
              <a:pPr defTabSz="863600"/>
              <a:t>28</a:t>
            </a:fld>
            <a:endParaRPr lang="en-US" dirty="0">
              <a:solidFill>
                <a:srgbClr val="727272"/>
              </a:solidFill>
            </a:endParaRPr>
          </a:p>
        </p:txBody>
      </p:sp>
      <p:sp>
        <p:nvSpPr>
          <p:cNvPr id="23555" name="Rectangle 2"/>
          <p:cNvSpPr>
            <a:spLocks noGrp="1" noChangeArrowheads="1"/>
          </p:cNvSpPr>
          <p:nvPr>
            <p:ph type="title"/>
          </p:nvPr>
        </p:nvSpPr>
        <p:spPr/>
        <p:txBody>
          <a:bodyPr/>
          <a:lstStyle/>
          <a:p>
            <a:pPr eaLnBrk="1" hangingPunct="1"/>
            <a:r>
              <a:rPr lang="en-US" dirty="0" err="1"/>
              <a:t>Vroegdiagnostiek</a:t>
            </a:r>
            <a:r>
              <a:rPr lang="en-US" dirty="0"/>
              <a:t> </a:t>
            </a:r>
            <a:r>
              <a:rPr lang="en-US" dirty="0" err="1"/>
              <a:t>psychosomatiek</a:t>
            </a:r>
            <a:br>
              <a:rPr lang="en-US" dirty="0"/>
            </a:br>
            <a:r>
              <a:rPr lang="en-US" dirty="0" err="1"/>
              <a:t>Patroonherkenning</a:t>
            </a:r>
            <a:endParaRPr lang="en-US" dirty="0"/>
          </a:p>
        </p:txBody>
      </p:sp>
      <p:sp>
        <p:nvSpPr>
          <p:cNvPr id="23556" name="Rectangle 3"/>
          <p:cNvSpPr>
            <a:spLocks noGrp="1" noChangeArrowheads="1"/>
          </p:cNvSpPr>
          <p:nvPr>
            <p:ph type="body" idx="1"/>
          </p:nvPr>
        </p:nvSpPr>
        <p:spPr/>
        <p:txBody>
          <a:bodyPr/>
          <a:lstStyle/>
          <a:p>
            <a:pPr marL="0" indent="0" eaLnBrk="1" hangingPunct="1">
              <a:buFontTx/>
              <a:buChar char="•"/>
            </a:pPr>
            <a:endParaRPr lang="en-US" dirty="0"/>
          </a:p>
          <a:p>
            <a:pPr marL="0" indent="0" eaLnBrk="1" hangingPunct="1">
              <a:buFontTx/>
              <a:buChar char="•"/>
            </a:pPr>
            <a:r>
              <a:rPr lang="en-US" b="1" dirty="0"/>
              <a:t> </a:t>
            </a:r>
            <a:r>
              <a:rPr lang="en-US" b="1" dirty="0" err="1"/>
              <a:t>Ontstaan</a:t>
            </a:r>
            <a:r>
              <a:rPr lang="en-US" b="1" dirty="0"/>
              <a:t> met </a:t>
            </a:r>
            <a:r>
              <a:rPr lang="en-US" b="1" dirty="0" err="1"/>
              <a:t>enkele</a:t>
            </a:r>
            <a:r>
              <a:rPr lang="en-US" b="1" dirty="0"/>
              <a:t> </a:t>
            </a:r>
            <a:r>
              <a:rPr lang="en-US" b="1" dirty="0" err="1"/>
              <a:t>klacht</a:t>
            </a:r>
            <a:endParaRPr lang="en-US" b="1" dirty="0"/>
          </a:p>
          <a:p>
            <a:pPr marL="0" indent="0" eaLnBrk="1" hangingPunct="1">
              <a:buFontTx/>
              <a:buChar char="•"/>
            </a:pPr>
            <a:endParaRPr lang="en-US" b="1" dirty="0"/>
          </a:p>
          <a:p>
            <a:pPr marL="0" indent="0" eaLnBrk="1" hangingPunct="1">
              <a:buFontTx/>
              <a:buChar char="•"/>
            </a:pPr>
            <a:r>
              <a:rPr lang="en-US" b="1" dirty="0"/>
              <a:t> </a:t>
            </a:r>
            <a:r>
              <a:rPr lang="en-US" b="1" dirty="0" err="1"/>
              <a:t>Recidivering</a:t>
            </a:r>
            <a:r>
              <a:rPr lang="en-US" b="1" dirty="0"/>
              <a:t> met </a:t>
            </a:r>
            <a:r>
              <a:rPr lang="en-US" b="1" dirty="0" err="1"/>
              <a:t>remissies</a:t>
            </a:r>
            <a:endParaRPr lang="en-US" b="1" dirty="0"/>
          </a:p>
          <a:p>
            <a:pPr marL="0" indent="0" eaLnBrk="1" hangingPunct="1">
              <a:buFontTx/>
              <a:buChar char="•"/>
            </a:pPr>
            <a:endParaRPr lang="en-US" b="1" dirty="0"/>
          </a:p>
          <a:p>
            <a:pPr marL="0" indent="0" eaLnBrk="1" hangingPunct="1">
              <a:buFontTx/>
              <a:buChar char="•"/>
            </a:pPr>
            <a:r>
              <a:rPr lang="en-US" b="1" dirty="0"/>
              <a:t> </a:t>
            </a:r>
            <a:r>
              <a:rPr lang="en-US" b="1" dirty="0" err="1"/>
              <a:t>Toename</a:t>
            </a:r>
            <a:r>
              <a:rPr lang="en-US" b="1" dirty="0"/>
              <a:t> </a:t>
            </a:r>
            <a:r>
              <a:rPr lang="en-US" b="1" dirty="0" err="1"/>
              <a:t>intensiteit</a:t>
            </a:r>
            <a:endParaRPr lang="en-US" b="1" dirty="0"/>
          </a:p>
          <a:p>
            <a:pPr marL="0" indent="0" eaLnBrk="1" hangingPunct="1">
              <a:buFontTx/>
              <a:buChar char="•"/>
            </a:pPr>
            <a:endParaRPr lang="en-US" b="1" dirty="0"/>
          </a:p>
          <a:p>
            <a:pPr marL="0" indent="0" eaLnBrk="1" hangingPunct="1">
              <a:buFontTx/>
              <a:buChar char="•"/>
            </a:pPr>
            <a:r>
              <a:rPr lang="en-US" b="1" dirty="0"/>
              <a:t> Multiple </a:t>
            </a:r>
            <a:r>
              <a:rPr lang="en-US" b="1" dirty="0" err="1"/>
              <a:t>klachten</a:t>
            </a:r>
            <a:endParaRPr lang="en-US" b="1" dirty="0"/>
          </a:p>
          <a:p>
            <a:pPr marL="0" indent="0" eaLnBrk="1" hangingPunct="1">
              <a:buFontTx/>
              <a:buChar char="•"/>
            </a:pPr>
            <a:endParaRPr lang="en-US" b="1" dirty="0"/>
          </a:p>
          <a:p>
            <a:pPr marL="0" indent="0" eaLnBrk="1" hangingPunct="1">
              <a:buFontTx/>
              <a:buChar char="•"/>
            </a:pPr>
            <a:r>
              <a:rPr lang="en-US" b="1" dirty="0"/>
              <a:t> </a:t>
            </a:r>
            <a:r>
              <a:rPr lang="en-US" b="1" dirty="0" err="1"/>
              <a:t>Therapie</a:t>
            </a:r>
            <a:r>
              <a:rPr lang="en-US" b="1" dirty="0"/>
              <a:t> </a:t>
            </a:r>
            <a:r>
              <a:rPr lang="en-US" b="1" dirty="0" err="1"/>
              <a:t>resistentie</a:t>
            </a:r>
            <a:endParaRPr lang="en-US" b="1" dirty="0"/>
          </a:p>
          <a:p>
            <a:pPr marL="0" indent="0" eaLnBrk="1" hangingPunct="1">
              <a:buFontTx/>
              <a:buChar char="•"/>
            </a:pPr>
            <a:endParaRPr lang="en-US" b="1" dirty="0"/>
          </a:p>
          <a:p>
            <a:pPr marL="0" indent="0" eaLnBrk="1" hangingPunct="1">
              <a:buFontTx/>
              <a:buChar char="•"/>
            </a:pPr>
            <a:r>
              <a:rPr lang="en-US" b="1" dirty="0"/>
              <a:t> Diverse </a:t>
            </a:r>
            <a:r>
              <a:rPr lang="en-US" b="1" dirty="0" err="1"/>
              <a:t>stressoren</a:t>
            </a:r>
            <a:r>
              <a:rPr lang="en-US" b="1" dirty="0"/>
              <a:t> (in-/extern)</a:t>
            </a:r>
          </a:p>
          <a:p>
            <a:pPr marL="0" indent="0" eaLnBrk="1" hangingPunct="1">
              <a:buFontTx/>
              <a:buChar char="•"/>
            </a:pPr>
            <a:endParaRPr lang="en-US" b="1" dirty="0"/>
          </a:p>
          <a:p>
            <a:pPr marL="0" indent="0" eaLnBrk="1" hangingPunct="1">
              <a:buFontTx/>
              <a:buChar char="•"/>
            </a:pPr>
            <a:r>
              <a:rPr lang="en-US" b="1" dirty="0"/>
              <a:t> </a:t>
            </a:r>
            <a:r>
              <a:rPr lang="en-US" b="1" dirty="0" err="1"/>
              <a:t>Persoonlijkheidskenmerken</a:t>
            </a:r>
            <a:endParaRPr lang="en-US" b="1" dirty="0"/>
          </a:p>
          <a:p>
            <a:pPr marL="0" indent="0" eaLnBrk="1" hangingPunct="1">
              <a:buFontTx/>
              <a:buChar char="•"/>
            </a:pPr>
            <a:endParaRPr lang="en-US" dirty="0"/>
          </a:p>
          <a:p>
            <a:pPr marL="0" indent="0" eaLnBrk="1" hangingPunct="1">
              <a:buFontTx/>
              <a:buChar char="•"/>
            </a:pPr>
            <a:endParaRPr lang="en-US" dirty="0"/>
          </a:p>
        </p:txBody>
      </p:sp>
      <p:pic>
        <p:nvPicPr>
          <p:cNvPr id="2050" name="Picture 2" descr="C:\Users\Pluto\Desktop\shutterstock_132053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644"/>
          <a:stretch/>
        </p:blipFill>
        <p:spPr bwMode="auto">
          <a:xfrm>
            <a:off x="4883270" y="1295871"/>
            <a:ext cx="2929499" cy="369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9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pPr marL="0" indent="0" eaLnBrk="1" hangingPunct="1">
              <a:buFontTx/>
              <a:buChar char="•"/>
            </a:pPr>
            <a:r>
              <a:rPr lang="en-US" b="1" dirty="0"/>
              <a:t> </a:t>
            </a:r>
            <a:r>
              <a:rPr lang="en-US" b="1" dirty="0" err="1"/>
              <a:t>Perfectionisme</a:t>
            </a:r>
            <a:endParaRPr lang="en-US" b="1" dirty="0"/>
          </a:p>
          <a:p>
            <a:pPr marL="0" indent="0" eaLnBrk="1" hangingPunct="1">
              <a:buFontTx/>
              <a:buChar char="•"/>
            </a:pPr>
            <a:endParaRPr lang="en-US" b="1" dirty="0"/>
          </a:p>
          <a:p>
            <a:pPr marL="0" indent="0" eaLnBrk="1" hangingPunct="1">
              <a:buFontTx/>
              <a:buChar char="•"/>
            </a:pPr>
            <a:r>
              <a:rPr lang="en-US" b="1" dirty="0"/>
              <a:t> </a:t>
            </a:r>
            <a:r>
              <a:rPr lang="en-US" b="1" dirty="0" err="1"/>
              <a:t>Controlebehoefte</a:t>
            </a:r>
            <a:endParaRPr lang="en-US" b="1" dirty="0"/>
          </a:p>
          <a:p>
            <a:pPr marL="0" indent="0" eaLnBrk="1" hangingPunct="1">
              <a:buFontTx/>
              <a:buChar char="•"/>
            </a:pPr>
            <a:endParaRPr lang="en-US" b="1" dirty="0"/>
          </a:p>
          <a:p>
            <a:pPr marL="0" indent="0" eaLnBrk="1" hangingPunct="1">
              <a:buFontTx/>
              <a:buChar char="•"/>
            </a:pPr>
            <a:r>
              <a:rPr lang="en-US" b="1" dirty="0"/>
              <a:t> </a:t>
            </a:r>
            <a:r>
              <a:rPr lang="en-US" b="1" dirty="0" err="1"/>
              <a:t>Verantwoordelijkheid</a:t>
            </a:r>
            <a:endParaRPr lang="en-US" b="1" dirty="0"/>
          </a:p>
          <a:p>
            <a:pPr marL="0" indent="0" eaLnBrk="1" hangingPunct="1">
              <a:buFontTx/>
              <a:buChar char="•"/>
            </a:pPr>
            <a:endParaRPr lang="en-US" b="1" dirty="0"/>
          </a:p>
          <a:p>
            <a:pPr marL="0" indent="0" eaLnBrk="1" hangingPunct="1">
              <a:buFontTx/>
              <a:buChar char="•"/>
            </a:pPr>
            <a:r>
              <a:rPr lang="en-US" b="1" dirty="0"/>
              <a:t> </a:t>
            </a:r>
            <a:r>
              <a:rPr lang="en-US" b="1" dirty="0" err="1"/>
              <a:t>Rationalisatie</a:t>
            </a:r>
            <a:endParaRPr lang="en-US" b="1" dirty="0"/>
          </a:p>
          <a:p>
            <a:pPr marL="0" indent="0" eaLnBrk="1" hangingPunct="1">
              <a:buFontTx/>
              <a:buChar char="•"/>
            </a:pPr>
            <a:endParaRPr lang="en-US" b="1" dirty="0"/>
          </a:p>
          <a:p>
            <a:pPr marL="0" indent="0" eaLnBrk="1" hangingPunct="1">
              <a:buFontTx/>
              <a:buChar char="•"/>
            </a:pPr>
            <a:r>
              <a:rPr lang="en-US" b="1" dirty="0"/>
              <a:t> </a:t>
            </a:r>
            <a:r>
              <a:rPr lang="en-US" b="1" dirty="0" err="1"/>
              <a:t>Prestatiegerichtheid</a:t>
            </a:r>
            <a:endParaRPr lang="en-US" b="1" dirty="0"/>
          </a:p>
          <a:p>
            <a:pPr marL="0" indent="0" eaLnBrk="1" hangingPunct="1">
              <a:buFontTx/>
              <a:buChar char="•"/>
            </a:pPr>
            <a:endParaRPr lang="en-US" b="1" dirty="0"/>
          </a:p>
          <a:p>
            <a:pPr marL="0" indent="0" eaLnBrk="1" hangingPunct="1">
              <a:buFontTx/>
              <a:buChar char="•"/>
            </a:pPr>
            <a:r>
              <a:rPr lang="en-US" b="1" dirty="0"/>
              <a:t> </a:t>
            </a:r>
            <a:r>
              <a:rPr lang="en-US" b="1" dirty="0" err="1"/>
              <a:t>Hypochondrie</a:t>
            </a:r>
            <a:endParaRPr lang="en-US" b="1" dirty="0"/>
          </a:p>
          <a:p>
            <a:pPr marL="0" indent="0" eaLnBrk="1" hangingPunct="1">
              <a:buFontTx/>
              <a:buChar char="•"/>
            </a:pPr>
            <a:endParaRPr lang="en-US" b="1" dirty="0"/>
          </a:p>
          <a:p>
            <a:pPr marL="0" indent="0" eaLnBrk="1" hangingPunct="1">
              <a:buFontTx/>
              <a:buChar char="•"/>
            </a:pPr>
            <a:r>
              <a:rPr lang="en-US" b="1" dirty="0"/>
              <a:t> </a:t>
            </a:r>
            <a:r>
              <a:rPr lang="en-US" b="1" dirty="0" err="1"/>
              <a:t>Lage</a:t>
            </a:r>
            <a:r>
              <a:rPr lang="en-US" b="1" dirty="0"/>
              <a:t> </a:t>
            </a:r>
            <a:r>
              <a:rPr lang="en-US" b="1" dirty="0" err="1"/>
              <a:t>eigenwaarde</a:t>
            </a:r>
            <a:endParaRPr lang="en-US" b="1" dirty="0"/>
          </a:p>
          <a:p>
            <a:pPr marL="0" indent="0" eaLnBrk="1" hangingPunct="1">
              <a:buFontTx/>
              <a:buChar char="•"/>
            </a:pPr>
            <a:endParaRPr lang="en-US" b="1" dirty="0"/>
          </a:p>
          <a:p>
            <a:pPr marL="0" indent="0" eaLnBrk="1" hangingPunct="1">
              <a:buFontTx/>
              <a:buChar char="•"/>
            </a:pPr>
            <a:r>
              <a:rPr lang="en-US" b="1" dirty="0"/>
              <a:t> Lage </a:t>
            </a:r>
            <a:r>
              <a:rPr lang="en-US" b="1" dirty="0" err="1"/>
              <a:t>frustratietolerantie</a:t>
            </a:r>
            <a:endParaRPr lang="en-US" b="1" dirty="0"/>
          </a:p>
          <a:p>
            <a:pPr marL="0" indent="0" eaLnBrk="1" hangingPunct="1"/>
            <a:endParaRPr lang="en-US" b="1" dirty="0"/>
          </a:p>
          <a:p>
            <a:pPr marL="0" indent="0" eaLnBrk="1" hangingPunct="1"/>
            <a:endParaRPr lang="en-US" b="1" dirty="0"/>
          </a:p>
          <a:p>
            <a:pPr marL="0" indent="0" eaLnBrk="1" hangingPunct="1"/>
            <a:endParaRPr lang="en-US" b="1" dirty="0"/>
          </a:p>
          <a:p>
            <a:pPr marL="0" indent="0" eaLnBrk="1" hangingPunct="1"/>
            <a:endParaRPr lang="en-US" b="1" dirty="0"/>
          </a:p>
        </p:txBody>
      </p:sp>
      <p:sp>
        <p:nvSpPr>
          <p:cNvPr id="30724" name="Tijdelijke aanduiding voor datum 3"/>
          <p:cNvSpPr>
            <a:spLocks noGrp="1"/>
          </p:cNvSpPr>
          <p:nvPr>
            <p:ph type="dt" sz="quarter" idx="10"/>
          </p:nvPr>
        </p:nvSpPr>
        <p:spPr>
          <a:noFill/>
          <a:ln>
            <a:miter lim="800000"/>
            <a:headEnd/>
            <a:tailEnd/>
          </a:ln>
        </p:spPr>
        <p:txBody>
          <a:bodyPr/>
          <a:lstStyle/>
          <a:p>
            <a:pPr defTabSz="863600"/>
            <a:fld id="{0DBEC2B2-7516-4C7C-A5A2-344224F0A4B1}" type="datetime4">
              <a:rPr lang="nl-NL" smtClean="0">
                <a:solidFill>
                  <a:srgbClr val="727272"/>
                </a:solidFill>
              </a:rPr>
              <a:pPr defTabSz="863600"/>
              <a:t>6 augustus 2024</a:t>
            </a:fld>
            <a:r>
              <a:rPr lang="en-US"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3BAF4BD5-C023-41C9-BC65-42866AE76274}" type="slidenum">
              <a:rPr lang="en-US" smtClean="0">
                <a:solidFill>
                  <a:srgbClr val="727272"/>
                </a:solidFill>
              </a:rPr>
              <a:pPr defTabSz="863600"/>
              <a:t>29</a:t>
            </a:fld>
            <a:endParaRPr lang="en-US" dirty="0">
              <a:solidFill>
                <a:srgbClr val="727272"/>
              </a:solidFill>
            </a:endParaRPr>
          </a:p>
        </p:txBody>
      </p:sp>
      <p:sp>
        <p:nvSpPr>
          <p:cNvPr id="30725" name="Rectangle 2"/>
          <p:cNvSpPr>
            <a:spLocks noGrp="1" noChangeArrowheads="1"/>
          </p:cNvSpPr>
          <p:nvPr>
            <p:ph type="title"/>
          </p:nvPr>
        </p:nvSpPr>
        <p:spPr/>
        <p:txBody>
          <a:bodyPr/>
          <a:lstStyle/>
          <a:p>
            <a:pPr eaLnBrk="1" hangingPunct="1"/>
            <a:r>
              <a:rPr lang="en-US"/>
              <a:t>Persoonlijkheidskenmerken bij </a:t>
            </a:r>
            <a:br>
              <a:rPr lang="en-US"/>
            </a:br>
            <a:r>
              <a:rPr lang="en-US"/>
              <a:t>psychosomatische klachten</a:t>
            </a:r>
          </a:p>
        </p:txBody>
      </p:sp>
      <p:pic>
        <p:nvPicPr>
          <p:cNvPr id="1026" name="Picture 2" descr="C:\Users\Pluto\Desktop\typetj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035"/>
          <a:stretch/>
        </p:blipFill>
        <p:spPr bwMode="auto">
          <a:xfrm>
            <a:off x="4788433" y="1412552"/>
            <a:ext cx="3499824" cy="400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2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2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atum 3"/>
          <p:cNvSpPr>
            <a:spLocks noGrp="1"/>
          </p:cNvSpPr>
          <p:nvPr>
            <p:ph type="dt" sz="quarter" idx="10"/>
          </p:nvPr>
        </p:nvSpPr>
        <p:spPr>
          <a:noFill/>
          <a:ln>
            <a:miter lim="800000"/>
            <a:headEnd/>
            <a:tailEnd/>
          </a:ln>
        </p:spPr>
        <p:txBody>
          <a:bodyPr/>
          <a:lstStyle/>
          <a:p>
            <a:pPr defTabSz="863600"/>
            <a:fld id="{3589F9A7-27A4-4E74-9839-9AA19D70F453}" type="datetime4">
              <a:rPr lang="nl-NL" smtClean="0">
                <a:solidFill>
                  <a:srgbClr val="727272"/>
                </a:solidFill>
              </a:rPr>
              <a:pPr defTabSz="863600"/>
              <a:t>6 augustus 2024</a:t>
            </a:fld>
            <a:r>
              <a:rPr lang="nl-NL">
                <a:solidFill>
                  <a:srgbClr val="727272"/>
                </a:solidFill>
              </a:rPr>
              <a:t>  </a:t>
            </a:r>
            <a:r>
              <a:rPr lang="en-US">
                <a:solidFill>
                  <a:srgbClr val="C4122F"/>
                </a:solidFill>
              </a:rPr>
              <a:t>• </a:t>
            </a:r>
            <a:r>
              <a:rPr lang="en-US">
                <a:solidFill>
                  <a:srgbClr val="727272"/>
                </a:solidFill>
              </a:rPr>
              <a:t> NFP-Toolkit </a:t>
            </a:r>
            <a:r>
              <a:rPr lang="en-US">
                <a:solidFill>
                  <a:srgbClr val="C4122F"/>
                </a:solidFill>
              </a:rPr>
              <a:t>• </a:t>
            </a:r>
            <a:r>
              <a:rPr lang="en-US">
                <a:solidFill>
                  <a:srgbClr val="727272"/>
                </a:solidFill>
              </a:rPr>
              <a:t> </a:t>
            </a:r>
            <a:fld id="{D8023E97-F5F6-44F6-A64B-A134FAD360CB}" type="slidenum">
              <a:rPr lang="en-US" smtClean="0">
                <a:solidFill>
                  <a:srgbClr val="727272"/>
                </a:solidFill>
              </a:rPr>
              <a:pPr defTabSz="863600"/>
              <a:t>3</a:t>
            </a:fld>
            <a:endParaRPr lang="en-US">
              <a:solidFill>
                <a:srgbClr val="727272"/>
              </a:solidFill>
            </a:endParaRPr>
          </a:p>
        </p:txBody>
      </p:sp>
      <p:sp>
        <p:nvSpPr>
          <p:cNvPr id="6147" name="Rectangle 2"/>
          <p:cNvSpPr>
            <a:spLocks noGrp="1" noChangeArrowheads="1"/>
          </p:cNvSpPr>
          <p:nvPr>
            <p:ph type="title"/>
          </p:nvPr>
        </p:nvSpPr>
        <p:spPr/>
        <p:txBody>
          <a:bodyPr/>
          <a:lstStyle/>
          <a:p>
            <a:pPr eaLnBrk="1" hangingPunct="1"/>
            <a:r>
              <a:rPr lang="en-US" dirty="0" err="1"/>
              <a:t>Psychosomatisch</a:t>
            </a:r>
            <a:r>
              <a:rPr lang="en-US" dirty="0"/>
              <a:t> </a:t>
            </a:r>
            <a:r>
              <a:rPr lang="en-US" dirty="0" err="1"/>
              <a:t>werkend</a:t>
            </a:r>
            <a:r>
              <a:rPr lang="en-US" dirty="0"/>
              <a:t> </a:t>
            </a:r>
            <a:r>
              <a:rPr lang="en-US" dirty="0" err="1"/>
              <a:t>fysiotherapeut</a:t>
            </a:r>
            <a:endParaRPr lang="en-US" dirty="0"/>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65747" y="3672135"/>
            <a:ext cx="3001245" cy="2003190"/>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3"/>
          <p:cNvSpPr>
            <a:spLocks noGrp="1" noChangeArrowheads="1"/>
          </p:cNvSpPr>
          <p:nvPr>
            <p:ph type="body" idx="1"/>
          </p:nvPr>
        </p:nvSpPr>
        <p:spPr/>
        <p:txBody>
          <a:bodyPr/>
          <a:lstStyle/>
          <a:p>
            <a:pPr marL="285750" indent="-285750" eaLnBrk="1" hangingPunct="1">
              <a:buFontTx/>
              <a:buChar char="•"/>
            </a:pPr>
            <a:r>
              <a:rPr lang="en-US" b="1" dirty="0" err="1"/>
              <a:t>Rond</a:t>
            </a:r>
            <a:r>
              <a:rPr lang="en-US" b="1" dirty="0"/>
              <a:t> de 600 </a:t>
            </a:r>
            <a:r>
              <a:rPr lang="en-US" b="1" dirty="0" err="1"/>
              <a:t>geregistreerde</a:t>
            </a:r>
            <a:r>
              <a:rPr lang="en-US" b="1" dirty="0"/>
              <a:t> </a:t>
            </a:r>
            <a:r>
              <a:rPr lang="en-US" b="1" dirty="0" err="1"/>
              <a:t>psychosomatisch</a:t>
            </a:r>
            <a:r>
              <a:rPr lang="en-US" b="1" dirty="0"/>
              <a:t> </a:t>
            </a:r>
            <a:r>
              <a:rPr lang="en-US" b="1" dirty="0" err="1"/>
              <a:t>werkende</a:t>
            </a:r>
            <a:r>
              <a:rPr lang="en-US" b="1" dirty="0"/>
              <a:t> </a:t>
            </a:r>
            <a:r>
              <a:rPr lang="en-US" b="1" dirty="0" err="1"/>
              <a:t>fysiotherapeuten</a:t>
            </a:r>
            <a:endParaRPr lang="en-US" b="1" dirty="0"/>
          </a:p>
          <a:p>
            <a:pPr marL="285750" indent="-285750" eaLnBrk="1" hangingPunct="1">
              <a:buFontTx/>
              <a:buChar char="•"/>
            </a:pPr>
            <a:endParaRPr lang="en-US" b="1" dirty="0"/>
          </a:p>
          <a:p>
            <a:pPr marL="285750" indent="-285750" eaLnBrk="1" hangingPunct="1">
              <a:buFontTx/>
              <a:buChar char="•"/>
            </a:pPr>
            <a:r>
              <a:rPr lang="en-US" b="1" dirty="0" err="1"/>
              <a:t>Een</a:t>
            </a:r>
            <a:r>
              <a:rPr lang="en-US" b="1" dirty="0"/>
              <a:t> van de </a:t>
            </a:r>
            <a:r>
              <a:rPr lang="en-US" b="1" dirty="0" err="1"/>
              <a:t>veertien</a:t>
            </a:r>
            <a:r>
              <a:rPr lang="en-US" b="1" dirty="0"/>
              <a:t> </a:t>
            </a:r>
            <a:r>
              <a:rPr lang="en-US" b="1" dirty="0" err="1"/>
              <a:t>verbijzonderingen</a:t>
            </a:r>
            <a:r>
              <a:rPr lang="en-US" b="1" dirty="0"/>
              <a:t> </a:t>
            </a:r>
            <a:r>
              <a:rPr lang="en-US" b="1" dirty="0" err="1"/>
              <a:t>binnen</a:t>
            </a:r>
            <a:r>
              <a:rPr lang="en-US" b="1" dirty="0"/>
              <a:t> de </a:t>
            </a:r>
            <a:r>
              <a:rPr lang="en-US" b="1" dirty="0" err="1"/>
              <a:t>fysiotherapie</a:t>
            </a:r>
            <a:r>
              <a:rPr lang="en-US" b="1" dirty="0"/>
              <a:t> </a:t>
            </a:r>
          </a:p>
          <a:p>
            <a:pPr marL="285750" indent="-285750" eaLnBrk="1" hangingPunct="1">
              <a:buFontTx/>
              <a:buChar char="•"/>
            </a:pPr>
            <a:endParaRPr lang="en-US" b="1" dirty="0"/>
          </a:p>
          <a:p>
            <a:pPr marL="285750" indent="-285750" eaLnBrk="1" hangingPunct="1">
              <a:buFontTx/>
              <a:buChar char="•"/>
            </a:pPr>
            <a:r>
              <a:rPr lang="en-US" b="1" dirty="0" err="1"/>
              <a:t>Masteropleiding</a:t>
            </a:r>
            <a:r>
              <a:rPr lang="en-US" b="1" dirty="0"/>
              <a:t> </a:t>
            </a:r>
            <a:r>
              <a:rPr lang="en-US" b="1" dirty="0" err="1"/>
              <a:t>psychosomatische</a:t>
            </a:r>
            <a:r>
              <a:rPr lang="en-US" b="1" dirty="0"/>
              <a:t> </a:t>
            </a:r>
            <a:r>
              <a:rPr lang="en-US" b="1" dirty="0" err="1"/>
              <a:t>fysiotherapie</a:t>
            </a:r>
            <a:r>
              <a:rPr lang="en-US" b="1" dirty="0"/>
              <a:t>, HU </a:t>
            </a:r>
          </a:p>
          <a:p>
            <a:pPr marL="285750" indent="-285750" eaLnBrk="1" hangingPunct="1">
              <a:buFontTx/>
              <a:buChar char="•"/>
            </a:pPr>
            <a:r>
              <a:rPr lang="en-US" b="1" dirty="0"/>
              <a:t>post HBO </a:t>
            </a:r>
            <a:r>
              <a:rPr lang="en-US" b="1" dirty="0" err="1"/>
              <a:t>opleiding</a:t>
            </a:r>
            <a:r>
              <a:rPr lang="en-US" b="1" dirty="0"/>
              <a:t>, IPT </a:t>
            </a:r>
          </a:p>
          <a:p>
            <a:pPr marL="0" indent="0" eaLnBrk="1" hangingPunct="1"/>
            <a:endParaRPr lang="en-US" b="1" dirty="0"/>
          </a:p>
          <a:p>
            <a:pPr marL="285750" indent="-285750" eaLnBrk="1" hangingPunct="1">
              <a:buFontTx/>
              <a:buChar char="•"/>
            </a:pPr>
            <a:r>
              <a:rPr lang="en-US" b="1" dirty="0" err="1"/>
              <a:t>Kenmerkend</a:t>
            </a:r>
            <a:r>
              <a:rPr lang="en-US" b="1" dirty="0"/>
              <a:t>: </a:t>
            </a:r>
            <a:r>
              <a:rPr lang="en-US" b="1" dirty="0" err="1"/>
              <a:t>beroepscompetentieprofiel</a:t>
            </a:r>
            <a:r>
              <a:rPr lang="en-US" b="1" dirty="0"/>
              <a:t> </a:t>
            </a:r>
          </a:p>
          <a:p>
            <a:pPr marL="285750" indent="-285750" eaLnBrk="1" hangingPunct="1">
              <a:buFontTx/>
              <a:buChar char="•"/>
            </a:pPr>
            <a:endParaRPr lang="en-US" b="1" dirty="0"/>
          </a:p>
          <a:p>
            <a:pPr marL="285750" indent="-285750" eaLnBrk="1" hangingPunct="1">
              <a:buFontTx/>
              <a:buChar char="•"/>
            </a:pPr>
            <a:r>
              <a:rPr lang="en-US" b="1" dirty="0" err="1"/>
              <a:t>Intervisie</a:t>
            </a:r>
            <a:r>
              <a:rPr lang="en-US" b="1" dirty="0"/>
              <a:t> </a:t>
            </a:r>
          </a:p>
          <a:p>
            <a:pPr marL="285750" indent="-285750" eaLnBrk="1" hangingPunct="1">
              <a:buFontTx/>
              <a:buChar char="•"/>
            </a:pPr>
            <a:endParaRPr lang="en-US" dirty="0"/>
          </a:p>
        </p:txBody>
      </p:sp>
    </p:spTree>
    <p:extLst>
      <p:ext uri="{BB962C8B-B14F-4D97-AF65-F5344CB8AC3E}">
        <p14:creationId xmlns:p14="http://schemas.microsoft.com/office/powerpoint/2010/main" val="3158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9"/>
          <p:cNvGraphicFramePr>
            <a:graphicFrameLocks noGrp="1"/>
          </p:cNvGraphicFramePr>
          <p:nvPr>
            <p:extLst>
              <p:ext uri="{D42A27DB-BD31-4B8C-83A1-F6EECF244321}">
                <p14:modId xmlns:p14="http://schemas.microsoft.com/office/powerpoint/2010/main" val="3006679318"/>
              </p:ext>
            </p:extLst>
          </p:nvPr>
        </p:nvGraphicFramePr>
        <p:xfrm>
          <a:off x="647973" y="1367878"/>
          <a:ext cx="7345365" cy="3816425"/>
        </p:xfrm>
        <a:graphic>
          <a:graphicData uri="http://schemas.openxmlformats.org/drawingml/2006/table">
            <a:tbl>
              <a:tblPr firstRow="1" bandRow="1">
                <a:tableStyleId>{5C22544A-7EE6-4342-B048-85BDC9FD1C3A}</a:tableStyleId>
              </a:tblPr>
              <a:tblGrid>
                <a:gridCol w="1469073">
                  <a:extLst>
                    <a:ext uri="{9D8B030D-6E8A-4147-A177-3AD203B41FA5}">
                      <a16:colId xmlns:a16="http://schemas.microsoft.com/office/drawing/2014/main" val="20000"/>
                    </a:ext>
                  </a:extLst>
                </a:gridCol>
                <a:gridCol w="1469073">
                  <a:extLst>
                    <a:ext uri="{9D8B030D-6E8A-4147-A177-3AD203B41FA5}">
                      <a16:colId xmlns:a16="http://schemas.microsoft.com/office/drawing/2014/main" val="20001"/>
                    </a:ext>
                  </a:extLst>
                </a:gridCol>
                <a:gridCol w="1469073">
                  <a:extLst>
                    <a:ext uri="{9D8B030D-6E8A-4147-A177-3AD203B41FA5}">
                      <a16:colId xmlns:a16="http://schemas.microsoft.com/office/drawing/2014/main" val="20002"/>
                    </a:ext>
                  </a:extLst>
                </a:gridCol>
                <a:gridCol w="1469073">
                  <a:extLst>
                    <a:ext uri="{9D8B030D-6E8A-4147-A177-3AD203B41FA5}">
                      <a16:colId xmlns:a16="http://schemas.microsoft.com/office/drawing/2014/main" val="20003"/>
                    </a:ext>
                  </a:extLst>
                </a:gridCol>
                <a:gridCol w="1469073">
                  <a:extLst>
                    <a:ext uri="{9D8B030D-6E8A-4147-A177-3AD203B41FA5}">
                      <a16:colId xmlns:a16="http://schemas.microsoft.com/office/drawing/2014/main" val="20004"/>
                    </a:ext>
                  </a:extLst>
                </a:gridCol>
              </a:tblGrid>
              <a:tr h="509163">
                <a:tc>
                  <a:txBody>
                    <a:bodyPr/>
                    <a:lstStyle/>
                    <a:p>
                      <a:pPr algn="ctr"/>
                      <a:r>
                        <a:rPr lang="nl-NL" sz="1800" dirty="0" err="1"/>
                        <a:t>Somatiek</a:t>
                      </a:r>
                      <a:endParaRPr lang="nl-NL" sz="1800" dirty="0"/>
                    </a:p>
                  </a:txBody>
                  <a:tcPr marL="91447" marR="91447" marT="45702" marB="45702" anchor="ctr"/>
                </a:tc>
                <a:tc>
                  <a:txBody>
                    <a:bodyPr/>
                    <a:lstStyle/>
                    <a:p>
                      <a:pPr algn="ctr"/>
                      <a:r>
                        <a:rPr lang="nl-NL" sz="1800" dirty="0"/>
                        <a:t>Cognitie</a:t>
                      </a:r>
                    </a:p>
                  </a:txBody>
                  <a:tcPr marL="91447" marR="91447" marT="45702" marB="45702" anchor="ctr"/>
                </a:tc>
                <a:tc>
                  <a:txBody>
                    <a:bodyPr/>
                    <a:lstStyle/>
                    <a:p>
                      <a:pPr algn="ctr"/>
                      <a:r>
                        <a:rPr lang="nl-NL" sz="1800" dirty="0"/>
                        <a:t>Emotie</a:t>
                      </a:r>
                    </a:p>
                  </a:txBody>
                  <a:tcPr marL="91447" marR="91447" marT="45702" marB="45702" anchor="ctr"/>
                </a:tc>
                <a:tc>
                  <a:txBody>
                    <a:bodyPr/>
                    <a:lstStyle/>
                    <a:p>
                      <a:pPr algn="ctr"/>
                      <a:r>
                        <a:rPr lang="nl-NL" sz="1800" dirty="0"/>
                        <a:t>Gedrag</a:t>
                      </a:r>
                    </a:p>
                  </a:txBody>
                  <a:tcPr marL="91447" marR="91447" marT="45702" marB="45702" anchor="ctr"/>
                </a:tc>
                <a:tc>
                  <a:txBody>
                    <a:bodyPr/>
                    <a:lstStyle/>
                    <a:p>
                      <a:pPr algn="ctr"/>
                      <a:r>
                        <a:rPr lang="nl-NL" sz="1800" dirty="0"/>
                        <a:t>Sociaal</a:t>
                      </a:r>
                    </a:p>
                  </a:txBody>
                  <a:tcPr marL="91447" marR="91447" marT="45702" marB="45702" anchor="ctr"/>
                </a:tc>
                <a:extLst>
                  <a:ext uri="{0D108BD9-81ED-4DB2-BD59-A6C34878D82A}">
                    <a16:rowId xmlns:a16="http://schemas.microsoft.com/office/drawing/2014/main" val="10000"/>
                  </a:ext>
                </a:extLst>
              </a:tr>
              <a:tr h="1004734">
                <a:tc>
                  <a:txBody>
                    <a:bodyPr/>
                    <a:lstStyle/>
                    <a:p>
                      <a:pPr algn="ctr"/>
                      <a:endParaRPr lang="nl-NL" sz="1400" dirty="0">
                        <a:solidFill>
                          <a:schemeClr val="bg2"/>
                        </a:solidFill>
                      </a:endParaRPr>
                    </a:p>
                  </a:txBody>
                  <a:tcPr marL="91447" marR="91447" marT="45702" marB="45702" anchor="ctr"/>
                </a:tc>
                <a:tc>
                  <a:txBody>
                    <a:bodyPr/>
                    <a:lstStyle/>
                    <a:p>
                      <a:pPr algn="ctr"/>
                      <a:endParaRPr lang="nl-NL" sz="1400" dirty="0">
                        <a:solidFill>
                          <a:schemeClr val="bg2"/>
                        </a:solidFill>
                      </a:endParaRPr>
                    </a:p>
                  </a:txBody>
                  <a:tcPr marL="91447" marR="91447" marT="45702" marB="45702" anchor="ctr"/>
                </a:tc>
                <a:tc>
                  <a:txBody>
                    <a:bodyPr/>
                    <a:lstStyle/>
                    <a:p>
                      <a:pPr algn="ctr"/>
                      <a:endParaRPr lang="nl-NL" sz="1400" dirty="0">
                        <a:solidFill>
                          <a:schemeClr val="bg2"/>
                        </a:solidFill>
                      </a:endParaRPr>
                    </a:p>
                  </a:txBody>
                  <a:tcPr marL="91447" marR="91447" marT="45702" marB="45702" anchor="ctr"/>
                </a:tc>
                <a:tc>
                  <a:txBody>
                    <a:bodyPr/>
                    <a:lstStyle/>
                    <a:p>
                      <a:pPr algn="ctr"/>
                      <a:endParaRPr lang="nl-NL" sz="1400" dirty="0">
                        <a:solidFill>
                          <a:schemeClr val="bg2"/>
                        </a:solidFill>
                      </a:endParaRPr>
                    </a:p>
                  </a:txBody>
                  <a:tcPr marL="91447" marR="91447" marT="45702" marB="45702" anchor="ctr"/>
                </a:tc>
                <a:tc>
                  <a:txBody>
                    <a:bodyPr/>
                    <a:lstStyle/>
                    <a:p>
                      <a:pPr algn="ctr"/>
                      <a:endParaRPr lang="nl-NL" sz="1400" dirty="0"/>
                    </a:p>
                  </a:txBody>
                  <a:tcPr marL="91447" marR="91447" marT="45702" marB="45702" anchor="ctr"/>
                </a:tc>
                <a:extLst>
                  <a:ext uri="{0D108BD9-81ED-4DB2-BD59-A6C34878D82A}">
                    <a16:rowId xmlns:a16="http://schemas.microsoft.com/office/drawing/2014/main" val="10001"/>
                  </a:ext>
                </a:extLst>
              </a:tr>
              <a:tr h="1297794">
                <a:tc>
                  <a:txBody>
                    <a:bodyPr/>
                    <a:lstStyle/>
                    <a:p>
                      <a:pPr algn="ctr"/>
                      <a:endParaRPr lang="nl-NL" sz="1400" dirty="0">
                        <a:solidFill>
                          <a:schemeClr val="bg2"/>
                        </a:solidFill>
                      </a:endParaRPr>
                    </a:p>
                  </a:txBody>
                  <a:tcPr marL="91447" marR="91447" marT="45702" marB="45702" anchor="ctr"/>
                </a:tc>
                <a:tc>
                  <a:txBody>
                    <a:bodyPr/>
                    <a:lstStyle/>
                    <a:p>
                      <a:pPr algn="ctr"/>
                      <a:endParaRPr lang="nl-NL" sz="1400" dirty="0">
                        <a:solidFill>
                          <a:schemeClr val="bg2"/>
                        </a:solidFill>
                      </a:endParaRPr>
                    </a:p>
                  </a:txBody>
                  <a:tcPr marL="91447" marR="91447" marT="45702" marB="45702" anchor="ctr"/>
                </a:tc>
                <a:tc>
                  <a:txBody>
                    <a:bodyPr/>
                    <a:lstStyle/>
                    <a:p>
                      <a:pPr algn="ctr"/>
                      <a:endParaRPr lang="nl-NL" sz="1400" dirty="0">
                        <a:solidFill>
                          <a:schemeClr val="bg2"/>
                        </a:solidFill>
                      </a:endParaRP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solidFill>
                          <a:schemeClr val="bg2"/>
                        </a:solidFill>
                      </a:endParaRP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2"/>
                  </a:ext>
                </a:extLst>
              </a:tr>
              <a:tr h="1004734">
                <a:tc>
                  <a:txBody>
                    <a:bodyPr/>
                    <a:lstStyle/>
                    <a:p>
                      <a:pPr algn="ctr"/>
                      <a:endParaRPr lang="nl-NL" sz="1400" dirty="0">
                        <a:solidFill>
                          <a:schemeClr val="bg2"/>
                        </a:solidFill>
                      </a:endParaRPr>
                    </a:p>
                  </a:txBody>
                  <a:tcPr marL="91447" marR="91447" marT="45702" marB="45702" anchor="ctr"/>
                </a:tc>
                <a:tc>
                  <a:txBody>
                    <a:bodyPr/>
                    <a:lstStyle/>
                    <a:p>
                      <a:pPr algn="ctr"/>
                      <a:endParaRPr lang="nl-NL" sz="1400" dirty="0">
                        <a:solidFill>
                          <a:schemeClr val="bg2"/>
                        </a:solidFill>
                      </a:endParaRPr>
                    </a:p>
                  </a:txBody>
                  <a:tcPr marL="91447" marR="91447" marT="45702" marB="45702" anchor="ctr"/>
                </a:tc>
                <a:tc>
                  <a:txBody>
                    <a:bodyPr/>
                    <a:lstStyle/>
                    <a:p>
                      <a:pPr algn="ctr"/>
                      <a:endParaRPr lang="nl-NL" sz="1400" dirty="0">
                        <a:solidFill>
                          <a:schemeClr val="bg2"/>
                        </a:solidFill>
                      </a:endParaRP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solidFill>
                          <a:schemeClr val="bg2"/>
                        </a:solidFill>
                      </a:endParaRP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3"/>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193923008"/>
              </p:ext>
            </p:extLst>
          </p:nvPr>
        </p:nvGraphicFramePr>
        <p:xfrm>
          <a:off x="647700" y="1368425"/>
          <a:ext cx="7345365" cy="3816425"/>
        </p:xfrm>
        <a:graphic>
          <a:graphicData uri="http://schemas.openxmlformats.org/drawingml/2006/table">
            <a:tbl>
              <a:tblPr firstRow="1" bandRow="1">
                <a:tableStyleId>{5C22544A-7EE6-4342-B048-85BDC9FD1C3A}</a:tableStyleId>
              </a:tblPr>
              <a:tblGrid>
                <a:gridCol w="1469073">
                  <a:extLst>
                    <a:ext uri="{9D8B030D-6E8A-4147-A177-3AD203B41FA5}">
                      <a16:colId xmlns:a16="http://schemas.microsoft.com/office/drawing/2014/main" val="20000"/>
                    </a:ext>
                  </a:extLst>
                </a:gridCol>
                <a:gridCol w="1469073">
                  <a:extLst>
                    <a:ext uri="{9D8B030D-6E8A-4147-A177-3AD203B41FA5}">
                      <a16:colId xmlns:a16="http://schemas.microsoft.com/office/drawing/2014/main" val="20001"/>
                    </a:ext>
                  </a:extLst>
                </a:gridCol>
                <a:gridCol w="1469073">
                  <a:extLst>
                    <a:ext uri="{9D8B030D-6E8A-4147-A177-3AD203B41FA5}">
                      <a16:colId xmlns:a16="http://schemas.microsoft.com/office/drawing/2014/main" val="20002"/>
                    </a:ext>
                  </a:extLst>
                </a:gridCol>
                <a:gridCol w="1469073">
                  <a:extLst>
                    <a:ext uri="{9D8B030D-6E8A-4147-A177-3AD203B41FA5}">
                      <a16:colId xmlns:a16="http://schemas.microsoft.com/office/drawing/2014/main" val="20003"/>
                    </a:ext>
                  </a:extLst>
                </a:gridCol>
                <a:gridCol w="1469073">
                  <a:extLst>
                    <a:ext uri="{9D8B030D-6E8A-4147-A177-3AD203B41FA5}">
                      <a16:colId xmlns:a16="http://schemas.microsoft.com/office/drawing/2014/main" val="20004"/>
                    </a:ext>
                  </a:extLst>
                </a:gridCol>
              </a:tblGrid>
              <a:tr h="509163">
                <a:tc>
                  <a:txBody>
                    <a:bodyPr/>
                    <a:lstStyle/>
                    <a:p>
                      <a:pPr algn="ctr"/>
                      <a:r>
                        <a:rPr lang="nl-NL" sz="1800" dirty="0" err="1"/>
                        <a:t>Somatiek</a:t>
                      </a:r>
                      <a:endParaRPr lang="nl-NL" sz="1800" dirty="0"/>
                    </a:p>
                  </a:txBody>
                  <a:tcPr marL="91447" marR="91447" marT="45702" marB="45702" anchor="ctr"/>
                </a:tc>
                <a:tc>
                  <a:txBody>
                    <a:bodyPr/>
                    <a:lstStyle/>
                    <a:p>
                      <a:pPr algn="ctr"/>
                      <a:r>
                        <a:rPr lang="nl-NL" sz="1800" dirty="0"/>
                        <a:t>Cognitie</a:t>
                      </a:r>
                    </a:p>
                  </a:txBody>
                  <a:tcPr marL="91447" marR="91447" marT="45702" marB="45702" anchor="ctr"/>
                </a:tc>
                <a:tc>
                  <a:txBody>
                    <a:bodyPr/>
                    <a:lstStyle/>
                    <a:p>
                      <a:pPr algn="ctr"/>
                      <a:r>
                        <a:rPr lang="nl-NL" sz="1800" dirty="0"/>
                        <a:t>Emotie</a:t>
                      </a:r>
                    </a:p>
                  </a:txBody>
                  <a:tcPr marL="91447" marR="91447" marT="45702" marB="45702" anchor="ctr"/>
                </a:tc>
                <a:tc>
                  <a:txBody>
                    <a:bodyPr/>
                    <a:lstStyle/>
                    <a:p>
                      <a:pPr algn="ctr"/>
                      <a:r>
                        <a:rPr lang="nl-NL" sz="1800" dirty="0"/>
                        <a:t>Gedrag</a:t>
                      </a:r>
                    </a:p>
                  </a:txBody>
                  <a:tcPr marL="91447" marR="91447" marT="45702" marB="45702" anchor="ctr"/>
                </a:tc>
                <a:tc>
                  <a:txBody>
                    <a:bodyPr/>
                    <a:lstStyle/>
                    <a:p>
                      <a:pPr algn="ctr"/>
                      <a:r>
                        <a:rPr lang="nl-NL" sz="1800" dirty="0"/>
                        <a:t>Sociaal</a:t>
                      </a:r>
                    </a:p>
                  </a:txBody>
                  <a:tcPr marL="91447" marR="91447" marT="45702" marB="45702" anchor="ctr"/>
                </a:tc>
                <a:extLst>
                  <a:ext uri="{0D108BD9-81ED-4DB2-BD59-A6C34878D82A}">
                    <a16:rowId xmlns:a16="http://schemas.microsoft.com/office/drawing/2014/main" val="10000"/>
                  </a:ext>
                </a:extLst>
              </a:tr>
              <a:tr h="1004734">
                <a:tc>
                  <a:txBody>
                    <a:bodyPr/>
                    <a:lstStyle/>
                    <a:p>
                      <a:pPr algn="ctr"/>
                      <a:r>
                        <a:rPr lang="nl-NL" sz="1400" dirty="0"/>
                        <a:t>Fysieke klacht uitdiepen</a:t>
                      </a:r>
                    </a:p>
                  </a:txBody>
                  <a:tcPr marL="91447" marR="91447" marT="45702" marB="45702" anchor="ctr"/>
                </a:tc>
                <a:tc>
                  <a:txBody>
                    <a:bodyPr/>
                    <a:lstStyle/>
                    <a:p>
                      <a:pPr algn="ct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algn="ctr"/>
                      <a:endParaRPr lang="nl-NL" sz="1400" dirty="0"/>
                    </a:p>
                  </a:txBody>
                  <a:tcPr marL="91447" marR="91447" marT="45702" marB="45702" anchor="ctr"/>
                </a:tc>
                <a:extLst>
                  <a:ext uri="{0D108BD9-81ED-4DB2-BD59-A6C34878D82A}">
                    <a16:rowId xmlns:a16="http://schemas.microsoft.com/office/drawing/2014/main" val="10001"/>
                  </a:ext>
                </a:extLst>
              </a:tr>
              <a:tr h="1297794">
                <a:tc>
                  <a:txBody>
                    <a:bodyPr/>
                    <a:lstStyle/>
                    <a:p>
                      <a:pPr algn="ctr"/>
                      <a:r>
                        <a:rPr lang="nl-NL" sz="1400" dirty="0"/>
                        <a:t>Anam</a:t>
                      </a:r>
                      <a:r>
                        <a:rPr lang="nl-NL" sz="1400" baseline="0" dirty="0"/>
                        <a:t>nese en   onderzoek</a:t>
                      </a: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2"/>
                  </a:ext>
                </a:extLst>
              </a:tr>
              <a:tr h="1004734">
                <a:tc>
                  <a:txBody>
                    <a:bodyPr/>
                    <a:lstStyle/>
                    <a:p>
                      <a:pPr algn="ctr"/>
                      <a:r>
                        <a:rPr lang="nl-NL" sz="1400" dirty="0"/>
                        <a:t>Aard,</a:t>
                      </a:r>
                      <a:r>
                        <a:rPr lang="nl-NL" sz="1400" baseline="0" dirty="0"/>
                        <a:t> ernst en duur</a:t>
                      </a: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3"/>
                  </a:ext>
                </a:extLst>
              </a:tr>
            </a:tbl>
          </a:graphicData>
        </a:graphic>
      </p:graphicFrame>
      <p:sp>
        <p:nvSpPr>
          <p:cNvPr id="29698" name="Tijdelijke aanduiding voor datum 3"/>
          <p:cNvSpPr>
            <a:spLocks noGrp="1"/>
          </p:cNvSpPr>
          <p:nvPr>
            <p:ph type="dt" sz="quarter" idx="10"/>
          </p:nvPr>
        </p:nvSpPr>
        <p:spPr>
          <a:noFill/>
          <a:ln>
            <a:miter lim="800000"/>
            <a:headEnd/>
            <a:tailEnd/>
          </a:ln>
        </p:spPr>
        <p:txBody>
          <a:bodyPr/>
          <a:lstStyle/>
          <a:p>
            <a:pPr defTabSz="863600"/>
            <a:fld id="{AF13D199-4624-48E3-B602-8559F723B3E2}"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9C6883FD-D5B5-4E05-B8F9-DFBC66BFCB5D}" type="slidenum">
              <a:rPr lang="en-US" smtClean="0"/>
              <a:pPr defTabSz="863600"/>
              <a:t>30</a:t>
            </a:fld>
            <a:endParaRPr lang="en-US" dirty="0"/>
          </a:p>
        </p:txBody>
      </p:sp>
      <p:sp>
        <p:nvSpPr>
          <p:cNvPr id="29699" name="Rectangle 2"/>
          <p:cNvSpPr>
            <a:spLocks noGrp="1" noChangeArrowheads="1"/>
          </p:cNvSpPr>
          <p:nvPr>
            <p:ph type="title"/>
          </p:nvPr>
        </p:nvSpPr>
        <p:spPr/>
        <p:txBody>
          <a:bodyPr/>
          <a:lstStyle/>
          <a:p>
            <a:pPr eaLnBrk="1" hangingPunct="1"/>
            <a:r>
              <a:rPr lang="en-US"/>
              <a:t>Vroegdiagnostiek psychosomatiek</a:t>
            </a:r>
            <a:br>
              <a:rPr lang="en-US"/>
            </a:br>
            <a:r>
              <a:rPr lang="en-US"/>
              <a:t>SCEGS</a:t>
            </a:r>
          </a:p>
        </p:txBody>
      </p:sp>
      <p:graphicFrame>
        <p:nvGraphicFramePr>
          <p:cNvPr id="6" name="Tabel 5"/>
          <p:cNvGraphicFramePr>
            <a:graphicFrameLocks noGrp="1"/>
          </p:cNvGraphicFramePr>
          <p:nvPr>
            <p:extLst>
              <p:ext uri="{D42A27DB-BD31-4B8C-83A1-F6EECF244321}">
                <p14:modId xmlns:p14="http://schemas.microsoft.com/office/powerpoint/2010/main" val="2292352692"/>
              </p:ext>
            </p:extLst>
          </p:nvPr>
        </p:nvGraphicFramePr>
        <p:xfrm>
          <a:off x="647973" y="1367879"/>
          <a:ext cx="7345365" cy="3816425"/>
        </p:xfrm>
        <a:graphic>
          <a:graphicData uri="http://schemas.openxmlformats.org/drawingml/2006/table">
            <a:tbl>
              <a:tblPr firstRow="1" bandRow="1">
                <a:tableStyleId>{5C22544A-7EE6-4342-B048-85BDC9FD1C3A}</a:tableStyleId>
              </a:tblPr>
              <a:tblGrid>
                <a:gridCol w="1469073">
                  <a:extLst>
                    <a:ext uri="{9D8B030D-6E8A-4147-A177-3AD203B41FA5}">
                      <a16:colId xmlns:a16="http://schemas.microsoft.com/office/drawing/2014/main" val="20000"/>
                    </a:ext>
                  </a:extLst>
                </a:gridCol>
                <a:gridCol w="1469073">
                  <a:extLst>
                    <a:ext uri="{9D8B030D-6E8A-4147-A177-3AD203B41FA5}">
                      <a16:colId xmlns:a16="http://schemas.microsoft.com/office/drawing/2014/main" val="20001"/>
                    </a:ext>
                  </a:extLst>
                </a:gridCol>
                <a:gridCol w="1469073">
                  <a:extLst>
                    <a:ext uri="{9D8B030D-6E8A-4147-A177-3AD203B41FA5}">
                      <a16:colId xmlns:a16="http://schemas.microsoft.com/office/drawing/2014/main" val="20002"/>
                    </a:ext>
                  </a:extLst>
                </a:gridCol>
                <a:gridCol w="1469073">
                  <a:extLst>
                    <a:ext uri="{9D8B030D-6E8A-4147-A177-3AD203B41FA5}">
                      <a16:colId xmlns:a16="http://schemas.microsoft.com/office/drawing/2014/main" val="20003"/>
                    </a:ext>
                  </a:extLst>
                </a:gridCol>
                <a:gridCol w="1469073">
                  <a:extLst>
                    <a:ext uri="{9D8B030D-6E8A-4147-A177-3AD203B41FA5}">
                      <a16:colId xmlns:a16="http://schemas.microsoft.com/office/drawing/2014/main" val="20004"/>
                    </a:ext>
                  </a:extLst>
                </a:gridCol>
              </a:tblGrid>
              <a:tr h="509163">
                <a:tc>
                  <a:txBody>
                    <a:bodyPr/>
                    <a:lstStyle/>
                    <a:p>
                      <a:pPr algn="ctr"/>
                      <a:r>
                        <a:rPr lang="nl-NL" sz="1800" dirty="0" err="1"/>
                        <a:t>Somatiek</a:t>
                      </a:r>
                      <a:endParaRPr lang="nl-NL" sz="1800" dirty="0"/>
                    </a:p>
                  </a:txBody>
                  <a:tcPr marL="91447" marR="91447" marT="45702" marB="45702" anchor="ctr"/>
                </a:tc>
                <a:tc>
                  <a:txBody>
                    <a:bodyPr/>
                    <a:lstStyle/>
                    <a:p>
                      <a:pPr algn="ctr"/>
                      <a:r>
                        <a:rPr lang="nl-NL" sz="1800" dirty="0"/>
                        <a:t>Cognitie</a:t>
                      </a:r>
                    </a:p>
                  </a:txBody>
                  <a:tcPr marL="91447" marR="91447" marT="45702" marB="45702" anchor="ctr"/>
                </a:tc>
                <a:tc>
                  <a:txBody>
                    <a:bodyPr/>
                    <a:lstStyle/>
                    <a:p>
                      <a:pPr algn="ctr"/>
                      <a:r>
                        <a:rPr lang="nl-NL" sz="1800" dirty="0"/>
                        <a:t>Emotie</a:t>
                      </a:r>
                    </a:p>
                  </a:txBody>
                  <a:tcPr marL="91447" marR="91447" marT="45702" marB="45702" anchor="ctr"/>
                </a:tc>
                <a:tc>
                  <a:txBody>
                    <a:bodyPr/>
                    <a:lstStyle/>
                    <a:p>
                      <a:pPr algn="ctr"/>
                      <a:r>
                        <a:rPr lang="nl-NL" sz="1800" dirty="0"/>
                        <a:t>Gedrag</a:t>
                      </a:r>
                    </a:p>
                  </a:txBody>
                  <a:tcPr marL="91447" marR="91447" marT="45702" marB="45702" anchor="ctr"/>
                </a:tc>
                <a:tc>
                  <a:txBody>
                    <a:bodyPr/>
                    <a:lstStyle/>
                    <a:p>
                      <a:pPr algn="ctr"/>
                      <a:r>
                        <a:rPr lang="nl-NL" sz="1800" dirty="0"/>
                        <a:t>Sociaal</a:t>
                      </a:r>
                    </a:p>
                  </a:txBody>
                  <a:tcPr marL="91447" marR="91447" marT="45702" marB="45702" anchor="ctr"/>
                </a:tc>
                <a:extLst>
                  <a:ext uri="{0D108BD9-81ED-4DB2-BD59-A6C34878D82A}">
                    <a16:rowId xmlns:a16="http://schemas.microsoft.com/office/drawing/2014/main" val="10000"/>
                  </a:ext>
                </a:extLst>
              </a:tr>
              <a:tr h="1004734">
                <a:tc>
                  <a:txBody>
                    <a:bodyPr/>
                    <a:lstStyle/>
                    <a:p>
                      <a:pPr algn="ctr"/>
                      <a:r>
                        <a:rPr lang="nl-NL" sz="1400" dirty="0">
                          <a:solidFill>
                            <a:schemeClr val="bg2"/>
                          </a:solidFill>
                        </a:rPr>
                        <a:t>Fysieke klacht uitdiepen</a:t>
                      </a:r>
                    </a:p>
                  </a:txBody>
                  <a:tcPr marL="91447" marR="91447" marT="45702" marB="45702" anchor="ctr"/>
                </a:tc>
                <a:tc>
                  <a:txBody>
                    <a:bodyPr/>
                    <a:lstStyle/>
                    <a:p>
                      <a:pPr algn="ctr"/>
                      <a:r>
                        <a:rPr lang="nl-NL" sz="1400" dirty="0"/>
                        <a:t>Idee</a:t>
                      </a:r>
                      <a:r>
                        <a:rPr lang="nl-NL" sz="1400" baseline="0" dirty="0"/>
                        <a:t> en verklaring over de klacht</a:t>
                      </a: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algn="ctr"/>
                      <a:endParaRPr lang="nl-NL" sz="1400" dirty="0"/>
                    </a:p>
                  </a:txBody>
                  <a:tcPr marL="91447" marR="91447" marT="45702" marB="45702" anchor="ctr"/>
                </a:tc>
                <a:extLst>
                  <a:ext uri="{0D108BD9-81ED-4DB2-BD59-A6C34878D82A}">
                    <a16:rowId xmlns:a16="http://schemas.microsoft.com/office/drawing/2014/main" val="10001"/>
                  </a:ext>
                </a:extLst>
              </a:tr>
              <a:tr h="1297794">
                <a:tc>
                  <a:txBody>
                    <a:bodyPr/>
                    <a:lstStyle/>
                    <a:p>
                      <a:pPr algn="ctr"/>
                      <a:r>
                        <a:rPr lang="nl-NL" sz="1400" dirty="0">
                          <a:solidFill>
                            <a:schemeClr val="bg2"/>
                          </a:solidFill>
                        </a:rPr>
                        <a:t>Anam</a:t>
                      </a:r>
                      <a:r>
                        <a:rPr lang="nl-NL" sz="1400" baseline="0" dirty="0">
                          <a:solidFill>
                            <a:schemeClr val="bg2"/>
                          </a:solidFill>
                        </a:rPr>
                        <a:t>nese en   onderzoek</a:t>
                      </a:r>
                      <a:endParaRPr lang="nl-NL" sz="1400" dirty="0">
                        <a:solidFill>
                          <a:schemeClr val="bg2"/>
                        </a:solidFill>
                      </a:endParaRPr>
                    </a:p>
                  </a:txBody>
                  <a:tcPr marL="91447" marR="91447" marT="45702" marB="45702" anchor="ctr"/>
                </a:tc>
                <a:tc>
                  <a:txBody>
                    <a:bodyPr/>
                    <a:lstStyle/>
                    <a:p>
                      <a:pPr algn="ctr"/>
                      <a:r>
                        <a:rPr lang="nl-NL" sz="1400" baseline="0" dirty="0"/>
                        <a:t>Idee over oorzaak</a:t>
                      </a: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2"/>
                  </a:ext>
                </a:extLst>
              </a:tr>
              <a:tr h="1004734">
                <a:tc>
                  <a:txBody>
                    <a:bodyPr/>
                    <a:lstStyle/>
                    <a:p>
                      <a:pPr algn="ctr"/>
                      <a:r>
                        <a:rPr lang="nl-NL" sz="1400" dirty="0">
                          <a:solidFill>
                            <a:schemeClr val="bg2"/>
                          </a:solidFill>
                        </a:rPr>
                        <a:t>Aard,</a:t>
                      </a:r>
                      <a:r>
                        <a:rPr lang="nl-NL" sz="1400" baseline="0" dirty="0">
                          <a:solidFill>
                            <a:schemeClr val="bg2"/>
                          </a:solidFill>
                        </a:rPr>
                        <a:t> ernst en duur</a:t>
                      </a:r>
                      <a:endParaRPr lang="nl-NL" sz="1400" dirty="0">
                        <a:solidFill>
                          <a:schemeClr val="bg2"/>
                        </a:solidFill>
                      </a:endParaRPr>
                    </a:p>
                  </a:txBody>
                  <a:tcPr marL="91447" marR="91447" marT="45702" marB="45702" anchor="ctr"/>
                </a:tc>
                <a:tc>
                  <a:txBody>
                    <a:bodyPr/>
                    <a:lstStyle/>
                    <a:p>
                      <a:pPr algn="ctr"/>
                      <a:r>
                        <a:rPr lang="nl-NL" sz="1400" baseline="0" dirty="0"/>
                        <a:t>Interpretatie en verwachting</a:t>
                      </a:r>
                      <a:endParaRPr lang="nl-NL" sz="1400" dirty="0"/>
                    </a:p>
                  </a:txBody>
                  <a:tcPr marL="91447" marR="91447" marT="45702" marB="45702" anchor="ctr"/>
                </a:tc>
                <a:tc>
                  <a:txBody>
                    <a:bodyPr/>
                    <a:lstStyle/>
                    <a:p>
                      <a:pPr algn="ct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3"/>
                  </a:ext>
                </a:extLst>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72377376"/>
              </p:ext>
            </p:extLst>
          </p:nvPr>
        </p:nvGraphicFramePr>
        <p:xfrm>
          <a:off x="647973" y="1367879"/>
          <a:ext cx="7345365" cy="3816425"/>
        </p:xfrm>
        <a:graphic>
          <a:graphicData uri="http://schemas.openxmlformats.org/drawingml/2006/table">
            <a:tbl>
              <a:tblPr firstRow="1" bandRow="1">
                <a:tableStyleId>{5C22544A-7EE6-4342-B048-85BDC9FD1C3A}</a:tableStyleId>
              </a:tblPr>
              <a:tblGrid>
                <a:gridCol w="1469073">
                  <a:extLst>
                    <a:ext uri="{9D8B030D-6E8A-4147-A177-3AD203B41FA5}">
                      <a16:colId xmlns:a16="http://schemas.microsoft.com/office/drawing/2014/main" val="20000"/>
                    </a:ext>
                  </a:extLst>
                </a:gridCol>
                <a:gridCol w="1469073">
                  <a:extLst>
                    <a:ext uri="{9D8B030D-6E8A-4147-A177-3AD203B41FA5}">
                      <a16:colId xmlns:a16="http://schemas.microsoft.com/office/drawing/2014/main" val="20001"/>
                    </a:ext>
                  </a:extLst>
                </a:gridCol>
                <a:gridCol w="1469073">
                  <a:extLst>
                    <a:ext uri="{9D8B030D-6E8A-4147-A177-3AD203B41FA5}">
                      <a16:colId xmlns:a16="http://schemas.microsoft.com/office/drawing/2014/main" val="20002"/>
                    </a:ext>
                  </a:extLst>
                </a:gridCol>
                <a:gridCol w="1469073">
                  <a:extLst>
                    <a:ext uri="{9D8B030D-6E8A-4147-A177-3AD203B41FA5}">
                      <a16:colId xmlns:a16="http://schemas.microsoft.com/office/drawing/2014/main" val="20003"/>
                    </a:ext>
                  </a:extLst>
                </a:gridCol>
                <a:gridCol w="1469073">
                  <a:extLst>
                    <a:ext uri="{9D8B030D-6E8A-4147-A177-3AD203B41FA5}">
                      <a16:colId xmlns:a16="http://schemas.microsoft.com/office/drawing/2014/main" val="20004"/>
                    </a:ext>
                  </a:extLst>
                </a:gridCol>
              </a:tblGrid>
              <a:tr h="509163">
                <a:tc>
                  <a:txBody>
                    <a:bodyPr/>
                    <a:lstStyle/>
                    <a:p>
                      <a:pPr algn="ctr"/>
                      <a:r>
                        <a:rPr lang="nl-NL" sz="1800" dirty="0" err="1"/>
                        <a:t>Somatiek</a:t>
                      </a:r>
                      <a:endParaRPr lang="nl-NL" sz="1800" dirty="0"/>
                    </a:p>
                  </a:txBody>
                  <a:tcPr marL="91447" marR="91447" marT="45702" marB="45702" anchor="ctr"/>
                </a:tc>
                <a:tc>
                  <a:txBody>
                    <a:bodyPr/>
                    <a:lstStyle/>
                    <a:p>
                      <a:pPr algn="ctr"/>
                      <a:r>
                        <a:rPr lang="nl-NL" sz="1800" dirty="0"/>
                        <a:t>Cognitie</a:t>
                      </a:r>
                    </a:p>
                  </a:txBody>
                  <a:tcPr marL="91447" marR="91447" marT="45702" marB="45702" anchor="ctr"/>
                </a:tc>
                <a:tc>
                  <a:txBody>
                    <a:bodyPr/>
                    <a:lstStyle/>
                    <a:p>
                      <a:pPr algn="ctr"/>
                      <a:r>
                        <a:rPr lang="nl-NL" sz="1800" dirty="0"/>
                        <a:t>Emotie</a:t>
                      </a:r>
                    </a:p>
                  </a:txBody>
                  <a:tcPr marL="91447" marR="91447" marT="45702" marB="45702" anchor="ctr"/>
                </a:tc>
                <a:tc>
                  <a:txBody>
                    <a:bodyPr/>
                    <a:lstStyle/>
                    <a:p>
                      <a:pPr algn="ctr"/>
                      <a:r>
                        <a:rPr lang="nl-NL" sz="1800" dirty="0"/>
                        <a:t>Gedrag</a:t>
                      </a:r>
                    </a:p>
                  </a:txBody>
                  <a:tcPr marL="91447" marR="91447" marT="45702" marB="45702" anchor="ctr"/>
                </a:tc>
                <a:tc>
                  <a:txBody>
                    <a:bodyPr/>
                    <a:lstStyle/>
                    <a:p>
                      <a:pPr algn="ctr"/>
                      <a:r>
                        <a:rPr lang="nl-NL" sz="1800" dirty="0"/>
                        <a:t>Sociaal</a:t>
                      </a:r>
                    </a:p>
                  </a:txBody>
                  <a:tcPr marL="91447" marR="91447" marT="45702" marB="45702" anchor="ctr"/>
                </a:tc>
                <a:extLst>
                  <a:ext uri="{0D108BD9-81ED-4DB2-BD59-A6C34878D82A}">
                    <a16:rowId xmlns:a16="http://schemas.microsoft.com/office/drawing/2014/main" val="10000"/>
                  </a:ext>
                </a:extLst>
              </a:tr>
              <a:tr h="1004734">
                <a:tc>
                  <a:txBody>
                    <a:bodyPr/>
                    <a:lstStyle/>
                    <a:p>
                      <a:pPr algn="ctr"/>
                      <a:r>
                        <a:rPr lang="nl-NL" sz="1400" dirty="0">
                          <a:solidFill>
                            <a:schemeClr val="bg2"/>
                          </a:solidFill>
                        </a:rPr>
                        <a:t>Fysieke klacht uitdiepen</a:t>
                      </a:r>
                    </a:p>
                  </a:txBody>
                  <a:tcPr marL="91447" marR="91447" marT="45702" marB="45702" anchor="ctr"/>
                </a:tc>
                <a:tc>
                  <a:txBody>
                    <a:bodyPr/>
                    <a:lstStyle/>
                    <a:p>
                      <a:pPr algn="ctr"/>
                      <a:r>
                        <a:rPr lang="nl-NL" sz="1400" dirty="0">
                          <a:solidFill>
                            <a:schemeClr val="bg2"/>
                          </a:solidFill>
                        </a:rPr>
                        <a:t>Idee</a:t>
                      </a:r>
                      <a:r>
                        <a:rPr lang="nl-NL" sz="1400" baseline="0" dirty="0">
                          <a:solidFill>
                            <a:schemeClr val="bg2"/>
                          </a:solidFill>
                        </a:rPr>
                        <a:t> en verklaring over de klacht</a:t>
                      </a:r>
                      <a:endParaRPr lang="nl-NL" sz="1400" dirty="0">
                        <a:solidFill>
                          <a:schemeClr val="bg2"/>
                        </a:solidFill>
                      </a:endParaRPr>
                    </a:p>
                  </a:txBody>
                  <a:tcPr marL="91447" marR="91447" marT="45702" marB="45702" anchor="ctr"/>
                </a:tc>
                <a:tc>
                  <a:txBody>
                    <a:bodyPr/>
                    <a:lstStyle/>
                    <a:p>
                      <a:pPr algn="ctr"/>
                      <a:r>
                        <a:rPr lang="nl-NL" sz="1400" dirty="0"/>
                        <a:t>Welke emoties?</a:t>
                      </a:r>
                    </a:p>
                  </a:txBody>
                  <a:tcPr marL="91447" marR="91447" marT="45702" marB="45702" anchor="ctr"/>
                </a:tc>
                <a:tc>
                  <a:txBody>
                    <a:bodyPr/>
                    <a:lstStyle/>
                    <a:p>
                      <a:pPr algn="ctr"/>
                      <a:endParaRPr lang="nl-NL" sz="1400" dirty="0"/>
                    </a:p>
                  </a:txBody>
                  <a:tcPr marL="91447" marR="91447" marT="45702" marB="45702" anchor="ctr"/>
                </a:tc>
                <a:tc>
                  <a:txBody>
                    <a:bodyPr/>
                    <a:lstStyle/>
                    <a:p>
                      <a:pPr algn="ctr"/>
                      <a:endParaRPr lang="nl-NL" sz="1400" dirty="0"/>
                    </a:p>
                  </a:txBody>
                  <a:tcPr marL="91447" marR="91447" marT="45702" marB="45702" anchor="ctr"/>
                </a:tc>
                <a:extLst>
                  <a:ext uri="{0D108BD9-81ED-4DB2-BD59-A6C34878D82A}">
                    <a16:rowId xmlns:a16="http://schemas.microsoft.com/office/drawing/2014/main" val="10001"/>
                  </a:ext>
                </a:extLst>
              </a:tr>
              <a:tr h="1297794">
                <a:tc>
                  <a:txBody>
                    <a:bodyPr/>
                    <a:lstStyle/>
                    <a:p>
                      <a:pPr algn="ctr"/>
                      <a:r>
                        <a:rPr lang="nl-NL" sz="1400" dirty="0">
                          <a:solidFill>
                            <a:schemeClr val="bg2"/>
                          </a:solidFill>
                        </a:rPr>
                        <a:t>Anam</a:t>
                      </a:r>
                      <a:r>
                        <a:rPr lang="nl-NL" sz="1400" baseline="0" dirty="0">
                          <a:solidFill>
                            <a:schemeClr val="bg2"/>
                          </a:solidFill>
                        </a:rPr>
                        <a:t>nese en   onderzoek</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Idee over oorzaak</a:t>
                      </a:r>
                      <a:endParaRPr lang="nl-NL" sz="1400" dirty="0">
                        <a:solidFill>
                          <a:schemeClr val="bg2"/>
                        </a:solidFill>
                      </a:endParaRPr>
                    </a:p>
                  </a:txBody>
                  <a:tcPr marL="91447" marR="91447" marT="45702" marB="45702" anchor="ctr"/>
                </a:tc>
                <a:tc>
                  <a:txBody>
                    <a:bodyPr/>
                    <a:lstStyle/>
                    <a:p>
                      <a:pPr algn="ctr"/>
                      <a:r>
                        <a:rPr lang="nl-NL" sz="1400" baseline="0" dirty="0"/>
                        <a:t>Boosheid,  angst, verdriet, moedeloos </a:t>
                      </a: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2"/>
                  </a:ext>
                </a:extLst>
              </a:tr>
              <a:tr h="1004734">
                <a:tc>
                  <a:txBody>
                    <a:bodyPr/>
                    <a:lstStyle/>
                    <a:p>
                      <a:pPr algn="ctr"/>
                      <a:r>
                        <a:rPr lang="nl-NL" sz="1400" dirty="0">
                          <a:solidFill>
                            <a:schemeClr val="bg2"/>
                          </a:solidFill>
                        </a:rPr>
                        <a:t>Aard,</a:t>
                      </a:r>
                      <a:r>
                        <a:rPr lang="nl-NL" sz="1400" baseline="0" dirty="0">
                          <a:solidFill>
                            <a:schemeClr val="bg2"/>
                          </a:solidFill>
                        </a:rPr>
                        <a:t> ernst en duur</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Interpretatie en verwachting</a:t>
                      </a:r>
                      <a:endParaRPr lang="nl-NL" sz="1400" dirty="0">
                        <a:solidFill>
                          <a:schemeClr val="bg2"/>
                        </a:solidFill>
                      </a:endParaRPr>
                    </a:p>
                  </a:txBody>
                  <a:tcPr marL="91447" marR="91447" marT="45702" marB="45702" anchor="ctr"/>
                </a:tc>
                <a:tc>
                  <a:txBody>
                    <a:bodyPr/>
                    <a:lstStyle/>
                    <a:p>
                      <a:pPr algn="ctr"/>
                      <a:r>
                        <a:rPr lang="nl-NL" sz="1400" baseline="0" dirty="0"/>
                        <a:t>Invloed klacht op stemming</a:t>
                      </a: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3"/>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947206864"/>
              </p:ext>
            </p:extLst>
          </p:nvPr>
        </p:nvGraphicFramePr>
        <p:xfrm>
          <a:off x="647973" y="1367879"/>
          <a:ext cx="7345365" cy="3816425"/>
        </p:xfrm>
        <a:graphic>
          <a:graphicData uri="http://schemas.openxmlformats.org/drawingml/2006/table">
            <a:tbl>
              <a:tblPr firstRow="1" bandRow="1">
                <a:tableStyleId>{5C22544A-7EE6-4342-B048-85BDC9FD1C3A}</a:tableStyleId>
              </a:tblPr>
              <a:tblGrid>
                <a:gridCol w="1469073">
                  <a:extLst>
                    <a:ext uri="{9D8B030D-6E8A-4147-A177-3AD203B41FA5}">
                      <a16:colId xmlns:a16="http://schemas.microsoft.com/office/drawing/2014/main" val="20000"/>
                    </a:ext>
                  </a:extLst>
                </a:gridCol>
                <a:gridCol w="1469073">
                  <a:extLst>
                    <a:ext uri="{9D8B030D-6E8A-4147-A177-3AD203B41FA5}">
                      <a16:colId xmlns:a16="http://schemas.microsoft.com/office/drawing/2014/main" val="20001"/>
                    </a:ext>
                  </a:extLst>
                </a:gridCol>
                <a:gridCol w="1469073">
                  <a:extLst>
                    <a:ext uri="{9D8B030D-6E8A-4147-A177-3AD203B41FA5}">
                      <a16:colId xmlns:a16="http://schemas.microsoft.com/office/drawing/2014/main" val="20002"/>
                    </a:ext>
                  </a:extLst>
                </a:gridCol>
                <a:gridCol w="1469073">
                  <a:extLst>
                    <a:ext uri="{9D8B030D-6E8A-4147-A177-3AD203B41FA5}">
                      <a16:colId xmlns:a16="http://schemas.microsoft.com/office/drawing/2014/main" val="20003"/>
                    </a:ext>
                  </a:extLst>
                </a:gridCol>
                <a:gridCol w="1469073">
                  <a:extLst>
                    <a:ext uri="{9D8B030D-6E8A-4147-A177-3AD203B41FA5}">
                      <a16:colId xmlns:a16="http://schemas.microsoft.com/office/drawing/2014/main" val="20004"/>
                    </a:ext>
                  </a:extLst>
                </a:gridCol>
              </a:tblGrid>
              <a:tr h="509163">
                <a:tc>
                  <a:txBody>
                    <a:bodyPr/>
                    <a:lstStyle/>
                    <a:p>
                      <a:pPr algn="ctr"/>
                      <a:r>
                        <a:rPr lang="nl-NL" sz="1800" dirty="0" err="1"/>
                        <a:t>Somatiek</a:t>
                      </a:r>
                      <a:endParaRPr lang="nl-NL" sz="1800" dirty="0"/>
                    </a:p>
                  </a:txBody>
                  <a:tcPr marL="91447" marR="91447" marT="45702" marB="45702" anchor="ctr"/>
                </a:tc>
                <a:tc>
                  <a:txBody>
                    <a:bodyPr/>
                    <a:lstStyle/>
                    <a:p>
                      <a:pPr algn="ctr"/>
                      <a:r>
                        <a:rPr lang="nl-NL" sz="1800" dirty="0"/>
                        <a:t>Cognitie</a:t>
                      </a:r>
                    </a:p>
                  </a:txBody>
                  <a:tcPr marL="91447" marR="91447" marT="45702" marB="45702" anchor="ctr"/>
                </a:tc>
                <a:tc>
                  <a:txBody>
                    <a:bodyPr/>
                    <a:lstStyle/>
                    <a:p>
                      <a:pPr algn="ctr"/>
                      <a:r>
                        <a:rPr lang="nl-NL" sz="1800" dirty="0"/>
                        <a:t>Emotie</a:t>
                      </a:r>
                    </a:p>
                  </a:txBody>
                  <a:tcPr marL="91447" marR="91447" marT="45702" marB="45702" anchor="ctr"/>
                </a:tc>
                <a:tc>
                  <a:txBody>
                    <a:bodyPr/>
                    <a:lstStyle/>
                    <a:p>
                      <a:pPr algn="ctr"/>
                      <a:r>
                        <a:rPr lang="nl-NL" sz="1800" dirty="0"/>
                        <a:t>Gedrag</a:t>
                      </a:r>
                    </a:p>
                  </a:txBody>
                  <a:tcPr marL="91447" marR="91447" marT="45702" marB="45702" anchor="ctr"/>
                </a:tc>
                <a:tc>
                  <a:txBody>
                    <a:bodyPr/>
                    <a:lstStyle/>
                    <a:p>
                      <a:pPr algn="ctr"/>
                      <a:r>
                        <a:rPr lang="nl-NL" sz="1800" dirty="0"/>
                        <a:t>Sociaal</a:t>
                      </a:r>
                    </a:p>
                  </a:txBody>
                  <a:tcPr marL="91447" marR="91447" marT="45702" marB="45702" anchor="ctr"/>
                </a:tc>
                <a:extLst>
                  <a:ext uri="{0D108BD9-81ED-4DB2-BD59-A6C34878D82A}">
                    <a16:rowId xmlns:a16="http://schemas.microsoft.com/office/drawing/2014/main" val="10000"/>
                  </a:ext>
                </a:extLst>
              </a:tr>
              <a:tr h="1004734">
                <a:tc>
                  <a:txBody>
                    <a:bodyPr/>
                    <a:lstStyle/>
                    <a:p>
                      <a:pPr algn="ctr"/>
                      <a:r>
                        <a:rPr lang="nl-NL" sz="1400" dirty="0">
                          <a:solidFill>
                            <a:schemeClr val="bg2"/>
                          </a:solidFill>
                        </a:rPr>
                        <a:t>Fysieke klacht uitdiepen</a:t>
                      </a:r>
                    </a:p>
                  </a:txBody>
                  <a:tcPr marL="91447" marR="91447" marT="45702" marB="45702" anchor="ctr"/>
                </a:tc>
                <a:tc>
                  <a:txBody>
                    <a:bodyPr/>
                    <a:lstStyle/>
                    <a:p>
                      <a:pPr algn="ctr"/>
                      <a:r>
                        <a:rPr lang="nl-NL" sz="1400" dirty="0">
                          <a:solidFill>
                            <a:schemeClr val="bg2"/>
                          </a:solidFill>
                        </a:rPr>
                        <a:t>Idee</a:t>
                      </a:r>
                      <a:r>
                        <a:rPr lang="nl-NL" sz="1400" baseline="0" dirty="0">
                          <a:solidFill>
                            <a:schemeClr val="bg2"/>
                          </a:solidFill>
                        </a:rPr>
                        <a:t> en verklaring over de klacht</a:t>
                      </a:r>
                      <a:endParaRPr lang="nl-NL" sz="1400" dirty="0">
                        <a:solidFill>
                          <a:schemeClr val="bg2"/>
                        </a:solidFill>
                      </a:endParaRPr>
                    </a:p>
                  </a:txBody>
                  <a:tcPr marL="91447" marR="91447" marT="45702" marB="45702" anchor="ctr"/>
                </a:tc>
                <a:tc>
                  <a:txBody>
                    <a:bodyPr/>
                    <a:lstStyle/>
                    <a:p>
                      <a:pPr algn="ctr"/>
                      <a:r>
                        <a:rPr lang="nl-NL" sz="1400" dirty="0">
                          <a:solidFill>
                            <a:schemeClr val="bg2"/>
                          </a:solidFill>
                        </a:rPr>
                        <a:t>Welke emoties?</a:t>
                      </a:r>
                    </a:p>
                  </a:txBody>
                  <a:tcPr marL="91447" marR="91447" marT="45702" marB="45702" anchor="ctr"/>
                </a:tc>
                <a:tc>
                  <a:txBody>
                    <a:bodyPr/>
                    <a:lstStyle/>
                    <a:p>
                      <a:pPr algn="ctr"/>
                      <a:r>
                        <a:rPr lang="nl-NL" sz="1400" dirty="0"/>
                        <a:t>Coping en effect</a:t>
                      </a:r>
                    </a:p>
                  </a:txBody>
                  <a:tcPr marL="91447" marR="91447" marT="45702" marB="45702" anchor="ctr"/>
                </a:tc>
                <a:tc>
                  <a:txBody>
                    <a:bodyPr/>
                    <a:lstStyle/>
                    <a:p>
                      <a:pPr algn="ctr"/>
                      <a:endParaRPr lang="nl-NL" sz="1400" dirty="0"/>
                    </a:p>
                  </a:txBody>
                  <a:tcPr marL="91447" marR="91447" marT="45702" marB="45702" anchor="ctr"/>
                </a:tc>
                <a:extLst>
                  <a:ext uri="{0D108BD9-81ED-4DB2-BD59-A6C34878D82A}">
                    <a16:rowId xmlns:a16="http://schemas.microsoft.com/office/drawing/2014/main" val="10001"/>
                  </a:ext>
                </a:extLst>
              </a:tr>
              <a:tr h="1297794">
                <a:tc>
                  <a:txBody>
                    <a:bodyPr/>
                    <a:lstStyle/>
                    <a:p>
                      <a:pPr algn="ctr"/>
                      <a:r>
                        <a:rPr lang="nl-NL" sz="1400" dirty="0">
                          <a:solidFill>
                            <a:schemeClr val="bg2"/>
                          </a:solidFill>
                        </a:rPr>
                        <a:t>Anam</a:t>
                      </a:r>
                      <a:r>
                        <a:rPr lang="nl-NL" sz="1400" baseline="0" dirty="0">
                          <a:solidFill>
                            <a:schemeClr val="bg2"/>
                          </a:solidFill>
                        </a:rPr>
                        <a:t>nese en   onderzoek</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Idee over oorzaak</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Boosheid,  angst, verdriet, moedeloos </a:t>
                      </a:r>
                      <a:endParaRPr lang="nl-NL" sz="1400" dirty="0">
                        <a:solidFill>
                          <a:schemeClr val="bg2"/>
                        </a:solidFill>
                      </a:endParaRP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dirty="0"/>
                        <a:t>Do of </a:t>
                      </a:r>
                      <a:r>
                        <a:rPr lang="nl-NL" sz="1400" dirty="0" err="1"/>
                        <a:t>Don’t</a:t>
                      </a:r>
                      <a:r>
                        <a:rPr lang="nl-NL" sz="1400" dirty="0"/>
                        <a:t> en effect</a:t>
                      </a: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2"/>
                  </a:ext>
                </a:extLst>
              </a:tr>
              <a:tr h="1004734">
                <a:tc>
                  <a:txBody>
                    <a:bodyPr/>
                    <a:lstStyle/>
                    <a:p>
                      <a:pPr algn="ctr"/>
                      <a:r>
                        <a:rPr lang="nl-NL" sz="1400" dirty="0">
                          <a:solidFill>
                            <a:schemeClr val="bg2"/>
                          </a:solidFill>
                        </a:rPr>
                        <a:t>Aard,</a:t>
                      </a:r>
                      <a:r>
                        <a:rPr lang="nl-NL" sz="1400" baseline="0" dirty="0">
                          <a:solidFill>
                            <a:schemeClr val="bg2"/>
                          </a:solidFill>
                        </a:rPr>
                        <a:t> ernst en duur</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Interpretatie en verwachting</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Invloed klacht op stemming</a:t>
                      </a:r>
                      <a:endParaRPr lang="nl-NL" sz="1400" dirty="0">
                        <a:solidFill>
                          <a:schemeClr val="bg2"/>
                        </a:solidFill>
                      </a:endParaRP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dirty="0"/>
                        <a:t>Vermijding, </a:t>
                      </a:r>
                      <a:r>
                        <a:rPr lang="nl-NL" sz="1400" dirty="0" err="1"/>
                        <a:t>hulpzoeken</a:t>
                      </a:r>
                      <a:endParaRPr lang="nl-NL" sz="1400" dirty="0"/>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nl-NL" sz="1400" dirty="0"/>
                    </a:p>
                  </a:txBody>
                  <a:tcPr marL="91447" marR="91447" marT="45702" marB="45702" anchor="ctr"/>
                </a:tc>
                <a:extLst>
                  <a:ext uri="{0D108BD9-81ED-4DB2-BD59-A6C34878D82A}">
                    <a16:rowId xmlns:a16="http://schemas.microsoft.com/office/drawing/2014/main" val="10003"/>
                  </a:ext>
                </a:extLst>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1421703515"/>
              </p:ext>
            </p:extLst>
          </p:nvPr>
        </p:nvGraphicFramePr>
        <p:xfrm>
          <a:off x="647973" y="1367879"/>
          <a:ext cx="7345365" cy="3816425"/>
        </p:xfrm>
        <a:graphic>
          <a:graphicData uri="http://schemas.openxmlformats.org/drawingml/2006/table">
            <a:tbl>
              <a:tblPr firstRow="1" bandRow="1">
                <a:tableStyleId>{5C22544A-7EE6-4342-B048-85BDC9FD1C3A}</a:tableStyleId>
              </a:tblPr>
              <a:tblGrid>
                <a:gridCol w="1469073">
                  <a:extLst>
                    <a:ext uri="{9D8B030D-6E8A-4147-A177-3AD203B41FA5}">
                      <a16:colId xmlns:a16="http://schemas.microsoft.com/office/drawing/2014/main" val="20000"/>
                    </a:ext>
                  </a:extLst>
                </a:gridCol>
                <a:gridCol w="1469073">
                  <a:extLst>
                    <a:ext uri="{9D8B030D-6E8A-4147-A177-3AD203B41FA5}">
                      <a16:colId xmlns:a16="http://schemas.microsoft.com/office/drawing/2014/main" val="20001"/>
                    </a:ext>
                  </a:extLst>
                </a:gridCol>
                <a:gridCol w="1469073">
                  <a:extLst>
                    <a:ext uri="{9D8B030D-6E8A-4147-A177-3AD203B41FA5}">
                      <a16:colId xmlns:a16="http://schemas.microsoft.com/office/drawing/2014/main" val="20002"/>
                    </a:ext>
                  </a:extLst>
                </a:gridCol>
                <a:gridCol w="1469073">
                  <a:extLst>
                    <a:ext uri="{9D8B030D-6E8A-4147-A177-3AD203B41FA5}">
                      <a16:colId xmlns:a16="http://schemas.microsoft.com/office/drawing/2014/main" val="20003"/>
                    </a:ext>
                  </a:extLst>
                </a:gridCol>
                <a:gridCol w="1469073">
                  <a:extLst>
                    <a:ext uri="{9D8B030D-6E8A-4147-A177-3AD203B41FA5}">
                      <a16:colId xmlns:a16="http://schemas.microsoft.com/office/drawing/2014/main" val="20004"/>
                    </a:ext>
                  </a:extLst>
                </a:gridCol>
              </a:tblGrid>
              <a:tr h="509163">
                <a:tc>
                  <a:txBody>
                    <a:bodyPr/>
                    <a:lstStyle/>
                    <a:p>
                      <a:pPr algn="ctr"/>
                      <a:r>
                        <a:rPr lang="nl-NL" sz="1800" dirty="0" err="1"/>
                        <a:t>Somatiek</a:t>
                      </a:r>
                      <a:endParaRPr lang="nl-NL" sz="1800" dirty="0"/>
                    </a:p>
                  </a:txBody>
                  <a:tcPr marL="91447" marR="91447" marT="45702" marB="45702" anchor="ctr"/>
                </a:tc>
                <a:tc>
                  <a:txBody>
                    <a:bodyPr/>
                    <a:lstStyle/>
                    <a:p>
                      <a:pPr algn="ctr"/>
                      <a:r>
                        <a:rPr lang="nl-NL" sz="1800" dirty="0"/>
                        <a:t>Cognitie</a:t>
                      </a:r>
                    </a:p>
                  </a:txBody>
                  <a:tcPr marL="91447" marR="91447" marT="45702" marB="45702" anchor="ctr"/>
                </a:tc>
                <a:tc>
                  <a:txBody>
                    <a:bodyPr/>
                    <a:lstStyle/>
                    <a:p>
                      <a:pPr algn="ctr"/>
                      <a:r>
                        <a:rPr lang="nl-NL" sz="1800" dirty="0"/>
                        <a:t>Emotie</a:t>
                      </a:r>
                    </a:p>
                  </a:txBody>
                  <a:tcPr marL="91447" marR="91447" marT="45702" marB="45702" anchor="ctr"/>
                </a:tc>
                <a:tc>
                  <a:txBody>
                    <a:bodyPr/>
                    <a:lstStyle/>
                    <a:p>
                      <a:pPr algn="ctr"/>
                      <a:r>
                        <a:rPr lang="nl-NL" sz="1800" dirty="0"/>
                        <a:t>Gedrag</a:t>
                      </a:r>
                    </a:p>
                  </a:txBody>
                  <a:tcPr marL="91447" marR="91447" marT="45702" marB="45702" anchor="ctr"/>
                </a:tc>
                <a:tc>
                  <a:txBody>
                    <a:bodyPr/>
                    <a:lstStyle/>
                    <a:p>
                      <a:pPr algn="ctr"/>
                      <a:r>
                        <a:rPr lang="nl-NL" sz="1800" dirty="0"/>
                        <a:t>Sociaal</a:t>
                      </a:r>
                    </a:p>
                  </a:txBody>
                  <a:tcPr marL="91447" marR="91447" marT="45702" marB="45702" anchor="ctr"/>
                </a:tc>
                <a:extLst>
                  <a:ext uri="{0D108BD9-81ED-4DB2-BD59-A6C34878D82A}">
                    <a16:rowId xmlns:a16="http://schemas.microsoft.com/office/drawing/2014/main" val="10000"/>
                  </a:ext>
                </a:extLst>
              </a:tr>
              <a:tr h="1004734">
                <a:tc>
                  <a:txBody>
                    <a:bodyPr/>
                    <a:lstStyle/>
                    <a:p>
                      <a:pPr algn="ctr"/>
                      <a:r>
                        <a:rPr lang="nl-NL" sz="1400" dirty="0">
                          <a:solidFill>
                            <a:schemeClr val="bg2"/>
                          </a:solidFill>
                        </a:rPr>
                        <a:t>Fysieke klacht uitdiepen</a:t>
                      </a:r>
                    </a:p>
                  </a:txBody>
                  <a:tcPr marL="91447" marR="91447" marT="45702" marB="45702" anchor="ctr"/>
                </a:tc>
                <a:tc>
                  <a:txBody>
                    <a:bodyPr/>
                    <a:lstStyle/>
                    <a:p>
                      <a:pPr algn="ctr"/>
                      <a:r>
                        <a:rPr lang="nl-NL" sz="1400" dirty="0">
                          <a:solidFill>
                            <a:schemeClr val="bg2"/>
                          </a:solidFill>
                        </a:rPr>
                        <a:t>Idee</a:t>
                      </a:r>
                      <a:r>
                        <a:rPr lang="nl-NL" sz="1400" baseline="0" dirty="0">
                          <a:solidFill>
                            <a:schemeClr val="bg2"/>
                          </a:solidFill>
                        </a:rPr>
                        <a:t> en verklaring over de klacht</a:t>
                      </a:r>
                      <a:endParaRPr lang="nl-NL" sz="1400" dirty="0">
                        <a:solidFill>
                          <a:schemeClr val="bg2"/>
                        </a:solidFill>
                      </a:endParaRPr>
                    </a:p>
                  </a:txBody>
                  <a:tcPr marL="91447" marR="91447" marT="45702" marB="45702" anchor="ctr"/>
                </a:tc>
                <a:tc>
                  <a:txBody>
                    <a:bodyPr/>
                    <a:lstStyle/>
                    <a:p>
                      <a:pPr algn="ctr"/>
                      <a:r>
                        <a:rPr lang="nl-NL" sz="1400" dirty="0">
                          <a:solidFill>
                            <a:schemeClr val="bg2"/>
                          </a:solidFill>
                        </a:rPr>
                        <a:t>Welke emoties?</a:t>
                      </a:r>
                    </a:p>
                  </a:txBody>
                  <a:tcPr marL="91447" marR="91447" marT="45702" marB="45702" anchor="ctr"/>
                </a:tc>
                <a:tc>
                  <a:txBody>
                    <a:bodyPr/>
                    <a:lstStyle/>
                    <a:p>
                      <a:pPr algn="ctr"/>
                      <a:r>
                        <a:rPr lang="nl-NL" sz="1400" dirty="0">
                          <a:solidFill>
                            <a:schemeClr val="bg2"/>
                          </a:solidFill>
                        </a:rPr>
                        <a:t>Coping en effect</a:t>
                      </a:r>
                    </a:p>
                  </a:txBody>
                  <a:tcPr marL="91447" marR="91447" marT="45702" marB="45702" anchor="ctr"/>
                </a:tc>
                <a:tc>
                  <a:txBody>
                    <a:bodyPr/>
                    <a:lstStyle/>
                    <a:p>
                      <a:pPr algn="ctr"/>
                      <a:r>
                        <a:rPr lang="nl-NL" sz="1400" dirty="0"/>
                        <a:t>Sociale gevolgen</a:t>
                      </a:r>
                    </a:p>
                  </a:txBody>
                  <a:tcPr marL="91447" marR="91447" marT="45702" marB="45702" anchor="ctr"/>
                </a:tc>
                <a:extLst>
                  <a:ext uri="{0D108BD9-81ED-4DB2-BD59-A6C34878D82A}">
                    <a16:rowId xmlns:a16="http://schemas.microsoft.com/office/drawing/2014/main" val="10001"/>
                  </a:ext>
                </a:extLst>
              </a:tr>
              <a:tr h="1297794">
                <a:tc>
                  <a:txBody>
                    <a:bodyPr/>
                    <a:lstStyle/>
                    <a:p>
                      <a:pPr algn="ctr"/>
                      <a:r>
                        <a:rPr lang="nl-NL" sz="1400" dirty="0">
                          <a:solidFill>
                            <a:schemeClr val="bg2"/>
                          </a:solidFill>
                        </a:rPr>
                        <a:t>Anam</a:t>
                      </a:r>
                      <a:r>
                        <a:rPr lang="nl-NL" sz="1400" baseline="0" dirty="0">
                          <a:solidFill>
                            <a:schemeClr val="bg2"/>
                          </a:solidFill>
                        </a:rPr>
                        <a:t>nese en   onderzoek</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Idee over oorzaak</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Boosheid,  angst, verdriet, moedeloos </a:t>
                      </a:r>
                      <a:endParaRPr lang="nl-NL" sz="1400" dirty="0">
                        <a:solidFill>
                          <a:schemeClr val="bg2"/>
                        </a:solidFill>
                      </a:endParaRP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dirty="0">
                          <a:solidFill>
                            <a:schemeClr val="bg2"/>
                          </a:solidFill>
                        </a:rPr>
                        <a:t>Do of </a:t>
                      </a:r>
                      <a:r>
                        <a:rPr lang="nl-NL" sz="1400" dirty="0" err="1">
                          <a:solidFill>
                            <a:schemeClr val="bg2"/>
                          </a:solidFill>
                        </a:rPr>
                        <a:t>Don’t</a:t>
                      </a:r>
                      <a:r>
                        <a:rPr lang="nl-NL" sz="1400" dirty="0">
                          <a:solidFill>
                            <a:schemeClr val="bg2"/>
                          </a:solidFill>
                        </a:rPr>
                        <a:t> en effect</a:t>
                      </a: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dirty="0"/>
                        <a:t>Reactie omgeving thuis en werk</a:t>
                      </a:r>
                    </a:p>
                  </a:txBody>
                  <a:tcPr marL="91447" marR="91447" marT="45702" marB="45702" anchor="ctr"/>
                </a:tc>
                <a:extLst>
                  <a:ext uri="{0D108BD9-81ED-4DB2-BD59-A6C34878D82A}">
                    <a16:rowId xmlns:a16="http://schemas.microsoft.com/office/drawing/2014/main" val="10002"/>
                  </a:ext>
                </a:extLst>
              </a:tr>
              <a:tr h="1004734">
                <a:tc>
                  <a:txBody>
                    <a:bodyPr/>
                    <a:lstStyle/>
                    <a:p>
                      <a:pPr algn="ctr"/>
                      <a:r>
                        <a:rPr lang="nl-NL" sz="1400" dirty="0">
                          <a:solidFill>
                            <a:schemeClr val="bg2"/>
                          </a:solidFill>
                        </a:rPr>
                        <a:t>Aard,</a:t>
                      </a:r>
                      <a:r>
                        <a:rPr lang="nl-NL" sz="1400" baseline="0" dirty="0">
                          <a:solidFill>
                            <a:schemeClr val="bg2"/>
                          </a:solidFill>
                        </a:rPr>
                        <a:t> ernst en duur</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Interpretatie en verwachting</a:t>
                      </a:r>
                      <a:endParaRPr lang="nl-NL" sz="1400" dirty="0">
                        <a:solidFill>
                          <a:schemeClr val="bg2"/>
                        </a:solidFill>
                      </a:endParaRPr>
                    </a:p>
                  </a:txBody>
                  <a:tcPr marL="91447" marR="91447" marT="45702" marB="45702" anchor="ctr"/>
                </a:tc>
                <a:tc>
                  <a:txBody>
                    <a:bodyPr/>
                    <a:lstStyle/>
                    <a:p>
                      <a:pPr algn="ctr"/>
                      <a:r>
                        <a:rPr lang="nl-NL" sz="1400" baseline="0" dirty="0">
                          <a:solidFill>
                            <a:schemeClr val="bg2"/>
                          </a:solidFill>
                        </a:rPr>
                        <a:t>Invloed klacht op stemming</a:t>
                      </a:r>
                      <a:endParaRPr lang="nl-NL" sz="1400" dirty="0">
                        <a:solidFill>
                          <a:schemeClr val="bg2"/>
                        </a:solidFill>
                      </a:endParaRP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dirty="0">
                          <a:solidFill>
                            <a:schemeClr val="bg2"/>
                          </a:solidFill>
                        </a:rPr>
                        <a:t>Vermijding, hulp zoeken</a:t>
                      </a:r>
                    </a:p>
                  </a:txBody>
                  <a:tcPr marL="91447" marR="91447" marT="45702" marB="4570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400" dirty="0"/>
                        <a:t>Verzuim</a:t>
                      </a:r>
                    </a:p>
                  </a:txBody>
                  <a:tcPr marL="91447" marR="91447" marT="45702" marB="45702" anchor="ctr"/>
                </a:tc>
                <a:extLst>
                  <a:ext uri="{0D108BD9-81ED-4DB2-BD59-A6C34878D82A}">
                    <a16:rowId xmlns:a16="http://schemas.microsoft.com/office/drawing/2014/main" val="10003"/>
                  </a:ext>
                </a:extLst>
              </a:tr>
            </a:tbl>
          </a:graphicData>
        </a:graphic>
      </p:graphicFrame>
      <p:sp>
        <p:nvSpPr>
          <p:cNvPr id="2" name="Tekstvak 1"/>
          <p:cNvSpPr txBox="1"/>
          <p:nvPr/>
        </p:nvSpPr>
        <p:spPr>
          <a:xfrm>
            <a:off x="5555649" y="5714781"/>
            <a:ext cx="2581156" cy="261610"/>
          </a:xfrm>
          <a:prstGeom prst="rect">
            <a:avLst/>
          </a:prstGeom>
          <a:noFill/>
        </p:spPr>
        <p:txBody>
          <a:bodyPr wrap="none" rtlCol="0">
            <a:spAutoFit/>
          </a:bodyPr>
          <a:lstStyle/>
          <a:p>
            <a:r>
              <a:rPr lang="nl-NL" sz="1100" i="1" dirty="0"/>
              <a:t>Bron: Van Spaendonk e.a., 1995:1999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3328696353"/>
              </p:ext>
            </p:extLst>
          </p:nvPr>
        </p:nvGraphicFramePr>
        <p:xfrm>
          <a:off x="611188" y="1403350"/>
          <a:ext cx="7380285" cy="4176464"/>
        </p:xfrm>
        <a:graphic>
          <a:graphicData uri="http://schemas.openxmlformats.org/drawingml/2006/table">
            <a:tbl>
              <a:tblPr firstRow="1" bandRow="1">
                <a:tableStyleId>{5C22544A-7EE6-4342-B048-85BDC9FD1C3A}</a:tableStyleId>
              </a:tblPr>
              <a:tblGrid>
                <a:gridCol w="1476057">
                  <a:extLst>
                    <a:ext uri="{9D8B030D-6E8A-4147-A177-3AD203B41FA5}">
                      <a16:colId xmlns:a16="http://schemas.microsoft.com/office/drawing/2014/main" val="20000"/>
                    </a:ext>
                  </a:extLst>
                </a:gridCol>
                <a:gridCol w="1476057">
                  <a:extLst>
                    <a:ext uri="{9D8B030D-6E8A-4147-A177-3AD203B41FA5}">
                      <a16:colId xmlns:a16="http://schemas.microsoft.com/office/drawing/2014/main" val="20001"/>
                    </a:ext>
                  </a:extLst>
                </a:gridCol>
                <a:gridCol w="1476057">
                  <a:extLst>
                    <a:ext uri="{9D8B030D-6E8A-4147-A177-3AD203B41FA5}">
                      <a16:colId xmlns:a16="http://schemas.microsoft.com/office/drawing/2014/main" val="20002"/>
                    </a:ext>
                  </a:extLst>
                </a:gridCol>
                <a:gridCol w="1476057">
                  <a:extLst>
                    <a:ext uri="{9D8B030D-6E8A-4147-A177-3AD203B41FA5}">
                      <a16:colId xmlns:a16="http://schemas.microsoft.com/office/drawing/2014/main" val="20003"/>
                    </a:ext>
                  </a:extLst>
                </a:gridCol>
                <a:gridCol w="1476057">
                  <a:extLst>
                    <a:ext uri="{9D8B030D-6E8A-4147-A177-3AD203B41FA5}">
                      <a16:colId xmlns:a16="http://schemas.microsoft.com/office/drawing/2014/main" val="20004"/>
                    </a:ext>
                  </a:extLst>
                </a:gridCol>
              </a:tblGrid>
              <a:tr h="522954">
                <a:tc>
                  <a:txBody>
                    <a:bodyPr/>
                    <a:lstStyle/>
                    <a:p>
                      <a:pPr algn="ctr"/>
                      <a:r>
                        <a:rPr lang="nl-NL" sz="1800" dirty="0" err="1"/>
                        <a:t>Distress</a:t>
                      </a:r>
                      <a:endParaRPr lang="nl-NL" sz="1800" dirty="0"/>
                    </a:p>
                  </a:txBody>
                  <a:tcPr marL="91433" marR="91433" marT="45730" marB="45730" anchor="ctr"/>
                </a:tc>
                <a:tc>
                  <a:txBody>
                    <a:bodyPr/>
                    <a:lstStyle/>
                    <a:p>
                      <a:pPr algn="ctr"/>
                      <a:r>
                        <a:rPr lang="nl-NL" sz="1800" dirty="0"/>
                        <a:t>Angst</a:t>
                      </a:r>
                    </a:p>
                  </a:txBody>
                  <a:tcPr marL="91433" marR="91433" marT="45730" marB="45730" anchor="ctr"/>
                </a:tc>
                <a:tc>
                  <a:txBody>
                    <a:bodyPr/>
                    <a:lstStyle/>
                    <a:p>
                      <a:pPr algn="ctr"/>
                      <a:r>
                        <a:rPr lang="nl-NL" sz="1800" dirty="0"/>
                        <a:t>Depressie</a:t>
                      </a:r>
                    </a:p>
                  </a:txBody>
                  <a:tcPr marL="91433" marR="91433" marT="45730" marB="45730" anchor="ctr"/>
                </a:tc>
                <a:tc>
                  <a:txBody>
                    <a:bodyPr/>
                    <a:lstStyle/>
                    <a:p>
                      <a:pPr algn="ctr"/>
                      <a:r>
                        <a:rPr lang="nl-NL" sz="1800" dirty="0" err="1"/>
                        <a:t>Somatisatie</a:t>
                      </a:r>
                      <a:endParaRPr lang="nl-NL" sz="1800" dirty="0"/>
                    </a:p>
                  </a:txBody>
                  <a:tcPr marL="91433" marR="91433" marT="45730" marB="45730" anchor="ctr"/>
                </a:tc>
                <a:tc>
                  <a:txBody>
                    <a:bodyPr/>
                    <a:lstStyle/>
                    <a:p>
                      <a:pPr algn="ctr"/>
                      <a:r>
                        <a:rPr lang="nl-NL" sz="1800" dirty="0" err="1"/>
                        <a:t>Levensgeb</a:t>
                      </a:r>
                      <a:r>
                        <a:rPr lang="nl-NL" sz="1800" dirty="0"/>
                        <a:t>.</a:t>
                      </a:r>
                    </a:p>
                  </a:txBody>
                  <a:tcPr marL="91433" marR="91433" marT="45730" marB="45730" anchor="ctr"/>
                </a:tc>
                <a:extLst>
                  <a:ext uri="{0D108BD9-81ED-4DB2-BD59-A6C34878D82A}">
                    <a16:rowId xmlns:a16="http://schemas.microsoft.com/office/drawing/2014/main" val="10000"/>
                  </a:ext>
                </a:extLst>
              </a:tr>
              <a:tr h="730702">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1"/>
                  </a:ext>
                </a:extLst>
              </a:tr>
              <a:tr h="730702">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2"/>
                  </a:ext>
                </a:extLst>
              </a:tr>
              <a:tr h="730702">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3"/>
                  </a:ext>
                </a:extLst>
              </a:tr>
              <a:tr h="730702">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4"/>
                  </a:ext>
                </a:extLst>
              </a:tr>
              <a:tr h="730702">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5"/>
                  </a:ext>
                </a:extLst>
              </a:tr>
            </a:tbl>
          </a:graphicData>
        </a:graphic>
      </p:graphicFrame>
      <p:sp>
        <p:nvSpPr>
          <p:cNvPr id="28674" name="Tijdelijke aanduiding voor datum 3"/>
          <p:cNvSpPr>
            <a:spLocks noGrp="1"/>
          </p:cNvSpPr>
          <p:nvPr>
            <p:ph type="dt" sz="quarter" idx="10"/>
          </p:nvPr>
        </p:nvSpPr>
        <p:spPr>
          <a:noFill/>
          <a:ln>
            <a:miter lim="800000"/>
            <a:headEnd/>
            <a:tailEnd/>
          </a:ln>
        </p:spPr>
        <p:txBody>
          <a:bodyPr/>
          <a:lstStyle/>
          <a:p>
            <a:pPr defTabSz="863600"/>
            <a:fld id="{3CF3AD1E-8EA2-4250-88E4-45FAA8BE4681}"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9CC1BCA0-ED1C-4A7B-B5E2-1423BD9A3230}" type="slidenum">
              <a:rPr lang="en-US" smtClean="0"/>
              <a:pPr defTabSz="863600"/>
              <a:t>31</a:t>
            </a:fld>
            <a:endParaRPr lang="en-US" dirty="0"/>
          </a:p>
        </p:txBody>
      </p:sp>
      <p:sp>
        <p:nvSpPr>
          <p:cNvPr id="28675" name="Rectangle 2"/>
          <p:cNvSpPr>
            <a:spLocks noGrp="1" noChangeArrowheads="1"/>
          </p:cNvSpPr>
          <p:nvPr>
            <p:ph type="title"/>
          </p:nvPr>
        </p:nvSpPr>
        <p:spPr/>
        <p:txBody>
          <a:bodyPr/>
          <a:lstStyle/>
          <a:p>
            <a:pPr eaLnBrk="1" hangingPunct="1"/>
            <a:r>
              <a:rPr lang="en-US" dirty="0" err="1"/>
              <a:t>Vroegdiagnostiek</a:t>
            </a:r>
            <a:r>
              <a:rPr lang="en-US" dirty="0"/>
              <a:t> </a:t>
            </a:r>
            <a:r>
              <a:rPr lang="en-US" dirty="0" err="1"/>
              <a:t>psychosomatiek</a:t>
            </a:r>
            <a:br>
              <a:rPr lang="en-US" dirty="0"/>
            </a:br>
            <a:r>
              <a:rPr lang="en-US" dirty="0" err="1"/>
              <a:t>Sleutelvragen</a:t>
            </a:r>
            <a:r>
              <a:rPr lang="en-US" dirty="0"/>
              <a:t> over:</a:t>
            </a:r>
          </a:p>
        </p:txBody>
      </p:sp>
      <p:graphicFrame>
        <p:nvGraphicFramePr>
          <p:cNvPr id="5" name="Tabel 4"/>
          <p:cNvGraphicFramePr>
            <a:graphicFrameLocks noGrp="1"/>
          </p:cNvGraphicFramePr>
          <p:nvPr>
            <p:extLst>
              <p:ext uri="{D42A27DB-BD31-4B8C-83A1-F6EECF244321}">
                <p14:modId xmlns:p14="http://schemas.microsoft.com/office/powerpoint/2010/main" val="3682894687"/>
              </p:ext>
            </p:extLst>
          </p:nvPr>
        </p:nvGraphicFramePr>
        <p:xfrm>
          <a:off x="611969" y="1403883"/>
          <a:ext cx="7380285" cy="4176464"/>
        </p:xfrm>
        <a:graphic>
          <a:graphicData uri="http://schemas.openxmlformats.org/drawingml/2006/table">
            <a:tbl>
              <a:tblPr firstRow="1" bandRow="1">
                <a:tableStyleId>{5C22544A-7EE6-4342-B048-85BDC9FD1C3A}</a:tableStyleId>
              </a:tblPr>
              <a:tblGrid>
                <a:gridCol w="1476057">
                  <a:extLst>
                    <a:ext uri="{9D8B030D-6E8A-4147-A177-3AD203B41FA5}">
                      <a16:colId xmlns:a16="http://schemas.microsoft.com/office/drawing/2014/main" val="20000"/>
                    </a:ext>
                  </a:extLst>
                </a:gridCol>
                <a:gridCol w="1476057">
                  <a:extLst>
                    <a:ext uri="{9D8B030D-6E8A-4147-A177-3AD203B41FA5}">
                      <a16:colId xmlns:a16="http://schemas.microsoft.com/office/drawing/2014/main" val="20001"/>
                    </a:ext>
                  </a:extLst>
                </a:gridCol>
                <a:gridCol w="1476057">
                  <a:extLst>
                    <a:ext uri="{9D8B030D-6E8A-4147-A177-3AD203B41FA5}">
                      <a16:colId xmlns:a16="http://schemas.microsoft.com/office/drawing/2014/main" val="20002"/>
                    </a:ext>
                  </a:extLst>
                </a:gridCol>
                <a:gridCol w="1476057">
                  <a:extLst>
                    <a:ext uri="{9D8B030D-6E8A-4147-A177-3AD203B41FA5}">
                      <a16:colId xmlns:a16="http://schemas.microsoft.com/office/drawing/2014/main" val="20003"/>
                    </a:ext>
                  </a:extLst>
                </a:gridCol>
                <a:gridCol w="1476057">
                  <a:extLst>
                    <a:ext uri="{9D8B030D-6E8A-4147-A177-3AD203B41FA5}">
                      <a16:colId xmlns:a16="http://schemas.microsoft.com/office/drawing/2014/main" val="20004"/>
                    </a:ext>
                  </a:extLst>
                </a:gridCol>
              </a:tblGrid>
              <a:tr h="522954">
                <a:tc>
                  <a:txBody>
                    <a:bodyPr/>
                    <a:lstStyle/>
                    <a:p>
                      <a:pPr algn="ctr"/>
                      <a:r>
                        <a:rPr lang="nl-NL" sz="1800" dirty="0" err="1"/>
                        <a:t>Distress</a:t>
                      </a:r>
                      <a:endParaRPr lang="nl-NL" sz="1800" dirty="0"/>
                    </a:p>
                  </a:txBody>
                  <a:tcPr marL="91433" marR="91433" marT="45730" marB="45730" anchor="ctr"/>
                </a:tc>
                <a:tc>
                  <a:txBody>
                    <a:bodyPr/>
                    <a:lstStyle/>
                    <a:p>
                      <a:pPr algn="ctr"/>
                      <a:r>
                        <a:rPr lang="nl-NL" sz="1800" dirty="0"/>
                        <a:t>Angst</a:t>
                      </a:r>
                    </a:p>
                  </a:txBody>
                  <a:tcPr marL="91433" marR="91433" marT="45730" marB="45730" anchor="ctr"/>
                </a:tc>
                <a:tc>
                  <a:txBody>
                    <a:bodyPr/>
                    <a:lstStyle/>
                    <a:p>
                      <a:pPr algn="ctr"/>
                      <a:r>
                        <a:rPr lang="nl-NL" sz="1800" dirty="0"/>
                        <a:t>Depressie</a:t>
                      </a:r>
                    </a:p>
                  </a:txBody>
                  <a:tcPr marL="91433" marR="91433" marT="45730" marB="45730" anchor="ctr"/>
                </a:tc>
                <a:tc>
                  <a:txBody>
                    <a:bodyPr/>
                    <a:lstStyle/>
                    <a:p>
                      <a:pPr algn="ctr"/>
                      <a:r>
                        <a:rPr lang="nl-NL" sz="1800" dirty="0" err="1"/>
                        <a:t>Somatisatie</a:t>
                      </a:r>
                      <a:endParaRPr lang="nl-NL" sz="1800" dirty="0"/>
                    </a:p>
                  </a:txBody>
                  <a:tcPr marL="91433" marR="91433" marT="45730" marB="45730" anchor="ctr"/>
                </a:tc>
                <a:tc>
                  <a:txBody>
                    <a:bodyPr/>
                    <a:lstStyle/>
                    <a:p>
                      <a:pPr algn="ctr"/>
                      <a:r>
                        <a:rPr lang="nl-NL" sz="1800" dirty="0" err="1"/>
                        <a:t>Levensgeb</a:t>
                      </a:r>
                      <a:r>
                        <a:rPr lang="nl-NL" sz="1800" dirty="0"/>
                        <a:t>.</a:t>
                      </a:r>
                    </a:p>
                  </a:txBody>
                  <a:tcPr marL="91433" marR="91433" marT="45730" marB="45730" anchor="ctr"/>
                </a:tc>
                <a:extLst>
                  <a:ext uri="{0D108BD9-81ED-4DB2-BD59-A6C34878D82A}">
                    <a16:rowId xmlns:a16="http://schemas.microsoft.com/office/drawing/2014/main" val="10000"/>
                  </a:ext>
                </a:extLst>
              </a:tr>
              <a:tr h="730702">
                <a:tc>
                  <a:txBody>
                    <a:bodyPr/>
                    <a:lstStyle/>
                    <a:p>
                      <a:pPr algn="ctr"/>
                      <a:r>
                        <a:rPr lang="nl-NL" sz="1400" dirty="0"/>
                        <a:t>Mate overbelasting</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1"/>
                  </a:ext>
                </a:extLst>
              </a:tr>
              <a:tr h="730702">
                <a:tc>
                  <a:txBody>
                    <a:bodyPr/>
                    <a:lstStyle/>
                    <a:p>
                      <a:pPr algn="ctr"/>
                      <a:r>
                        <a:rPr lang="nl-NL" sz="1400" dirty="0"/>
                        <a:t>Demoralisatie</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2"/>
                  </a:ext>
                </a:extLst>
              </a:tr>
              <a:tr h="730702">
                <a:tc>
                  <a:txBody>
                    <a:bodyPr/>
                    <a:lstStyle/>
                    <a:p>
                      <a:pPr algn="ctr"/>
                      <a:r>
                        <a:rPr lang="nl-NL" sz="1400" dirty="0"/>
                        <a:t>Duur klachten</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3"/>
                  </a:ext>
                </a:extLst>
              </a:tr>
              <a:tr h="730702">
                <a:tc>
                  <a:txBody>
                    <a:bodyPr/>
                    <a:lstStyle/>
                    <a:p>
                      <a:pPr algn="ctr"/>
                      <a:r>
                        <a:rPr lang="nl-NL" sz="1400" dirty="0"/>
                        <a:t>Grootte klachtengebied</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4"/>
                  </a:ext>
                </a:extLst>
              </a:tr>
              <a:tr h="730702">
                <a:tc>
                  <a:txBody>
                    <a:bodyPr/>
                    <a:lstStyle/>
                    <a:p>
                      <a:pPr algn="ctr"/>
                      <a:r>
                        <a:rPr lang="nl-NL" sz="1400" dirty="0"/>
                        <a:t>Oorzaak ontstaan</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5"/>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1496347365"/>
              </p:ext>
            </p:extLst>
          </p:nvPr>
        </p:nvGraphicFramePr>
        <p:xfrm>
          <a:off x="611969" y="1403883"/>
          <a:ext cx="7380285" cy="4176464"/>
        </p:xfrm>
        <a:graphic>
          <a:graphicData uri="http://schemas.openxmlformats.org/drawingml/2006/table">
            <a:tbl>
              <a:tblPr firstRow="1" bandRow="1">
                <a:tableStyleId>{5C22544A-7EE6-4342-B048-85BDC9FD1C3A}</a:tableStyleId>
              </a:tblPr>
              <a:tblGrid>
                <a:gridCol w="1476057">
                  <a:extLst>
                    <a:ext uri="{9D8B030D-6E8A-4147-A177-3AD203B41FA5}">
                      <a16:colId xmlns:a16="http://schemas.microsoft.com/office/drawing/2014/main" val="20000"/>
                    </a:ext>
                  </a:extLst>
                </a:gridCol>
                <a:gridCol w="1476057">
                  <a:extLst>
                    <a:ext uri="{9D8B030D-6E8A-4147-A177-3AD203B41FA5}">
                      <a16:colId xmlns:a16="http://schemas.microsoft.com/office/drawing/2014/main" val="20001"/>
                    </a:ext>
                  </a:extLst>
                </a:gridCol>
                <a:gridCol w="1476057">
                  <a:extLst>
                    <a:ext uri="{9D8B030D-6E8A-4147-A177-3AD203B41FA5}">
                      <a16:colId xmlns:a16="http://schemas.microsoft.com/office/drawing/2014/main" val="20002"/>
                    </a:ext>
                  </a:extLst>
                </a:gridCol>
                <a:gridCol w="1476057">
                  <a:extLst>
                    <a:ext uri="{9D8B030D-6E8A-4147-A177-3AD203B41FA5}">
                      <a16:colId xmlns:a16="http://schemas.microsoft.com/office/drawing/2014/main" val="20003"/>
                    </a:ext>
                  </a:extLst>
                </a:gridCol>
                <a:gridCol w="1476057">
                  <a:extLst>
                    <a:ext uri="{9D8B030D-6E8A-4147-A177-3AD203B41FA5}">
                      <a16:colId xmlns:a16="http://schemas.microsoft.com/office/drawing/2014/main" val="20004"/>
                    </a:ext>
                  </a:extLst>
                </a:gridCol>
              </a:tblGrid>
              <a:tr h="522954">
                <a:tc>
                  <a:txBody>
                    <a:bodyPr/>
                    <a:lstStyle/>
                    <a:p>
                      <a:pPr algn="ctr"/>
                      <a:r>
                        <a:rPr lang="nl-NL" sz="1800" dirty="0" err="1"/>
                        <a:t>Distress</a:t>
                      </a:r>
                      <a:endParaRPr lang="nl-NL" sz="1800" dirty="0"/>
                    </a:p>
                  </a:txBody>
                  <a:tcPr marL="91433" marR="91433" marT="45730" marB="45730" anchor="ctr"/>
                </a:tc>
                <a:tc>
                  <a:txBody>
                    <a:bodyPr/>
                    <a:lstStyle/>
                    <a:p>
                      <a:pPr algn="ctr"/>
                      <a:r>
                        <a:rPr lang="nl-NL" sz="1800" dirty="0"/>
                        <a:t>Angst</a:t>
                      </a:r>
                    </a:p>
                  </a:txBody>
                  <a:tcPr marL="91433" marR="91433" marT="45730" marB="45730" anchor="ctr"/>
                </a:tc>
                <a:tc>
                  <a:txBody>
                    <a:bodyPr/>
                    <a:lstStyle/>
                    <a:p>
                      <a:pPr algn="ctr"/>
                      <a:r>
                        <a:rPr lang="nl-NL" sz="1800" dirty="0"/>
                        <a:t>Depressie</a:t>
                      </a:r>
                    </a:p>
                  </a:txBody>
                  <a:tcPr marL="91433" marR="91433" marT="45730" marB="45730" anchor="ctr"/>
                </a:tc>
                <a:tc>
                  <a:txBody>
                    <a:bodyPr/>
                    <a:lstStyle/>
                    <a:p>
                      <a:pPr algn="ctr"/>
                      <a:r>
                        <a:rPr lang="nl-NL" sz="1800" dirty="0" err="1"/>
                        <a:t>Somatisatie</a:t>
                      </a:r>
                      <a:endParaRPr lang="nl-NL" sz="1800" dirty="0"/>
                    </a:p>
                  </a:txBody>
                  <a:tcPr marL="91433" marR="91433" marT="45730" marB="45730" anchor="ctr"/>
                </a:tc>
                <a:tc>
                  <a:txBody>
                    <a:bodyPr/>
                    <a:lstStyle/>
                    <a:p>
                      <a:pPr algn="ctr"/>
                      <a:r>
                        <a:rPr lang="nl-NL" sz="1800" dirty="0" err="1"/>
                        <a:t>Levensgeb</a:t>
                      </a:r>
                      <a:r>
                        <a:rPr lang="nl-NL" sz="1800" dirty="0"/>
                        <a:t>.</a:t>
                      </a:r>
                    </a:p>
                  </a:txBody>
                  <a:tcPr marL="91433" marR="91433" marT="45730" marB="45730" anchor="ctr"/>
                </a:tc>
                <a:extLst>
                  <a:ext uri="{0D108BD9-81ED-4DB2-BD59-A6C34878D82A}">
                    <a16:rowId xmlns:a16="http://schemas.microsoft.com/office/drawing/2014/main" val="10000"/>
                  </a:ext>
                </a:extLst>
              </a:tr>
              <a:tr h="730702">
                <a:tc>
                  <a:txBody>
                    <a:bodyPr/>
                    <a:lstStyle/>
                    <a:p>
                      <a:pPr algn="ctr"/>
                      <a:r>
                        <a:rPr lang="nl-NL" sz="1400" dirty="0">
                          <a:solidFill>
                            <a:schemeClr val="bg2"/>
                          </a:solidFill>
                        </a:rPr>
                        <a:t>Mate overbelasting</a:t>
                      </a:r>
                    </a:p>
                  </a:txBody>
                  <a:tcPr marL="91433" marR="91433" marT="45730" marB="45730" anchor="ctr"/>
                </a:tc>
                <a:tc>
                  <a:txBody>
                    <a:bodyPr/>
                    <a:lstStyle/>
                    <a:p>
                      <a:pPr algn="ctr"/>
                      <a:r>
                        <a:rPr lang="nl-NL" sz="1400" dirty="0"/>
                        <a:t>Reële angst</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1"/>
                  </a:ext>
                </a:extLst>
              </a:tr>
              <a:tr h="730702">
                <a:tc>
                  <a:txBody>
                    <a:bodyPr/>
                    <a:lstStyle/>
                    <a:p>
                      <a:pPr algn="ctr"/>
                      <a:r>
                        <a:rPr lang="nl-NL" sz="1400" dirty="0">
                          <a:solidFill>
                            <a:schemeClr val="bg2"/>
                          </a:solidFill>
                        </a:rPr>
                        <a:t>Demoralisatie</a:t>
                      </a:r>
                    </a:p>
                  </a:txBody>
                  <a:tcPr marL="91433" marR="91433" marT="45730" marB="45730" anchor="ctr"/>
                </a:tc>
                <a:tc>
                  <a:txBody>
                    <a:bodyPr/>
                    <a:lstStyle/>
                    <a:p>
                      <a:pPr algn="ctr"/>
                      <a:r>
                        <a:rPr lang="nl-NL" sz="1400" dirty="0"/>
                        <a:t>Angstgedachte heden/verleden</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2"/>
                  </a:ext>
                </a:extLst>
              </a:tr>
              <a:tr h="730702">
                <a:tc>
                  <a:txBody>
                    <a:bodyPr/>
                    <a:lstStyle/>
                    <a:p>
                      <a:pPr algn="ctr"/>
                      <a:r>
                        <a:rPr lang="nl-NL" sz="1400" dirty="0">
                          <a:solidFill>
                            <a:schemeClr val="bg2"/>
                          </a:solidFill>
                        </a:rPr>
                        <a:t>Duur klachten</a:t>
                      </a:r>
                    </a:p>
                  </a:txBody>
                  <a:tcPr marL="91433" marR="91433" marT="45730" marB="45730" anchor="ctr"/>
                </a:tc>
                <a:tc>
                  <a:txBody>
                    <a:bodyPr/>
                    <a:lstStyle/>
                    <a:p>
                      <a:pPr algn="ctr"/>
                      <a:r>
                        <a:rPr lang="nl-NL" sz="1400" dirty="0"/>
                        <a:t>Negatieve denkspiraal</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3"/>
                  </a:ext>
                </a:extLst>
              </a:tr>
              <a:tr h="730702">
                <a:tc>
                  <a:txBody>
                    <a:bodyPr/>
                    <a:lstStyle/>
                    <a:p>
                      <a:pPr algn="ctr"/>
                      <a:r>
                        <a:rPr lang="nl-NL" sz="1400" dirty="0">
                          <a:solidFill>
                            <a:schemeClr val="bg2"/>
                          </a:solidFill>
                        </a:rPr>
                        <a:t>Grootte klachtengebied</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4"/>
                  </a:ext>
                </a:extLst>
              </a:tr>
              <a:tr h="730702">
                <a:tc>
                  <a:txBody>
                    <a:bodyPr/>
                    <a:lstStyle/>
                    <a:p>
                      <a:pPr algn="ctr"/>
                      <a:r>
                        <a:rPr lang="nl-NL" sz="1400" dirty="0">
                          <a:solidFill>
                            <a:schemeClr val="bg2"/>
                          </a:solidFill>
                        </a:rPr>
                        <a:t>Oorzaak ontstaan</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5"/>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921547532"/>
              </p:ext>
            </p:extLst>
          </p:nvPr>
        </p:nvGraphicFramePr>
        <p:xfrm>
          <a:off x="611969" y="1403883"/>
          <a:ext cx="7380285" cy="4176464"/>
        </p:xfrm>
        <a:graphic>
          <a:graphicData uri="http://schemas.openxmlformats.org/drawingml/2006/table">
            <a:tbl>
              <a:tblPr firstRow="1" bandRow="1">
                <a:tableStyleId>{5C22544A-7EE6-4342-B048-85BDC9FD1C3A}</a:tableStyleId>
              </a:tblPr>
              <a:tblGrid>
                <a:gridCol w="1476057">
                  <a:extLst>
                    <a:ext uri="{9D8B030D-6E8A-4147-A177-3AD203B41FA5}">
                      <a16:colId xmlns:a16="http://schemas.microsoft.com/office/drawing/2014/main" val="20000"/>
                    </a:ext>
                  </a:extLst>
                </a:gridCol>
                <a:gridCol w="1476057">
                  <a:extLst>
                    <a:ext uri="{9D8B030D-6E8A-4147-A177-3AD203B41FA5}">
                      <a16:colId xmlns:a16="http://schemas.microsoft.com/office/drawing/2014/main" val="20001"/>
                    </a:ext>
                  </a:extLst>
                </a:gridCol>
                <a:gridCol w="1476057">
                  <a:extLst>
                    <a:ext uri="{9D8B030D-6E8A-4147-A177-3AD203B41FA5}">
                      <a16:colId xmlns:a16="http://schemas.microsoft.com/office/drawing/2014/main" val="20002"/>
                    </a:ext>
                  </a:extLst>
                </a:gridCol>
                <a:gridCol w="1476057">
                  <a:extLst>
                    <a:ext uri="{9D8B030D-6E8A-4147-A177-3AD203B41FA5}">
                      <a16:colId xmlns:a16="http://schemas.microsoft.com/office/drawing/2014/main" val="20003"/>
                    </a:ext>
                  </a:extLst>
                </a:gridCol>
                <a:gridCol w="1476057">
                  <a:extLst>
                    <a:ext uri="{9D8B030D-6E8A-4147-A177-3AD203B41FA5}">
                      <a16:colId xmlns:a16="http://schemas.microsoft.com/office/drawing/2014/main" val="20004"/>
                    </a:ext>
                  </a:extLst>
                </a:gridCol>
              </a:tblGrid>
              <a:tr h="522954">
                <a:tc>
                  <a:txBody>
                    <a:bodyPr/>
                    <a:lstStyle/>
                    <a:p>
                      <a:pPr algn="ctr"/>
                      <a:r>
                        <a:rPr lang="nl-NL" sz="1800" dirty="0" err="1"/>
                        <a:t>Distress</a:t>
                      </a:r>
                      <a:endParaRPr lang="nl-NL" sz="1800" dirty="0"/>
                    </a:p>
                  </a:txBody>
                  <a:tcPr marL="91433" marR="91433" marT="45730" marB="45730" anchor="ctr"/>
                </a:tc>
                <a:tc>
                  <a:txBody>
                    <a:bodyPr/>
                    <a:lstStyle/>
                    <a:p>
                      <a:pPr algn="ctr"/>
                      <a:r>
                        <a:rPr lang="nl-NL" sz="1800" dirty="0"/>
                        <a:t>Angst</a:t>
                      </a:r>
                    </a:p>
                  </a:txBody>
                  <a:tcPr marL="91433" marR="91433" marT="45730" marB="45730" anchor="ctr"/>
                </a:tc>
                <a:tc>
                  <a:txBody>
                    <a:bodyPr/>
                    <a:lstStyle/>
                    <a:p>
                      <a:pPr algn="ctr"/>
                      <a:r>
                        <a:rPr lang="nl-NL" sz="1800" dirty="0"/>
                        <a:t>Depressie</a:t>
                      </a:r>
                    </a:p>
                  </a:txBody>
                  <a:tcPr marL="91433" marR="91433" marT="45730" marB="45730" anchor="ctr"/>
                </a:tc>
                <a:tc>
                  <a:txBody>
                    <a:bodyPr/>
                    <a:lstStyle/>
                    <a:p>
                      <a:pPr algn="ctr"/>
                      <a:r>
                        <a:rPr lang="nl-NL" sz="1800" dirty="0" err="1"/>
                        <a:t>Somatisatie</a:t>
                      </a:r>
                      <a:endParaRPr lang="nl-NL" sz="1800" dirty="0"/>
                    </a:p>
                  </a:txBody>
                  <a:tcPr marL="91433" marR="91433" marT="45730" marB="45730" anchor="ctr"/>
                </a:tc>
                <a:tc>
                  <a:txBody>
                    <a:bodyPr/>
                    <a:lstStyle/>
                    <a:p>
                      <a:pPr algn="ctr"/>
                      <a:r>
                        <a:rPr lang="nl-NL" sz="1800" dirty="0" err="1"/>
                        <a:t>Levensgeb</a:t>
                      </a:r>
                      <a:r>
                        <a:rPr lang="nl-NL" sz="1800" dirty="0"/>
                        <a:t>.</a:t>
                      </a:r>
                    </a:p>
                  </a:txBody>
                  <a:tcPr marL="91433" marR="91433" marT="45730" marB="45730" anchor="ctr"/>
                </a:tc>
                <a:extLst>
                  <a:ext uri="{0D108BD9-81ED-4DB2-BD59-A6C34878D82A}">
                    <a16:rowId xmlns:a16="http://schemas.microsoft.com/office/drawing/2014/main" val="10000"/>
                  </a:ext>
                </a:extLst>
              </a:tr>
              <a:tr h="730702">
                <a:tc>
                  <a:txBody>
                    <a:bodyPr/>
                    <a:lstStyle/>
                    <a:p>
                      <a:pPr algn="ctr"/>
                      <a:r>
                        <a:rPr lang="nl-NL" sz="1400" dirty="0">
                          <a:solidFill>
                            <a:schemeClr val="bg2"/>
                          </a:solidFill>
                        </a:rPr>
                        <a:t>Mate overbelasting</a:t>
                      </a:r>
                    </a:p>
                  </a:txBody>
                  <a:tcPr marL="91433" marR="91433" marT="45730" marB="45730" anchor="ctr"/>
                </a:tc>
                <a:tc>
                  <a:txBody>
                    <a:bodyPr/>
                    <a:lstStyle/>
                    <a:p>
                      <a:pPr algn="ctr"/>
                      <a:r>
                        <a:rPr lang="nl-NL" sz="1400" dirty="0">
                          <a:solidFill>
                            <a:schemeClr val="bg2"/>
                          </a:solidFill>
                        </a:rPr>
                        <a:t>Reële angst</a:t>
                      </a:r>
                    </a:p>
                  </a:txBody>
                  <a:tcPr marL="91433" marR="91433" marT="45730" marB="45730" anchor="ctr"/>
                </a:tc>
                <a:tc>
                  <a:txBody>
                    <a:bodyPr/>
                    <a:lstStyle/>
                    <a:p>
                      <a:pPr algn="ctr"/>
                      <a:r>
                        <a:rPr lang="nl-NL" sz="1400" dirty="0"/>
                        <a:t>Frequentie</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1"/>
                  </a:ext>
                </a:extLst>
              </a:tr>
              <a:tr h="730702">
                <a:tc>
                  <a:txBody>
                    <a:bodyPr/>
                    <a:lstStyle/>
                    <a:p>
                      <a:pPr algn="ctr"/>
                      <a:r>
                        <a:rPr lang="nl-NL" sz="1400" dirty="0">
                          <a:solidFill>
                            <a:schemeClr val="bg2"/>
                          </a:solidFill>
                        </a:rPr>
                        <a:t>Demoralisatie</a:t>
                      </a:r>
                    </a:p>
                  </a:txBody>
                  <a:tcPr marL="91433" marR="91433" marT="45730" marB="45730" anchor="ctr"/>
                </a:tc>
                <a:tc>
                  <a:txBody>
                    <a:bodyPr/>
                    <a:lstStyle/>
                    <a:p>
                      <a:pPr algn="ctr"/>
                      <a:r>
                        <a:rPr lang="nl-NL" sz="1400" dirty="0">
                          <a:solidFill>
                            <a:schemeClr val="bg2"/>
                          </a:solidFill>
                        </a:rPr>
                        <a:t>Angstgedachte heden/verleden</a:t>
                      </a:r>
                    </a:p>
                  </a:txBody>
                  <a:tcPr marL="91433" marR="91433" marT="45730" marB="45730" anchor="ctr"/>
                </a:tc>
                <a:tc>
                  <a:txBody>
                    <a:bodyPr/>
                    <a:lstStyle/>
                    <a:p>
                      <a:pPr algn="ctr"/>
                      <a:r>
                        <a:rPr lang="nl-NL" sz="1400" dirty="0"/>
                        <a:t>Polariteit</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2"/>
                  </a:ext>
                </a:extLst>
              </a:tr>
              <a:tr h="730702">
                <a:tc>
                  <a:txBody>
                    <a:bodyPr/>
                    <a:lstStyle/>
                    <a:p>
                      <a:pPr algn="ctr"/>
                      <a:r>
                        <a:rPr lang="nl-NL" sz="1400" dirty="0">
                          <a:solidFill>
                            <a:schemeClr val="bg2"/>
                          </a:solidFill>
                        </a:rPr>
                        <a:t>Duur klachten</a:t>
                      </a:r>
                    </a:p>
                  </a:txBody>
                  <a:tcPr marL="91433" marR="91433" marT="45730" marB="45730" anchor="ctr"/>
                </a:tc>
                <a:tc>
                  <a:txBody>
                    <a:bodyPr/>
                    <a:lstStyle/>
                    <a:p>
                      <a:pPr algn="ctr"/>
                      <a:r>
                        <a:rPr lang="nl-NL" sz="1400" dirty="0">
                          <a:solidFill>
                            <a:schemeClr val="bg2"/>
                          </a:solidFill>
                        </a:rPr>
                        <a:t>Negatieve denkspiraal</a:t>
                      </a:r>
                    </a:p>
                  </a:txBody>
                  <a:tcPr marL="91433" marR="91433" marT="45730" marB="45730" anchor="ctr"/>
                </a:tc>
                <a:tc>
                  <a:txBody>
                    <a:bodyPr/>
                    <a:lstStyle/>
                    <a:p>
                      <a:pPr algn="ctr"/>
                      <a:r>
                        <a:rPr lang="nl-NL" sz="1400" dirty="0"/>
                        <a:t>Mate depressiviteit </a:t>
                      </a:r>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3"/>
                  </a:ext>
                </a:extLst>
              </a:tr>
              <a:tr h="730702">
                <a:tc>
                  <a:txBody>
                    <a:bodyPr/>
                    <a:lstStyle/>
                    <a:p>
                      <a:pPr algn="ctr"/>
                      <a:r>
                        <a:rPr lang="nl-NL" sz="1400" dirty="0">
                          <a:solidFill>
                            <a:schemeClr val="bg2"/>
                          </a:solidFill>
                        </a:rPr>
                        <a:t>Grootte klachtengebied</a:t>
                      </a:r>
                    </a:p>
                  </a:txBody>
                  <a:tcPr marL="91433" marR="91433" marT="45730" marB="45730" anchor="ctr"/>
                </a:tc>
                <a:tc>
                  <a:txBody>
                    <a:bodyPr/>
                    <a:lstStyle/>
                    <a:p>
                      <a:pPr algn="ctr"/>
                      <a:endParaRPr lang="nl-NL" sz="1400" dirty="0">
                        <a:solidFill>
                          <a:schemeClr val="bg2"/>
                        </a:solidFill>
                      </a:endParaRPr>
                    </a:p>
                  </a:txBody>
                  <a:tcPr marL="91433" marR="91433" marT="45730" marB="45730" anchor="ctr"/>
                </a:tc>
                <a:tc>
                  <a:txBody>
                    <a:bodyPr/>
                    <a:lstStyle/>
                    <a:p>
                      <a:pPr algn="ctr"/>
                      <a:r>
                        <a:rPr lang="nl-NL" sz="1400" dirty="0"/>
                        <a:t>Correlatie </a:t>
                      </a:r>
                      <a:r>
                        <a:rPr lang="nl-NL" sz="1400" dirty="0" err="1"/>
                        <a:t>distress</a:t>
                      </a:r>
                      <a:endParaRPr lang="nl-NL" sz="1400" dirty="0"/>
                    </a:p>
                  </a:txBody>
                  <a:tcPr marL="91433" marR="91433" marT="45730" marB="45730" anchor="ctr"/>
                </a:tc>
                <a:tc>
                  <a:txBody>
                    <a:bodyPr/>
                    <a:lstStyle/>
                    <a:p>
                      <a:pPr algn="ct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4"/>
                  </a:ext>
                </a:extLst>
              </a:tr>
              <a:tr h="730702">
                <a:tc>
                  <a:txBody>
                    <a:bodyPr/>
                    <a:lstStyle/>
                    <a:p>
                      <a:pPr algn="ctr"/>
                      <a:r>
                        <a:rPr lang="nl-NL" sz="1400" dirty="0">
                          <a:solidFill>
                            <a:schemeClr val="bg2"/>
                          </a:solidFill>
                        </a:rPr>
                        <a:t>Oorzaak ontstaan</a:t>
                      </a:r>
                    </a:p>
                  </a:txBody>
                  <a:tcPr marL="91433" marR="91433" marT="45730" marB="45730" anchor="ctr"/>
                </a:tc>
                <a:tc>
                  <a:txBody>
                    <a:bodyPr/>
                    <a:lstStyle/>
                    <a:p>
                      <a:pPr algn="ctr"/>
                      <a:endParaRPr lang="nl-NL" sz="1400" dirty="0">
                        <a:solidFill>
                          <a:schemeClr val="bg2"/>
                        </a:solidFill>
                      </a:endParaRPr>
                    </a:p>
                  </a:txBody>
                  <a:tcPr marL="91433" marR="91433" marT="45730" marB="45730" anchor="ctr"/>
                </a:tc>
                <a:tc>
                  <a:txBody>
                    <a:bodyPr/>
                    <a:lstStyle/>
                    <a:p>
                      <a:pPr algn="ctr"/>
                      <a:r>
                        <a:rPr lang="nl-NL" sz="1400" dirty="0"/>
                        <a:t>Correlatie </a:t>
                      </a:r>
                      <a:r>
                        <a:rPr lang="nl-NL" sz="1400" dirty="0" err="1"/>
                        <a:t>life-events</a:t>
                      </a:r>
                      <a:endParaRPr lang="nl-NL" sz="1400" dirty="0"/>
                    </a:p>
                  </a:txBody>
                  <a:tcPr marL="91433" marR="91433" marT="45730" marB="45730" anchor="ctr"/>
                </a:tc>
                <a:tc>
                  <a:txBody>
                    <a:bodyPr/>
                    <a:lstStyle/>
                    <a:p>
                      <a:pPr algn="ctr"/>
                      <a:endParaRPr lang="nl-NL" sz="140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5"/>
                  </a:ext>
                </a:extLst>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432635311"/>
              </p:ext>
            </p:extLst>
          </p:nvPr>
        </p:nvGraphicFramePr>
        <p:xfrm>
          <a:off x="611969" y="1403883"/>
          <a:ext cx="7380285" cy="4176464"/>
        </p:xfrm>
        <a:graphic>
          <a:graphicData uri="http://schemas.openxmlformats.org/drawingml/2006/table">
            <a:tbl>
              <a:tblPr firstRow="1" bandRow="1">
                <a:tableStyleId>{5C22544A-7EE6-4342-B048-85BDC9FD1C3A}</a:tableStyleId>
              </a:tblPr>
              <a:tblGrid>
                <a:gridCol w="1476057">
                  <a:extLst>
                    <a:ext uri="{9D8B030D-6E8A-4147-A177-3AD203B41FA5}">
                      <a16:colId xmlns:a16="http://schemas.microsoft.com/office/drawing/2014/main" val="20000"/>
                    </a:ext>
                  </a:extLst>
                </a:gridCol>
                <a:gridCol w="1476057">
                  <a:extLst>
                    <a:ext uri="{9D8B030D-6E8A-4147-A177-3AD203B41FA5}">
                      <a16:colId xmlns:a16="http://schemas.microsoft.com/office/drawing/2014/main" val="20001"/>
                    </a:ext>
                  </a:extLst>
                </a:gridCol>
                <a:gridCol w="1476057">
                  <a:extLst>
                    <a:ext uri="{9D8B030D-6E8A-4147-A177-3AD203B41FA5}">
                      <a16:colId xmlns:a16="http://schemas.microsoft.com/office/drawing/2014/main" val="20002"/>
                    </a:ext>
                  </a:extLst>
                </a:gridCol>
                <a:gridCol w="1476057">
                  <a:extLst>
                    <a:ext uri="{9D8B030D-6E8A-4147-A177-3AD203B41FA5}">
                      <a16:colId xmlns:a16="http://schemas.microsoft.com/office/drawing/2014/main" val="20003"/>
                    </a:ext>
                  </a:extLst>
                </a:gridCol>
                <a:gridCol w="1476057">
                  <a:extLst>
                    <a:ext uri="{9D8B030D-6E8A-4147-A177-3AD203B41FA5}">
                      <a16:colId xmlns:a16="http://schemas.microsoft.com/office/drawing/2014/main" val="20004"/>
                    </a:ext>
                  </a:extLst>
                </a:gridCol>
              </a:tblGrid>
              <a:tr h="522954">
                <a:tc>
                  <a:txBody>
                    <a:bodyPr/>
                    <a:lstStyle/>
                    <a:p>
                      <a:pPr algn="ctr"/>
                      <a:r>
                        <a:rPr lang="nl-NL" sz="1800" dirty="0" err="1"/>
                        <a:t>Distress</a:t>
                      </a:r>
                      <a:endParaRPr lang="nl-NL" sz="1800" dirty="0"/>
                    </a:p>
                  </a:txBody>
                  <a:tcPr marL="91433" marR="91433" marT="45730" marB="45730" anchor="ctr"/>
                </a:tc>
                <a:tc>
                  <a:txBody>
                    <a:bodyPr/>
                    <a:lstStyle/>
                    <a:p>
                      <a:pPr algn="ctr"/>
                      <a:r>
                        <a:rPr lang="nl-NL" sz="1800" dirty="0"/>
                        <a:t>Angst</a:t>
                      </a:r>
                    </a:p>
                  </a:txBody>
                  <a:tcPr marL="91433" marR="91433" marT="45730" marB="45730" anchor="ctr"/>
                </a:tc>
                <a:tc>
                  <a:txBody>
                    <a:bodyPr/>
                    <a:lstStyle/>
                    <a:p>
                      <a:pPr algn="ctr"/>
                      <a:r>
                        <a:rPr lang="nl-NL" sz="1800" dirty="0"/>
                        <a:t>Depressie</a:t>
                      </a:r>
                    </a:p>
                  </a:txBody>
                  <a:tcPr marL="91433" marR="91433" marT="45730" marB="45730" anchor="ctr"/>
                </a:tc>
                <a:tc>
                  <a:txBody>
                    <a:bodyPr/>
                    <a:lstStyle/>
                    <a:p>
                      <a:pPr algn="ctr"/>
                      <a:r>
                        <a:rPr lang="nl-NL" sz="1800" dirty="0" err="1"/>
                        <a:t>Somatisatie</a:t>
                      </a:r>
                      <a:endParaRPr lang="nl-NL" sz="1800" dirty="0"/>
                    </a:p>
                  </a:txBody>
                  <a:tcPr marL="91433" marR="91433" marT="45730" marB="45730" anchor="ctr"/>
                </a:tc>
                <a:tc>
                  <a:txBody>
                    <a:bodyPr/>
                    <a:lstStyle/>
                    <a:p>
                      <a:pPr algn="ctr"/>
                      <a:r>
                        <a:rPr lang="nl-NL" sz="1800" dirty="0" err="1"/>
                        <a:t>Levensgeb</a:t>
                      </a:r>
                      <a:r>
                        <a:rPr lang="nl-NL" sz="1800" dirty="0"/>
                        <a:t>.</a:t>
                      </a:r>
                    </a:p>
                  </a:txBody>
                  <a:tcPr marL="91433" marR="91433" marT="45730" marB="45730" anchor="ctr"/>
                </a:tc>
                <a:extLst>
                  <a:ext uri="{0D108BD9-81ED-4DB2-BD59-A6C34878D82A}">
                    <a16:rowId xmlns:a16="http://schemas.microsoft.com/office/drawing/2014/main" val="10000"/>
                  </a:ext>
                </a:extLst>
              </a:tr>
              <a:tr h="730702">
                <a:tc>
                  <a:txBody>
                    <a:bodyPr/>
                    <a:lstStyle/>
                    <a:p>
                      <a:pPr algn="ctr"/>
                      <a:r>
                        <a:rPr lang="nl-NL" sz="1400" dirty="0">
                          <a:solidFill>
                            <a:schemeClr val="bg2"/>
                          </a:solidFill>
                        </a:rPr>
                        <a:t>Mate overbelasting</a:t>
                      </a:r>
                    </a:p>
                  </a:txBody>
                  <a:tcPr marL="91433" marR="91433" marT="45730" marB="45730" anchor="ctr"/>
                </a:tc>
                <a:tc>
                  <a:txBody>
                    <a:bodyPr/>
                    <a:lstStyle/>
                    <a:p>
                      <a:pPr algn="ctr"/>
                      <a:r>
                        <a:rPr lang="nl-NL" sz="1400" dirty="0">
                          <a:solidFill>
                            <a:schemeClr val="bg2"/>
                          </a:solidFill>
                        </a:rPr>
                        <a:t>Reële angst</a:t>
                      </a:r>
                    </a:p>
                  </a:txBody>
                  <a:tcPr marL="91433" marR="91433" marT="45730" marB="45730" anchor="ctr"/>
                </a:tc>
                <a:tc>
                  <a:txBody>
                    <a:bodyPr/>
                    <a:lstStyle/>
                    <a:p>
                      <a:pPr algn="ctr"/>
                      <a:r>
                        <a:rPr lang="nl-NL" sz="1400" dirty="0">
                          <a:solidFill>
                            <a:schemeClr val="bg2"/>
                          </a:solidFill>
                        </a:rPr>
                        <a:t>Frequentie</a:t>
                      </a:r>
                    </a:p>
                  </a:txBody>
                  <a:tcPr marL="91433" marR="91433" marT="45730" marB="45730" anchor="ctr"/>
                </a:tc>
                <a:tc>
                  <a:txBody>
                    <a:bodyPr/>
                    <a:lstStyle/>
                    <a:p>
                      <a:pPr algn="ctr"/>
                      <a:r>
                        <a:rPr lang="nl-NL" sz="1400" dirty="0"/>
                        <a:t>Oorzaak</a:t>
                      </a:r>
                      <a:r>
                        <a:rPr lang="nl-NL" sz="1400" baseline="0" dirty="0"/>
                        <a:t> </a:t>
                      </a:r>
                      <a:r>
                        <a:rPr lang="nl-NL" sz="1400" baseline="0" dirty="0" err="1"/>
                        <a:t>vlgs</a:t>
                      </a:r>
                      <a:r>
                        <a:rPr lang="nl-NL" sz="1400" baseline="0" dirty="0"/>
                        <a:t> cliënt</a:t>
                      </a:r>
                      <a:endParaRPr lang="nl-NL" sz="1400" dirty="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1"/>
                  </a:ext>
                </a:extLst>
              </a:tr>
              <a:tr h="730702">
                <a:tc>
                  <a:txBody>
                    <a:bodyPr/>
                    <a:lstStyle/>
                    <a:p>
                      <a:pPr algn="ctr"/>
                      <a:r>
                        <a:rPr lang="nl-NL" sz="1400" dirty="0">
                          <a:solidFill>
                            <a:schemeClr val="bg2"/>
                          </a:solidFill>
                        </a:rPr>
                        <a:t>Demoralisatie</a:t>
                      </a:r>
                    </a:p>
                  </a:txBody>
                  <a:tcPr marL="91433" marR="91433" marT="45730" marB="45730" anchor="ctr"/>
                </a:tc>
                <a:tc>
                  <a:txBody>
                    <a:bodyPr/>
                    <a:lstStyle/>
                    <a:p>
                      <a:pPr algn="ctr"/>
                      <a:r>
                        <a:rPr lang="nl-NL" sz="1400" dirty="0">
                          <a:solidFill>
                            <a:schemeClr val="bg2"/>
                          </a:solidFill>
                        </a:rPr>
                        <a:t>Angstgedachte heden/verleden</a:t>
                      </a:r>
                    </a:p>
                  </a:txBody>
                  <a:tcPr marL="91433" marR="91433" marT="45730" marB="45730" anchor="ctr"/>
                </a:tc>
                <a:tc>
                  <a:txBody>
                    <a:bodyPr/>
                    <a:lstStyle/>
                    <a:p>
                      <a:pPr algn="ctr"/>
                      <a:r>
                        <a:rPr lang="nl-NL" sz="1400" dirty="0">
                          <a:solidFill>
                            <a:schemeClr val="bg2"/>
                          </a:solidFill>
                        </a:rPr>
                        <a:t>Polariteit</a:t>
                      </a:r>
                    </a:p>
                  </a:txBody>
                  <a:tcPr marL="91433" marR="91433" marT="45730" marB="45730" anchor="ctr"/>
                </a:tc>
                <a:tc>
                  <a:txBody>
                    <a:bodyPr/>
                    <a:lstStyle/>
                    <a:p>
                      <a:pPr algn="ctr"/>
                      <a:r>
                        <a:rPr lang="nl-NL" sz="1400" dirty="0"/>
                        <a:t>Acties cliënt</a:t>
                      </a:r>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2"/>
                  </a:ext>
                </a:extLst>
              </a:tr>
              <a:tr h="730702">
                <a:tc>
                  <a:txBody>
                    <a:bodyPr/>
                    <a:lstStyle/>
                    <a:p>
                      <a:pPr algn="ctr"/>
                      <a:r>
                        <a:rPr lang="nl-NL" sz="1400" dirty="0">
                          <a:solidFill>
                            <a:schemeClr val="bg2"/>
                          </a:solidFill>
                        </a:rPr>
                        <a:t>Duur klachten</a:t>
                      </a:r>
                    </a:p>
                  </a:txBody>
                  <a:tcPr marL="91433" marR="91433" marT="45730" marB="45730" anchor="ctr"/>
                </a:tc>
                <a:tc>
                  <a:txBody>
                    <a:bodyPr/>
                    <a:lstStyle/>
                    <a:p>
                      <a:pPr algn="ctr"/>
                      <a:r>
                        <a:rPr lang="nl-NL" sz="1400" dirty="0">
                          <a:solidFill>
                            <a:schemeClr val="bg2"/>
                          </a:solidFill>
                        </a:rPr>
                        <a:t>Negatieve denkspiraal</a:t>
                      </a:r>
                    </a:p>
                  </a:txBody>
                  <a:tcPr marL="91433" marR="91433" marT="45730" marB="45730" anchor="ctr"/>
                </a:tc>
                <a:tc>
                  <a:txBody>
                    <a:bodyPr/>
                    <a:lstStyle/>
                    <a:p>
                      <a:pPr algn="ctr"/>
                      <a:r>
                        <a:rPr lang="nl-NL" sz="1400" dirty="0">
                          <a:solidFill>
                            <a:schemeClr val="bg2"/>
                          </a:solidFill>
                        </a:rPr>
                        <a:t>Mate depressiviteit </a:t>
                      </a:r>
                    </a:p>
                  </a:txBody>
                  <a:tcPr marL="91433" marR="91433" marT="45730" marB="45730" anchor="ctr"/>
                </a:tc>
                <a:tc>
                  <a:txBody>
                    <a:bodyPr/>
                    <a:lstStyle/>
                    <a:p>
                      <a:pPr algn="ctr"/>
                      <a:r>
                        <a:rPr lang="nl-NL" sz="1400" dirty="0"/>
                        <a:t>Acties medische wereld</a:t>
                      </a:r>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3"/>
                  </a:ext>
                </a:extLst>
              </a:tr>
              <a:tr h="730702">
                <a:tc>
                  <a:txBody>
                    <a:bodyPr/>
                    <a:lstStyle/>
                    <a:p>
                      <a:pPr algn="ctr"/>
                      <a:r>
                        <a:rPr lang="nl-NL" sz="1400" dirty="0">
                          <a:solidFill>
                            <a:schemeClr val="bg2"/>
                          </a:solidFill>
                        </a:rPr>
                        <a:t>Grootte klachtengebied</a:t>
                      </a:r>
                    </a:p>
                  </a:txBody>
                  <a:tcPr marL="91433" marR="91433" marT="45730" marB="45730" anchor="ctr"/>
                </a:tc>
                <a:tc>
                  <a:txBody>
                    <a:bodyPr/>
                    <a:lstStyle/>
                    <a:p>
                      <a:pPr algn="ctr"/>
                      <a:endParaRPr lang="nl-NL" sz="1400" dirty="0">
                        <a:solidFill>
                          <a:schemeClr val="bg2"/>
                        </a:solidFill>
                      </a:endParaRPr>
                    </a:p>
                  </a:txBody>
                  <a:tcPr marL="91433" marR="91433" marT="45730" marB="45730" anchor="ctr"/>
                </a:tc>
                <a:tc>
                  <a:txBody>
                    <a:bodyPr/>
                    <a:lstStyle/>
                    <a:p>
                      <a:pPr algn="ctr"/>
                      <a:r>
                        <a:rPr lang="nl-NL" sz="1400" dirty="0">
                          <a:solidFill>
                            <a:schemeClr val="bg2"/>
                          </a:solidFill>
                        </a:rPr>
                        <a:t>Correlatie </a:t>
                      </a:r>
                      <a:r>
                        <a:rPr lang="nl-NL" sz="1400" dirty="0" err="1">
                          <a:solidFill>
                            <a:schemeClr val="bg2"/>
                          </a:solidFill>
                        </a:rPr>
                        <a:t>distress</a:t>
                      </a:r>
                      <a:endParaRPr lang="nl-NL" sz="1400" dirty="0">
                        <a:solidFill>
                          <a:schemeClr val="bg2"/>
                        </a:solidFill>
                      </a:endParaRPr>
                    </a:p>
                  </a:txBody>
                  <a:tcPr marL="91433" marR="91433" marT="45730" marB="45730" anchor="ctr"/>
                </a:tc>
                <a:tc>
                  <a:txBody>
                    <a:bodyPr/>
                    <a:lstStyle/>
                    <a:p>
                      <a:pPr algn="ctr"/>
                      <a:r>
                        <a:rPr lang="nl-NL" sz="1400" dirty="0"/>
                        <a:t>Vertrouwen cliënt</a:t>
                      </a:r>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4"/>
                  </a:ext>
                </a:extLst>
              </a:tr>
              <a:tr h="730702">
                <a:tc>
                  <a:txBody>
                    <a:bodyPr/>
                    <a:lstStyle/>
                    <a:p>
                      <a:pPr algn="ctr"/>
                      <a:r>
                        <a:rPr lang="nl-NL" sz="1400" dirty="0">
                          <a:solidFill>
                            <a:schemeClr val="bg2"/>
                          </a:solidFill>
                        </a:rPr>
                        <a:t>Oorzaak ontstaan</a:t>
                      </a:r>
                    </a:p>
                  </a:txBody>
                  <a:tcPr marL="91433" marR="91433" marT="45730" marB="45730" anchor="ctr"/>
                </a:tc>
                <a:tc>
                  <a:txBody>
                    <a:bodyPr/>
                    <a:lstStyle/>
                    <a:p>
                      <a:pPr algn="ctr"/>
                      <a:endParaRPr lang="nl-NL" sz="1400" dirty="0">
                        <a:solidFill>
                          <a:schemeClr val="bg2"/>
                        </a:solidFill>
                      </a:endParaRPr>
                    </a:p>
                  </a:txBody>
                  <a:tcPr marL="91433" marR="91433" marT="45730" marB="45730" anchor="ctr"/>
                </a:tc>
                <a:tc>
                  <a:txBody>
                    <a:bodyPr/>
                    <a:lstStyle/>
                    <a:p>
                      <a:pPr algn="ctr"/>
                      <a:r>
                        <a:rPr lang="nl-NL" sz="1400" dirty="0">
                          <a:solidFill>
                            <a:schemeClr val="bg2"/>
                          </a:solidFill>
                        </a:rPr>
                        <a:t>Correlatie </a:t>
                      </a:r>
                      <a:r>
                        <a:rPr lang="nl-NL" sz="1400" dirty="0" err="1">
                          <a:solidFill>
                            <a:schemeClr val="bg2"/>
                          </a:solidFill>
                        </a:rPr>
                        <a:t>life-events</a:t>
                      </a:r>
                      <a:endParaRPr lang="nl-NL" sz="1400" dirty="0">
                        <a:solidFill>
                          <a:schemeClr val="bg2"/>
                        </a:solidFill>
                      </a:endParaRPr>
                    </a:p>
                  </a:txBody>
                  <a:tcPr marL="91433" marR="91433" marT="45730" marB="45730" anchor="ctr"/>
                </a:tc>
                <a:tc>
                  <a:txBody>
                    <a:bodyPr/>
                    <a:lstStyle/>
                    <a:p>
                      <a:pPr algn="ctr"/>
                      <a:endParaRPr lang="nl-NL" sz="1400"/>
                    </a:p>
                  </a:txBody>
                  <a:tcPr marL="91433" marR="91433" marT="45730" marB="45730" anchor="ctr"/>
                </a:tc>
                <a:tc>
                  <a:txBody>
                    <a:bodyPr/>
                    <a:lstStyle/>
                    <a:p>
                      <a:pPr algn="ctr"/>
                      <a:endParaRPr lang="nl-NL" sz="1400" dirty="0"/>
                    </a:p>
                  </a:txBody>
                  <a:tcPr marL="91433" marR="91433" marT="45730" marB="45730" anchor="ctr"/>
                </a:tc>
                <a:extLst>
                  <a:ext uri="{0D108BD9-81ED-4DB2-BD59-A6C34878D82A}">
                    <a16:rowId xmlns:a16="http://schemas.microsoft.com/office/drawing/2014/main" val="10005"/>
                  </a:ext>
                </a:extLst>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3383478774"/>
              </p:ext>
            </p:extLst>
          </p:nvPr>
        </p:nvGraphicFramePr>
        <p:xfrm>
          <a:off x="611969" y="1403883"/>
          <a:ext cx="7380285" cy="4176464"/>
        </p:xfrm>
        <a:graphic>
          <a:graphicData uri="http://schemas.openxmlformats.org/drawingml/2006/table">
            <a:tbl>
              <a:tblPr firstRow="1" bandRow="1">
                <a:tableStyleId>{5C22544A-7EE6-4342-B048-85BDC9FD1C3A}</a:tableStyleId>
              </a:tblPr>
              <a:tblGrid>
                <a:gridCol w="1476057">
                  <a:extLst>
                    <a:ext uri="{9D8B030D-6E8A-4147-A177-3AD203B41FA5}">
                      <a16:colId xmlns:a16="http://schemas.microsoft.com/office/drawing/2014/main" val="20000"/>
                    </a:ext>
                  </a:extLst>
                </a:gridCol>
                <a:gridCol w="1476057">
                  <a:extLst>
                    <a:ext uri="{9D8B030D-6E8A-4147-A177-3AD203B41FA5}">
                      <a16:colId xmlns:a16="http://schemas.microsoft.com/office/drawing/2014/main" val="20001"/>
                    </a:ext>
                  </a:extLst>
                </a:gridCol>
                <a:gridCol w="1476057">
                  <a:extLst>
                    <a:ext uri="{9D8B030D-6E8A-4147-A177-3AD203B41FA5}">
                      <a16:colId xmlns:a16="http://schemas.microsoft.com/office/drawing/2014/main" val="20002"/>
                    </a:ext>
                  </a:extLst>
                </a:gridCol>
                <a:gridCol w="1476057">
                  <a:extLst>
                    <a:ext uri="{9D8B030D-6E8A-4147-A177-3AD203B41FA5}">
                      <a16:colId xmlns:a16="http://schemas.microsoft.com/office/drawing/2014/main" val="20003"/>
                    </a:ext>
                  </a:extLst>
                </a:gridCol>
                <a:gridCol w="1476057">
                  <a:extLst>
                    <a:ext uri="{9D8B030D-6E8A-4147-A177-3AD203B41FA5}">
                      <a16:colId xmlns:a16="http://schemas.microsoft.com/office/drawing/2014/main" val="20004"/>
                    </a:ext>
                  </a:extLst>
                </a:gridCol>
              </a:tblGrid>
              <a:tr h="522954">
                <a:tc>
                  <a:txBody>
                    <a:bodyPr/>
                    <a:lstStyle/>
                    <a:p>
                      <a:pPr algn="ctr"/>
                      <a:r>
                        <a:rPr lang="nl-NL" sz="1800" dirty="0" err="1"/>
                        <a:t>Distress</a:t>
                      </a:r>
                      <a:endParaRPr lang="nl-NL" sz="1800" dirty="0"/>
                    </a:p>
                  </a:txBody>
                  <a:tcPr marL="91433" marR="91433" marT="45730" marB="45730" anchor="ctr"/>
                </a:tc>
                <a:tc>
                  <a:txBody>
                    <a:bodyPr/>
                    <a:lstStyle/>
                    <a:p>
                      <a:pPr algn="ctr"/>
                      <a:r>
                        <a:rPr lang="nl-NL" sz="1800" dirty="0"/>
                        <a:t>Angst</a:t>
                      </a:r>
                    </a:p>
                  </a:txBody>
                  <a:tcPr marL="91433" marR="91433" marT="45730" marB="45730" anchor="ctr"/>
                </a:tc>
                <a:tc>
                  <a:txBody>
                    <a:bodyPr/>
                    <a:lstStyle/>
                    <a:p>
                      <a:pPr algn="ctr"/>
                      <a:r>
                        <a:rPr lang="nl-NL" sz="1800" dirty="0"/>
                        <a:t>Depressie</a:t>
                      </a:r>
                    </a:p>
                  </a:txBody>
                  <a:tcPr marL="91433" marR="91433" marT="45730" marB="45730" anchor="ctr"/>
                </a:tc>
                <a:tc>
                  <a:txBody>
                    <a:bodyPr/>
                    <a:lstStyle/>
                    <a:p>
                      <a:pPr algn="ctr"/>
                      <a:r>
                        <a:rPr lang="nl-NL" sz="1800" dirty="0" err="1"/>
                        <a:t>Somatisatie</a:t>
                      </a:r>
                      <a:endParaRPr lang="nl-NL" sz="1800" dirty="0"/>
                    </a:p>
                  </a:txBody>
                  <a:tcPr marL="91433" marR="91433" marT="45730" marB="45730" anchor="ctr"/>
                </a:tc>
                <a:tc>
                  <a:txBody>
                    <a:bodyPr/>
                    <a:lstStyle/>
                    <a:p>
                      <a:pPr algn="ctr"/>
                      <a:r>
                        <a:rPr lang="nl-NL" sz="1800" dirty="0" err="1"/>
                        <a:t>Levensgeb</a:t>
                      </a:r>
                      <a:r>
                        <a:rPr lang="nl-NL" sz="1800" dirty="0"/>
                        <a:t>.</a:t>
                      </a:r>
                    </a:p>
                  </a:txBody>
                  <a:tcPr marL="91433" marR="91433" marT="45730" marB="45730" anchor="ctr"/>
                </a:tc>
                <a:extLst>
                  <a:ext uri="{0D108BD9-81ED-4DB2-BD59-A6C34878D82A}">
                    <a16:rowId xmlns:a16="http://schemas.microsoft.com/office/drawing/2014/main" val="10000"/>
                  </a:ext>
                </a:extLst>
              </a:tr>
              <a:tr h="730702">
                <a:tc>
                  <a:txBody>
                    <a:bodyPr/>
                    <a:lstStyle/>
                    <a:p>
                      <a:pPr algn="ctr"/>
                      <a:r>
                        <a:rPr lang="nl-NL" sz="1400" dirty="0">
                          <a:solidFill>
                            <a:schemeClr val="bg2"/>
                          </a:solidFill>
                        </a:rPr>
                        <a:t>Mate overbelasting</a:t>
                      </a:r>
                    </a:p>
                  </a:txBody>
                  <a:tcPr marL="91433" marR="91433" marT="45730" marB="45730" anchor="ctr"/>
                </a:tc>
                <a:tc>
                  <a:txBody>
                    <a:bodyPr/>
                    <a:lstStyle/>
                    <a:p>
                      <a:pPr algn="ctr"/>
                      <a:r>
                        <a:rPr lang="nl-NL" sz="1400" dirty="0">
                          <a:solidFill>
                            <a:schemeClr val="bg2"/>
                          </a:solidFill>
                        </a:rPr>
                        <a:t>Reële angst</a:t>
                      </a:r>
                    </a:p>
                  </a:txBody>
                  <a:tcPr marL="91433" marR="91433" marT="45730" marB="45730" anchor="ctr"/>
                </a:tc>
                <a:tc>
                  <a:txBody>
                    <a:bodyPr/>
                    <a:lstStyle/>
                    <a:p>
                      <a:pPr algn="ctr"/>
                      <a:r>
                        <a:rPr lang="nl-NL" sz="1400" dirty="0">
                          <a:solidFill>
                            <a:schemeClr val="bg2"/>
                          </a:solidFill>
                        </a:rPr>
                        <a:t>Frequentie</a:t>
                      </a:r>
                    </a:p>
                  </a:txBody>
                  <a:tcPr marL="91433" marR="91433" marT="45730" marB="45730" anchor="ctr"/>
                </a:tc>
                <a:tc>
                  <a:txBody>
                    <a:bodyPr/>
                    <a:lstStyle/>
                    <a:p>
                      <a:pPr algn="ctr"/>
                      <a:r>
                        <a:rPr lang="nl-NL" sz="1400" dirty="0">
                          <a:solidFill>
                            <a:schemeClr val="bg2"/>
                          </a:solidFill>
                        </a:rPr>
                        <a:t>Oorzaak</a:t>
                      </a:r>
                      <a:r>
                        <a:rPr lang="nl-NL" sz="1400" baseline="0" dirty="0">
                          <a:solidFill>
                            <a:schemeClr val="bg2"/>
                          </a:solidFill>
                        </a:rPr>
                        <a:t> </a:t>
                      </a:r>
                      <a:r>
                        <a:rPr lang="nl-NL" sz="1400" baseline="0" dirty="0" err="1">
                          <a:solidFill>
                            <a:schemeClr val="bg2"/>
                          </a:solidFill>
                        </a:rPr>
                        <a:t>vlgs</a:t>
                      </a:r>
                      <a:r>
                        <a:rPr lang="nl-NL" sz="1400" baseline="0" dirty="0">
                          <a:solidFill>
                            <a:schemeClr val="bg2"/>
                          </a:solidFill>
                        </a:rPr>
                        <a:t> cliënt</a:t>
                      </a:r>
                      <a:endParaRPr lang="nl-NL" sz="1400" dirty="0">
                        <a:solidFill>
                          <a:schemeClr val="bg2"/>
                        </a:solidFill>
                      </a:endParaRPr>
                    </a:p>
                  </a:txBody>
                  <a:tcPr marL="91433" marR="91433" marT="45730" marB="45730" anchor="ctr"/>
                </a:tc>
                <a:tc>
                  <a:txBody>
                    <a:bodyPr/>
                    <a:lstStyle/>
                    <a:p>
                      <a:pPr algn="ctr"/>
                      <a:r>
                        <a:rPr lang="nl-NL" sz="1400" dirty="0"/>
                        <a:t>Privé</a:t>
                      </a:r>
                    </a:p>
                  </a:txBody>
                  <a:tcPr marL="91433" marR="91433" marT="45730" marB="45730" anchor="ctr"/>
                </a:tc>
                <a:extLst>
                  <a:ext uri="{0D108BD9-81ED-4DB2-BD59-A6C34878D82A}">
                    <a16:rowId xmlns:a16="http://schemas.microsoft.com/office/drawing/2014/main" val="10001"/>
                  </a:ext>
                </a:extLst>
              </a:tr>
              <a:tr h="730702">
                <a:tc>
                  <a:txBody>
                    <a:bodyPr/>
                    <a:lstStyle/>
                    <a:p>
                      <a:pPr algn="ctr"/>
                      <a:r>
                        <a:rPr lang="nl-NL" sz="1400" dirty="0">
                          <a:solidFill>
                            <a:schemeClr val="bg2"/>
                          </a:solidFill>
                        </a:rPr>
                        <a:t>Demoralisatie</a:t>
                      </a:r>
                    </a:p>
                  </a:txBody>
                  <a:tcPr marL="91433" marR="91433" marT="45730" marB="45730" anchor="ctr"/>
                </a:tc>
                <a:tc>
                  <a:txBody>
                    <a:bodyPr/>
                    <a:lstStyle/>
                    <a:p>
                      <a:pPr algn="ctr"/>
                      <a:r>
                        <a:rPr lang="nl-NL" sz="1400" dirty="0">
                          <a:solidFill>
                            <a:schemeClr val="bg2"/>
                          </a:solidFill>
                        </a:rPr>
                        <a:t>Angstgedachte heden/verleden</a:t>
                      </a:r>
                    </a:p>
                  </a:txBody>
                  <a:tcPr marL="91433" marR="91433" marT="45730" marB="45730" anchor="ctr"/>
                </a:tc>
                <a:tc>
                  <a:txBody>
                    <a:bodyPr/>
                    <a:lstStyle/>
                    <a:p>
                      <a:pPr algn="ctr"/>
                      <a:r>
                        <a:rPr lang="nl-NL" sz="1400" dirty="0">
                          <a:solidFill>
                            <a:schemeClr val="bg2"/>
                          </a:solidFill>
                        </a:rPr>
                        <a:t>Polariteit</a:t>
                      </a:r>
                    </a:p>
                  </a:txBody>
                  <a:tcPr marL="91433" marR="91433" marT="45730" marB="45730" anchor="ctr"/>
                </a:tc>
                <a:tc>
                  <a:txBody>
                    <a:bodyPr/>
                    <a:lstStyle/>
                    <a:p>
                      <a:pPr algn="ctr"/>
                      <a:r>
                        <a:rPr lang="nl-NL" sz="1400" dirty="0">
                          <a:solidFill>
                            <a:schemeClr val="bg2"/>
                          </a:solidFill>
                        </a:rPr>
                        <a:t>Acties cliënt</a:t>
                      </a:r>
                    </a:p>
                  </a:txBody>
                  <a:tcPr marL="91433" marR="91433" marT="45730" marB="45730" anchor="ctr"/>
                </a:tc>
                <a:tc>
                  <a:txBody>
                    <a:bodyPr/>
                    <a:lstStyle/>
                    <a:p>
                      <a:pPr algn="ctr"/>
                      <a:r>
                        <a:rPr lang="nl-NL" sz="1400" dirty="0"/>
                        <a:t>Gezin of relatie</a:t>
                      </a:r>
                    </a:p>
                  </a:txBody>
                  <a:tcPr marL="91433" marR="91433" marT="45730" marB="45730" anchor="ctr"/>
                </a:tc>
                <a:extLst>
                  <a:ext uri="{0D108BD9-81ED-4DB2-BD59-A6C34878D82A}">
                    <a16:rowId xmlns:a16="http://schemas.microsoft.com/office/drawing/2014/main" val="10002"/>
                  </a:ext>
                </a:extLst>
              </a:tr>
              <a:tr h="730702">
                <a:tc>
                  <a:txBody>
                    <a:bodyPr/>
                    <a:lstStyle/>
                    <a:p>
                      <a:pPr algn="ctr"/>
                      <a:r>
                        <a:rPr lang="nl-NL" sz="1400" dirty="0">
                          <a:solidFill>
                            <a:schemeClr val="bg2"/>
                          </a:solidFill>
                        </a:rPr>
                        <a:t>Duur klachten</a:t>
                      </a:r>
                    </a:p>
                  </a:txBody>
                  <a:tcPr marL="91433" marR="91433" marT="45730" marB="45730" anchor="ctr"/>
                </a:tc>
                <a:tc>
                  <a:txBody>
                    <a:bodyPr/>
                    <a:lstStyle/>
                    <a:p>
                      <a:pPr algn="ctr"/>
                      <a:r>
                        <a:rPr lang="nl-NL" sz="1400" dirty="0">
                          <a:solidFill>
                            <a:schemeClr val="bg2"/>
                          </a:solidFill>
                        </a:rPr>
                        <a:t>Negatieve denkspiraal</a:t>
                      </a:r>
                    </a:p>
                  </a:txBody>
                  <a:tcPr marL="91433" marR="91433" marT="45730" marB="45730" anchor="ctr"/>
                </a:tc>
                <a:tc>
                  <a:txBody>
                    <a:bodyPr/>
                    <a:lstStyle/>
                    <a:p>
                      <a:pPr algn="ctr"/>
                      <a:r>
                        <a:rPr lang="nl-NL" sz="1400" dirty="0">
                          <a:solidFill>
                            <a:schemeClr val="bg2"/>
                          </a:solidFill>
                        </a:rPr>
                        <a:t>Mate depressiviteit </a:t>
                      </a:r>
                    </a:p>
                  </a:txBody>
                  <a:tcPr marL="91433" marR="91433" marT="45730" marB="45730" anchor="ctr"/>
                </a:tc>
                <a:tc>
                  <a:txBody>
                    <a:bodyPr/>
                    <a:lstStyle/>
                    <a:p>
                      <a:pPr algn="ctr"/>
                      <a:r>
                        <a:rPr lang="nl-NL" sz="1400" dirty="0">
                          <a:solidFill>
                            <a:schemeClr val="bg2"/>
                          </a:solidFill>
                        </a:rPr>
                        <a:t>Acties medische wereld</a:t>
                      </a:r>
                    </a:p>
                  </a:txBody>
                  <a:tcPr marL="91433" marR="91433" marT="45730" marB="45730" anchor="ctr"/>
                </a:tc>
                <a:tc>
                  <a:txBody>
                    <a:bodyPr/>
                    <a:lstStyle/>
                    <a:p>
                      <a:pPr algn="ctr"/>
                      <a:r>
                        <a:rPr lang="nl-NL" sz="1400" dirty="0"/>
                        <a:t>Werk</a:t>
                      </a:r>
                    </a:p>
                  </a:txBody>
                  <a:tcPr marL="91433" marR="91433" marT="45730" marB="45730" anchor="ctr"/>
                </a:tc>
                <a:extLst>
                  <a:ext uri="{0D108BD9-81ED-4DB2-BD59-A6C34878D82A}">
                    <a16:rowId xmlns:a16="http://schemas.microsoft.com/office/drawing/2014/main" val="10003"/>
                  </a:ext>
                </a:extLst>
              </a:tr>
              <a:tr h="730702">
                <a:tc>
                  <a:txBody>
                    <a:bodyPr/>
                    <a:lstStyle/>
                    <a:p>
                      <a:pPr algn="ctr"/>
                      <a:r>
                        <a:rPr lang="nl-NL" sz="1400" dirty="0">
                          <a:solidFill>
                            <a:schemeClr val="bg2"/>
                          </a:solidFill>
                        </a:rPr>
                        <a:t>Grootte klachtengebied</a:t>
                      </a:r>
                    </a:p>
                  </a:txBody>
                  <a:tcPr marL="91433" marR="91433" marT="45730" marB="45730" anchor="ctr"/>
                </a:tc>
                <a:tc>
                  <a:txBody>
                    <a:bodyPr/>
                    <a:lstStyle/>
                    <a:p>
                      <a:pPr algn="ctr"/>
                      <a:endParaRPr lang="nl-NL" sz="1400" dirty="0">
                        <a:solidFill>
                          <a:schemeClr val="bg2"/>
                        </a:solidFill>
                      </a:endParaRPr>
                    </a:p>
                  </a:txBody>
                  <a:tcPr marL="91433" marR="91433" marT="45730" marB="45730" anchor="ctr"/>
                </a:tc>
                <a:tc>
                  <a:txBody>
                    <a:bodyPr/>
                    <a:lstStyle/>
                    <a:p>
                      <a:pPr algn="ctr"/>
                      <a:r>
                        <a:rPr lang="nl-NL" sz="1400" dirty="0">
                          <a:solidFill>
                            <a:schemeClr val="bg2"/>
                          </a:solidFill>
                        </a:rPr>
                        <a:t>Correlatie </a:t>
                      </a:r>
                      <a:r>
                        <a:rPr lang="nl-NL" sz="1400" dirty="0" err="1">
                          <a:solidFill>
                            <a:schemeClr val="bg2"/>
                          </a:solidFill>
                        </a:rPr>
                        <a:t>distress</a:t>
                      </a:r>
                      <a:endParaRPr lang="nl-NL" sz="1400" dirty="0">
                        <a:solidFill>
                          <a:schemeClr val="bg2"/>
                        </a:solidFill>
                      </a:endParaRPr>
                    </a:p>
                  </a:txBody>
                  <a:tcPr marL="91433" marR="91433" marT="45730" marB="45730" anchor="ctr"/>
                </a:tc>
                <a:tc>
                  <a:txBody>
                    <a:bodyPr/>
                    <a:lstStyle/>
                    <a:p>
                      <a:pPr algn="ctr"/>
                      <a:r>
                        <a:rPr lang="nl-NL" sz="1400" dirty="0">
                          <a:solidFill>
                            <a:schemeClr val="bg2"/>
                          </a:solidFill>
                        </a:rPr>
                        <a:t>Vertrouwen cliënt</a:t>
                      </a:r>
                    </a:p>
                  </a:txBody>
                  <a:tcPr marL="91433" marR="91433" marT="45730" marB="45730" anchor="ctr"/>
                </a:tc>
                <a:tc>
                  <a:txBody>
                    <a:bodyPr/>
                    <a:lstStyle/>
                    <a:p>
                      <a:pPr algn="ctr"/>
                      <a:r>
                        <a:rPr lang="nl-NL" sz="1400" dirty="0"/>
                        <a:t>Vrije tijd</a:t>
                      </a:r>
                    </a:p>
                  </a:txBody>
                  <a:tcPr marL="91433" marR="91433" marT="45730" marB="45730" anchor="ctr"/>
                </a:tc>
                <a:extLst>
                  <a:ext uri="{0D108BD9-81ED-4DB2-BD59-A6C34878D82A}">
                    <a16:rowId xmlns:a16="http://schemas.microsoft.com/office/drawing/2014/main" val="10004"/>
                  </a:ext>
                </a:extLst>
              </a:tr>
              <a:tr h="730702">
                <a:tc>
                  <a:txBody>
                    <a:bodyPr/>
                    <a:lstStyle/>
                    <a:p>
                      <a:pPr algn="ctr"/>
                      <a:r>
                        <a:rPr lang="nl-NL" sz="1400" dirty="0">
                          <a:solidFill>
                            <a:schemeClr val="bg2"/>
                          </a:solidFill>
                        </a:rPr>
                        <a:t>Oorzaak ontstaan</a:t>
                      </a:r>
                    </a:p>
                  </a:txBody>
                  <a:tcPr marL="91433" marR="91433" marT="45730" marB="45730" anchor="ctr"/>
                </a:tc>
                <a:tc>
                  <a:txBody>
                    <a:bodyPr/>
                    <a:lstStyle/>
                    <a:p>
                      <a:pPr algn="ctr"/>
                      <a:endParaRPr lang="nl-NL" sz="1400" dirty="0">
                        <a:solidFill>
                          <a:schemeClr val="bg2"/>
                        </a:solidFill>
                      </a:endParaRPr>
                    </a:p>
                  </a:txBody>
                  <a:tcPr marL="91433" marR="91433" marT="45730" marB="45730" anchor="ctr"/>
                </a:tc>
                <a:tc>
                  <a:txBody>
                    <a:bodyPr/>
                    <a:lstStyle/>
                    <a:p>
                      <a:pPr algn="ctr"/>
                      <a:r>
                        <a:rPr lang="nl-NL" sz="1400" dirty="0">
                          <a:solidFill>
                            <a:schemeClr val="bg2"/>
                          </a:solidFill>
                        </a:rPr>
                        <a:t>Correlatie </a:t>
                      </a:r>
                      <a:r>
                        <a:rPr lang="nl-NL" sz="1400" dirty="0" err="1">
                          <a:solidFill>
                            <a:schemeClr val="bg2"/>
                          </a:solidFill>
                        </a:rPr>
                        <a:t>life-events</a:t>
                      </a:r>
                      <a:endParaRPr lang="nl-NL" sz="1400" dirty="0">
                        <a:solidFill>
                          <a:schemeClr val="bg2"/>
                        </a:solidFill>
                      </a:endParaRPr>
                    </a:p>
                  </a:txBody>
                  <a:tcPr marL="91433" marR="91433" marT="45730" marB="45730" anchor="ctr"/>
                </a:tc>
                <a:tc>
                  <a:txBody>
                    <a:bodyPr/>
                    <a:lstStyle/>
                    <a:p>
                      <a:pPr algn="ctr"/>
                      <a:endParaRPr lang="nl-NL" sz="1400" dirty="0">
                        <a:solidFill>
                          <a:schemeClr val="bg2"/>
                        </a:solidFill>
                      </a:endParaRPr>
                    </a:p>
                  </a:txBody>
                  <a:tcPr marL="91433" marR="91433" marT="45730" marB="45730" anchor="ctr"/>
                </a:tc>
                <a:tc>
                  <a:txBody>
                    <a:bodyPr/>
                    <a:lstStyle/>
                    <a:p>
                      <a:pPr algn="ctr"/>
                      <a:r>
                        <a:rPr lang="nl-NL" sz="1400" dirty="0"/>
                        <a:t>Zingeving</a:t>
                      </a:r>
                    </a:p>
                  </a:txBody>
                  <a:tcPr marL="91433" marR="91433" marT="45730" marB="45730" anchor="ct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pPr lvl="0">
              <a:lnSpc>
                <a:spcPct val="150000"/>
              </a:lnSpc>
              <a:buFont typeface="Arial" pitchFamily="34" charset="0"/>
              <a:buChar char="•"/>
            </a:pPr>
            <a:r>
              <a:rPr lang="nl-NL" b="1" dirty="0"/>
              <a:t>Verstoord lichaamsbewustzijn</a:t>
            </a:r>
          </a:p>
          <a:p>
            <a:pPr lvl="0">
              <a:lnSpc>
                <a:spcPct val="150000"/>
              </a:lnSpc>
              <a:buFont typeface="Arial" pitchFamily="34" charset="0"/>
              <a:buChar char="•"/>
            </a:pPr>
            <a:endParaRPr lang="nl-NL" b="1" dirty="0"/>
          </a:p>
          <a:p>
            <a:pPr lvl="0">
              <a:lnSpc>
                <a:spcPct val="150000"/>
              </a:lnSpc>
              <a:buFont typeface="Arial" pitchFamily="34" charset="0"/>
              <a:buChar char="•"/>
            </a:pPr>
            <a:r>
              <a:rPr lang="nl-NL" b="1" dirty="0"/>
              <a:t>Verstoord lichaamsbeeld</a:t>
            </a:r>
          </a:p>
          <a:p>
            <a:pPr>
              <a:lnSpc>
                <a:spcPct val="150000"/>
              </a:lnSpc>
            </a:pPr>
            <a:r>
              <a:rPr lang="nl-NL" b="1" dirty="0"/>
              <a:t> </a:t>
            </a:r>
          </a:p>
          <a:p>
            <a:pPr lvl="0">
              <a:lnSpc>
                <a:spcPct val="150000"/>
              </a:lnSpc>
              <a:buFont typeface="Arial" pitchFamily="34" charset="0"/>
              <a:buChar char="•"/>
            </a:pPr>
            <a:r>
              <a:rPr lang="nl-NL" b="1" dirty="0"/>
              <a:t>Verstoord emotioneel bewustzijn</a:t>
            </a:r>
          </a:p>
          <a:p>
            <a:pPr lvl="0">
              <a:lnSpc>
                <a:spcPct val="150000"/>
              </a:lnSpc>
              <a:buFont typeface="Arial" pitchFamily="34" charset="0"/>
              <a:buChar char="•"/>
            </a:pPr>
            <a:endParaRPr lang="nl-NL" b="1" dirty="0"/>
          </a:p>
          <a:p>
            <a:pPr lvl="0">
              <a:lnSpc>
                <a:spcPct val="150000"/>
              </a:lnSpc>
              <a:buFont typeface="Arial" pitchFamily="34" charset="0"/>
              <a:buChar char="•"/>
            </a:pPr>
            <a:r>
              <a:rPr lang="nl-NL" b="1" dirty="0"/>
              <a:t>Discongruentie verhaal en mimiek</a:t>
            </a:r>
          </a:p>
          <a:p>
            <a:pPr>
              <a:lnSpc>
                <a:spcPct val="150000"/>
              </a:lnSpc>
              <a:buFont typeface="Arial" pitchFamily="34" charset="0"/>
              <a:buChar char="•"/>
            </a:pPr>
            <a:endParaRPr lang="nl-NL" b="1" dirty="0"/>
          </a:p>
          <a:p>
            <a:pPr lvl="0">
              <a:lnSpc>
                <a:spcPct val="150000"/>
              </a:lnSpc>
              <a:buFont typeface="Arial" pitchFamily="34" charset="0"/>
              <a:buChar char="•"/>
            </a:pPr>
            <a:r>
              <a:rPr lang="nl-NL" b="1" dirty="0"/>
              <a:t>Verstoord adempatroon</a:t>
            </a:r>
          </a:p>
          <a:p>
            <a:pPr marL="0" indent="0" eaLnBrk="1" hangingPunct="1"/>
            <a:endParaRPr lang="en-US" b="1" dirty="0"/>
          </a:p>
        </p:txBody>
      </p:sp>
      <p:sp>
        <p:nvSpPr>
          <p:cNvPr id="30724" name="Tijdelijke aanduiding voor datum 3"/>
          <p:cNvSpPr>
            <a:spLocks noGrp="1"/>
          </p:cNvSpPr>
          <p:nvPr>
            <p:ph type="dt" sz="quarter" idx="10"/>
          </p:nvPr>
        </p:nvSpPr>
        <p:spPr>
          <a:noFill/>
          <a:ln>
            <a:miter lim="800000"/>
            <a:headEnd/>
            <a:tailEnd/>
          </a:ln>
        </p:spPr>
        <p:txBody>
          <a:bodyPr/>
          <a:lstStyle/>
          <a:p>
            <a:pPr defTabSz="863600"/>
            <a:fld id="{0DBEC2B2-7516-4C7C-A5A2-344224F0A4B1}" type="datetime4">
              <a:rPr lang="nl-NL" smtClean="0"/>
              <a:pPr defTabSz="863600"/>
              <a:t>6 augustus 2024</a:t>
            </a:fld>
            <a:r>
              <a:rPr lang="en-US"/>
              <a:t>  </a:t>
            </a:r>
            <a:r>
              <a:rPr lang="en-US">
                <a:solidFill>
                  <a:schemeClr val="accent2"/>
                </a:solidFill>
              </a:rPr>
              <a:t>• </a:t>
            </a:r>
            <a:r>
              <a:rPr lang="en-US"/>
              <a:t> NFP-Toolkit </a:t>
            </a:r>
            <a:r>
              <a:rPr lang="en-US">
                <a:solidFill>
                  <a:schemeClr val="accent2"/>
                </a:solidFill>
              </a:rPr>
              <a:t>• </a:t>
            </a:r>
            <a:r>
              <a:rPr lang="en-US"/>
              <a:t> </a:t>
            </a:r>
            <a:fld id="{3BAF4BD5-C023-41C9-BC65-42866AE76274}" type="slidenum">
              <a:rPr lang="en-US" smtClean="0"/>
              <a:pPr defTabSz="863600"/>
              <a:t>32</a:t>
            </a:fld>
            <a:endParaRPr lang="en-US" dirty="0"/>
          </a:p>
        </p:txBody>
      </p:sp>
      <p:sp>
        <p:nvSpPr>
          <p:cNvPr id="30725" name="Rectangle 2"/>
          <p:cNvSpPr>
            <a:spLocks noGrp="1" noChangeArrowheads="1"/>
          </p:cNvSpPr>
          <p:nvPr>
            <p:ph type="title"/>
          </p:nvPr>
        </p:nvSpPr>
        <p:spPr/>
        <p:txBody>
          <a:bodyPr/>
          <a:lstStyle/>
          <a:p>
            <a:pPr eaLnBrk="1" hangingPunct="1"/>
            <a:r>
              <a:rPr lang="en-US" dirty="0" err="1"/>
              <a:t>Lichaamswaarneming</a:t>
            </a:r>
            <a:r>
              <a:rPr lang="en-US" dirty="0"/>
              <a:t> </a:t>
            </a:r>
            <a:r>
              <a:rPr lang="en-US" dirty="0" err="1"/>
              <a:t>bij</a:t>
            </a:r>
            <a:r>
              <a:rPr lang="en-US" dirty="0"/>
              <a:t> </a:t>
            </a:r>
            <a:r>
              <a:rPr lang="en-US" dirty="0" err="1"/>
              <a:t>psychosomatische</a:t>
            </a:r>
            <a:r>
              <a:rPr lang="en-US" dirty="0"/>
              <a:t> </a:t>
            </a:r>
            <a:r>
              <a:rPr lang="en-US" dirty="0" err="1"/>
              <a:t>klachten</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0" t="18802" r="4244" b="3760"/>
          <a:stretch/>
        </p:blipFill>
        <p:spPr bwMode="auto">
          <a:xfrm>
            <a:off x="5292489" y="1457889"/>
            <a:ext cx="2992332" cy="35643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09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334929544"/>
              </p:ext>
            </p:extLst>
          </p:nvPr>
        </p:nvGraphicFramePr>
        <p:xfrm>
          <a:off x="971550" y="1319213"/>
          <a:ext cx="6768752" cy="361236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602060">
                <a:tc>
                  <a:txBody>
                    <a:bodyPr/>
                    <a:lstStyle/>
                    <a:p>
                      <a:pPr algn="ctr"/>
                      <a:r>
                        <a:rPr lang="nl-NL" sz="2400" dirty="0"/>
                        <a:t>Domein</a:t>
                      </a:r>
                    </a:p>
                  </a:txBody>
                  <a:tcPr anchor="ctr"/>
                </a:tc>
                <a:tc>
                  <a:txBody>
                    <a:bodyPr/>
                    <a:lstStyle/>
                    <a:p>
                      <a:pPr algn="ctr"/>
                      <a:r>
                        <a:rPr lang="nl-NL" sz="2400" dirty="0"/>
                        <a:t>Meetinstrument</a:t>
                      </a:r>
                    </a:p>
                  </a:txBody>
                  <a:tcPr anchor="ctr"/>
                </a:tc>
                <a:extLst>
                  <a:ext uri="{0D108BD9-81ED-4DB2-BD59-A6C34878D82A}">
                    <a16:rowId xmlns:a16="http://schemas.microsoft.com/office/drawing/2014/main" val="10000"/>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1"/>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2"/>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3"/>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4"/>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5"/>
                  </a:ext>
                </a:extLst>
              </a:tr>
            </a:tbl>
          </a:graphicData>
        </a:graphic>
      </p:graphicFrame>
      <p:sp>
        <p:nvSpPr>
          <p:cNvPr id="34818" name="Tijdelijke aanduiding voor datum 3"/>
          <p:cNvSpPr>
            <a:spLocks noGrp="1"/>
          </p:cNvSpPr>
          <p:nvPr>
            <p:ph type="dt" sz="quarter" idx="10"/>
          </p:nvPr>
        </p:nvSpPr>
        <p:spPr>
          <a:noFill/>
          <a:ln>
            <a:miter lim="800000"/>
            <a:headEnd/>
            <a:tailEnd/>
          </a:ln>
        </p:spPr>
        <p:txBody>
          <a:bodyPr/>
          <a:lstStyle/>
          <a:p>
            <a:pPr defTabSz="863600"/>
            <a:fld id="{D7E8F6E6-B64F-4376-ABAE-099EAFA4B634}"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3D2D3569-6636-494C-A108-08268884F77B}" type="slidenum">
              <a:rPr lang="en-US" smtClean="0"/>
              <a:pPr defTabSz="863600"/>
              <a:t>33</a:t>
            </a:fld>
            <a:endParaRPr lang="en-US" dirty="0"/>
          </a:p>
        </p:txBody>
      </p:sp>
      <p:sp>
        <p:nvSpPr>
          <p:cNvPr id="34819" name="Rectangle 2"/>
          <p:cNvSpPr>
            <a:spLocks noGrp="1" noChangeArrowheads="1"/>
          </p:cNvSpPr>
          <p:nvPr>
            <p:ph type="title"/>
          </p:nvPr>
        </p:nvSpPr>
        <p:spPr/>
        <p:txBody>
          <a:bodyPr/>
          <a:lstStyle/>
          <a:p>
            <a:pPr eaLnBrk="1" hangingPunct="1"/>
            <a:r>
              <a:rPr lang="en-US"/>
              <a:t>Meetinstrumenten</a:t>
            </a:r>
          </a:p>
        </p:txBody>
      </p:sp>
      <p:sp>
        <p:nvSpPr>
          <p:cNvPr id="34820" name="Rectangle 3"/>
          <p:cNvSpPr>
            <a:spLocks noGrp="1" noChangeArrowheads="1"/>
          </p:cNvSpPr>
          <p:nvPr>
            <p:ph type="body" idx="1"/>
          </p:nvPr>
        </p:nvSpPr>
        <p:spPr/>
        <p:txBody>
          <a:bodyPr/>
          <a:lstStyle/>
          <a:p>
            <a:pPr marL="0" indent="0" algn="r" eaLnBrk="1" hangingPunct="1">
              <a:buFontTx/>
              <a:buChar char="•"/>
            </a:pPr>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endParaRPr lang="en-US" sz="1600" b="1" dirty="0"/>
          </a:p>
          <a:p>
            <a:pPr marL="0" indent="0" algn="r" eaLnBrk="1" hangingPunct="1"/>
            <a:r>
              <a:rPr lang="en-US" sz="1200" i="1" dirty="0" err="1"/>
              <a:t>Bron</a:t>
            </a:r>
            <a:r>
              <a:rPr lang="en-US" sz="1200" i="1" dirty="0"/>
              <a:t>: Delphi </a:t>
            </a:r>
            <a:r>
              <a:rPr lang="en-US" sz="1200" i="1" dirty="0" err="1"/>
              <a:t>Studie</a:t>
            </a:r>
            <a:r>
              <a:rPr lang="en-US" sz="1200" i="1" dirty="0"/>
              <a:t> NFP, 2012</a:t>
            </a:r>
          </a:p>
        </p:txBody>
      </p:sp>
      <p:graphicFrame>
        <p:nvGraphicFramePr>
          <p:cNvPr id="6" name="Tabel 5"/>
          <p:cNvGraphicFramePr>
            <a:graphicFrameLocks noGrp="1"/>
          </p:cNvGraphicFramePr>
          <p:nvPr>
            <p:extLst>
              <p:ext uri="{D42A27DB-BD31-4B8C-83A1-F6EECF244321}">
                <p14:modId xmlns:p14="http://schemas.microsoft.com/office/powerpoint/2010/main" val="1758664338"/>
              </p:ext>
            </p:extLst>
          </p:nvPr>
        </p:nvGraphicFramePr>
        <p:xfrm>
          <a:off x="972009" y="1331875"/>
          <a:ext cx="6768752" cy="361236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602060">
                <a:tc>
                  <a:txBody>
                    <a:bodyPr/>
                    <a:lstStyle/>
                    <a:p>
                      <a:pPr algn="ctr"/>
                      <a:r>
                        <a:rPr lang="nl-NL" sz="2400" dirty="0"/>
                        <a:t>Domein</a:t>
                      </a:r>
                    </a:p>
                  </a:txBody>
                  <a:tcPr anchor="ctr"/>
                </a:tc>
                <a:tc>
                  <a:txBody>
                    <a:bodyPr/>
                    <a:lstStyle/>
                    <a:p>
                      <a:pPr algn="ctr"/>
                      <a:r>
                        <a:rPr lang="nl-NL" sz="2400" dirty="0"/>
                        <a:t>Meetinstrument</a:t>
                      </a:r>
                    </a:p>
                  </a:txBody>
                  <a:tcPr anchor="ctr"/>
                </a:tc>
                <a:extLst>
                  <a:ext uri="{0D108BD9-81ED-4DB2-BD59-A6C34878D82A}">
                    <a16:rowId xmlns:a16="http://schemas.microsoft.com/office/drawing/2014/main" val="10000"/>
                  </a:ext>
                </a:extLst>
              </a:tr>
              <a:tr h="602060">
                <a:tc>
                  <a:txBody>
                    <a:bodyPr/>
                    <a:lstStyle/>
                    <a:p>
                      <a:pPr algn="ctr"/>
                      <a:r>
                        <a:rPr lang="nl-NL" dirty="0"/>
                        <a:t>Functies – Stoornissen</a:t>
                      </a:r>
                    </a:p>
                  </a:txBody>
                  <a:tcPr anchor="ctr"/>
                </a:tc>
                <a:tc>
                  <a:txBody>
                    <a:bodyPr/>
                    <a:lstStyle/>
                    <a:p>
                      <a:pPr algn="ctr"/>
                      <a:r>
                        <a:rPr lang="nl-NL" dirty="0"/>
                        <a:t>VAS-NRS-NHV-4DKL</a:t>
                      </a:r>
                    </a:p>
                  </a:txBody>
                  <a:tcPr anchor="ctr"/>
                </a:tc>
                <a:extLst>
                  <a:ext uri="{0D108BD9-81ED-4DB2-BD59-A6C34878D82A}">
                    <a16:rowId xmlns:a16="http://schemas.microsoft.com/office/drawing/2014/main" val="10001"/>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2"/>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3"/>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4"/>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5"/>
                  </a:ext>
                </a:extLst>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343225251"/>
              </p:ext>
            </p:extLst>
          </p:nvPr>
        </p:nvGraphicFramePr>
        <p:xfrm>
          <a:off x="972009" y="1331875"/>
          <a:ext cx="6768752" cy="361236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602060">
                <a:tc>
                  <a:txBody>
                    <a:bodyPr/>
                    <a:lstStyle/>
                    <a:p>
                      <a:pPr algn="ctr"/>
                      <a:r>
                        <a:rPr lang="nl-NL" sz="2400" dirty="0"/>
                        <a:t>Domein</a:t>
                      </a:r>
                    </a:p>
                  </a:txBody>
                  <a:tcPr anchor="ctr"/>
                </a:tc>
                <a:tc>
                  <a:txBody>
                    <a:bodyPr/>
                    <a:lstStyle/>
                    <a:p>
                      <a:pPr algn="ctr"/>
                      <a:r>
                        <a:rPr lang="nl-NL" sz="2400" dirty="0"/>
                        <a:t>Meetinstrument</a:t>
                      </a:r>
                    </a:p>
                  </a:txBody>
                  <a:tcPr anchor="ctr"/>
                </a:tc>
                <a:extLst>
                  <a:ext uri="{0D108BD9-81ED-4DB2-BD59-A6C34878D82A}">
                    <a16:rowId xmlns:a16="http://schemas.microsoft.com/office/drawing/2014/main" val="10000"/>
                  </a:ext>
                </a:extLst>
              </a:tr>
              <a:tr h="602060">
                <a:tc>
                  <a:txBody>
                    <a:bodyPr/>
                    <a:lstStyle/>
                    <a:p>
                      <a:pPr algn="ctr"/>
                      <a:r>
                        <a:rPr lang="nl-NL" dirty="0">
                          <a:solidFill>
                            <a:schemeClr val="bg2"/>
                          </a:solidFill>
                        </a:rPr>
                        <a:t>Functies – Stoornissen</a:t>
                      </a:r>
                    </a:p>
                  </a:txBody>
                  <a:tcPr anchor="ctr"/>
                </a:tc>
                <a:tc>
                  <a:txBody>
                    <a:bodyPr/>
                    <a:lstStyle/>
                    <a:p>
                      <a:pPr algn="ctr"/>
                      <a:r>
                        <a:rPr lang="nl-NL" dirty="0">
                          <a:solidFill>
                            <a:schemeClr val="bg2"/>
                          </a:solidFill>
                        </a:rPr>
                        <a:t>VAS-NRS-NHV-4DKL</a:t>
                      </a:r>
                    </a:p>
                  </a:txBody>
                  <a:tcPr anchor="ctr"/>
                </a:tc>
                <a:extLst>
                  <a:ext uri="{0D108BD9-81ED-4DB2-BD59-A6C34878D82A}">
                    <a16:rowId xmlns:a16="http://schemas.microsoft.com/office/drawing/2014/main" val="10001"/>
                  </a:ext>
                </a:extLst>
              </a:tr>
              <a:tr h="602060">
                <a:tc>
                  <a:txBody>
                    <a:bodyPr/>
                    <a:lstStyle/>
                    <a:p>
                      <a:pPr algn="ctr"/>
                      <a:r>
                        <a:rPr lang="nl-NL" dirty="0"/>
                        <a:t>Activiteiten – Beperkingen</a:t>
                      </a:r>
                    </a:p>
                  </a:txBody>
                  <a:tcPr anchor="ctr"/>
                </a:tc>
                <a:tc>
                  <a:txBody>
                    <a:bodyPr/>
                    <a:lstStyle/>
                    <a:p>
                      <a:pPr algn="ctr"/>
                      <a:r>
                        <a:rPr lang="nl-NL" dirty="0"/>
                        <a:t>IPAQ-6MWT-PSK</a:t>
                      </a:r>
                    </a:p>
                  </a:txBody>
                  <a:tcPr anchor="ctr"/>
                </a:tc>
                <a:extLst>
                  <a:ext uri="{0D108BD9-81ED-4DB2-BD59-A6C34878D82A}">
                    <a16:rowId xmlns:a16="http://schemas.microsoft.com/office/drawing/2014/main" val="10002"/>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3"/>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4"/>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5"/>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134123861"/>
              </p:ext>
            </p:extLst>
          </p:nvPr>
        </p:nvGraphicFramePr>
        <p:xfrm>
          <a:off x="972009" y="1331875"/>
          <a:ext cx="6768752" cy="361236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602060">
                <a:tc>
                  <a:txBody>
                    <a:bodyPr/>
                    <a:lstStyle/>
                    <a:p>
                      <a:pPr algn="ctr"/>
                      <a:r>
                        <a:rPr lang="nl-NL" sz="2400" dirty="0"/>
                        <a:t>Domein</a:t>
                      </a:r>
                    </a:p>
                  </a:txBody>
                  <a:tcPr anchor="ctr"/>
                </a:tc>
                <a:tc>
                  <a:txBody>
                    <a:bodyPr/>
                    <a:lstStyle/>
                    <a:p>
                      <a:pPr algn="ctr"/>
                      <a:r>
                        <a:rPr lang="nl-NL" sz="2400" dirty="0"/>
                        <a:t>Meetinstrument</a:t>
                      </a:r>
                    </a:p>
                  </a:txBody>
                  <a:tcPr anchor="ctr"/>
                </a:tc>
                <a:extLst>
                  <a:ext uri="{0D108BD9-81ED-4DB2-BD59-A6C34878D82A}">
                    <a16:rowId xmlns:a16="http://schemas.microsoft.com/office/drawing/2014/main" val="10000"/>
                  </a:ext>
                </a:extLst>
              </a:tr>
              <a:tr h="602060">
                <a:tc>
                  <a:txBody>
                    <a:bodyPr/>
                    <a:lstStyle/>
                    <a:p>
                      <a:pPr algn="ctr"/>
                      <a:r>
                        <a:rPr lang="nl-NL" dirty="0">
                          <a:solidFill>
                            <a:schemeClr val="bg2"/>
                          </a:solidFill>
                        </a:rPr>
                        <a:t>Functies – Stoornissen</a:t>
                      </a:r>
                    </a:p>
                  </a:txBody>
                  <a:tcPr anchor="ctr"/>
                </a:tc>
                <a:tc>
                  <a:txBody>
                    <a:bodyPr/>
                    <a:lstStyle/>
                    <a:p>
                      <a:pPr algn="ctr"/>
                      <a:r>
                        <a:rPr lang="nl-NL" dirty="0">
                          <a:solidFill>
                            <a:schemeClr val="bg2"/>
                          </a:solidFill>
                        </a:rPr>
                        <a:t>VAS-NRS-NHV-4DKL</a:t>
                      </a:r>
                    </a:p>
                  </a:txBody>
                  <a:tcPr anchor="ctr"/>
                </a:tc>
                <a:extLst>
                  <a:ext uri="{0D108BD9-81ED-4DB2-BD59-A6C34878D82A}">
                    <a16:rowId xmlns:a16="http://schemas.microsoft.com/office/drawing/2014/main" val="10001"/>
                  </a:ext>
                </a:extLst>
              </a:tr>
              <a:tr h="602060">
                <a:tc>
                  <a:txBody>
                    <a:bodyPr/>
                    <a:lstStyle/>
                    <a:p>
                      <a:pPr algn="ctr"/>
                      <a:r>
                        <a:rPr lang="nl-NL" dirty="0">
                          <a:solidFill>
                            <a:schemeClr val="bg2"/>
                          </a:solidFill>
                        </a:rPr>
                        <a:t>Activiteiten – Beperkingen</a:t>
                      </a:r>
                    </a:p>
                  </a:txBody>
                  <a:tcPr anchor="ctr"/>
                </a:tc>
                <a:tc>
                  <a:txBody>
                    <a:bodyPr/>
                    <a:lstStyle/>
                    <a:p>
                      <a:pPr algn="ctr"/>
                      <a:r>
                        <a:rPr lang="nl-NL" dirty="0">
                          <a:solidFill>
                            <a:schemeClr val="bg2"/>
                          </a:solidFill>
                        </a:rPr>
                        <a:t>IPAQ-6MWT-PSK</a:t>
                      </a:r>
                    </a:p>
                  </a:txBody>
                  <a:tcPr anchor="ctr"/>
                </a:tc>
                <a:extLst>
                  <a:ext uri="{0D108BD9-81ED-4DB2-BD59-A6C34878D82A}">
                    <a16:rowId xmlns:a16="http://schemas.microsoft.com/office/drawing/2014/main" val="10002"/>
                  </a:ext>
                </a:extLst>
              </a:tr>
              <a:tr h="602060">
                <a:tc>
                  <a:txBody>
                    <a:bodyPr/>
                    <a:lstStyle/>
                    <a:p>
                      <a:pPr algn="ctr"/>
                      <a:r>
                        <a:rPr lang="nl-NL" dirty="0"/>
                        <a:t>Participatie</a:t>
                      </a:r>
                    </a:p>
                  </a:txBody>
                  <a:tcPr anchor="ctr"/>
                </a:tc>
                <a:tc>
                  <a:txBody>
                    <a:bodyPr/>
                    <a:lstStyle/>
                    <a:p>
                      <a:pPr algn="ctr"/>
                      <a:r>
                        <a:rPr lang="nl-NL" dirty="0"/>
                        <a:t>PSK</a:t>
                      </a:r>
                    </a:p>
                  </a:txBody>
                  <a:tcPr anchor="ctr"/>
                </a:tc>
                <a:extLst>
                  <a:ext uri="{0D108BD9-81ED-4DB2-BD59-A6C34878D82A}">
                    <a16:rowId xmlns:a16="http://schemas.microsoft.com/office/drawing/2014/main" val="10003"/>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4"/>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5"/>
                  </a:ext>
                </a:extLst>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4076080996"/>
              </p:ext>
            </p:extLst>
          </p:nvPr>
        </p:nvGraphicFramePr>
        <p:xfrm>
          <a:off x="972009" y="1331875"/>
          <a:ext cx="6768752" cy="361236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602060">
                <a:tc>
                  <a:txBody>
                    <a:bodyPr/>
                    <a:lstStyle/>
                    <a:p>
                      <a:pPr algn="ctr"/>
                      <a:r>
                        <a:rPr lang="nl-NL" sz="2400" dirty="0"/>
                        <a:t>Domein</a:t>
                      </a:r>
                    </a:p>
                  </a:txBody>
                  <a:tcPr anchor="ctr"/>
                </a:tc>
                <a:tc>
                  <a:txBody>
                    <a:bodyPr/>
                    <a:lstStyle/>
                    <a:p>
                      <a:pPr algn="ctr"/>
                      <a:r>
                        <a:rPr lang="nl-NL" sz="2400" dirty="0"/>
                        <a:t>Meetinstrument</a:t>
                      </a:r>
                    </a:p>
                  </a:txBody>
                  <a:tcPr anchor="ctr"/>
                </a:tc>
                <a:extLst>
                  <a:ext uri="{0D108BD9-81ED-4DB2-BD59-A6C34878D82A}">
                    <a16:rowId xmlns:a16="http://schemas.microsoft.com/office/drawing/2014/main" val="10000"/>
                  </a:ext>
                </a:extLst>
              </a:tr>
              <a:tr h="602060">
                <a:tc>
                  <a:txBody>
                    <a:bodyPr/>
                    <a:lstStyle/>
                    <a:p>
                      <a:pPr algn="ctr"/>
                      <a:r>
                        <a:rPr lang="nl-NL" dirty="0">
                          <a:solidFill>
                            <a:schemeClr val="bg2"/>
                          </a:solidFill>
                        </a:rPr>
                        <a:t>Functies – Stoornissen</a:t>
                      </a:r>
                    </a:p>
                  </a:txBody>
                  <a:tcPr anchor="ctr"/>
                </a:tc>
                <a:tc>
                  <a:txBody>
                    <a:bodyPr/>
                    <a:lstStyle/>
                    <a:p>
                      <a:pPr algn="ctr"/>
                      <a:r>
                        <a:rPr lang="nl-NL" dirty="0">
                          <a:solidFill>
                            <a:schemeClr val="bg2"/>
                          </a:solidFill>
                        </a:rPr>
                        <a:t>VAS-NRS-NHV-4DKL</a:t>
                      </a:r>
                    </a:p>
                  </a:txBody>
                  <a:tcPr anchor="ctr"/>
                </a:tc>
                <a:extLst>
                  <a:ext uri="{0D108BD9-81ED-4DB2-BD59-A6C34878D82A}">
                    <a16:rowId xmlns:a16="http://schemas.microsoft.com/office/drawing/2014/main" val="10001"/>
                  </a:ext>
                </a:extLst>
              </a:tr>
              <a:tr h="602060">
                <a:tc>
                  <a:txBody>
                    <a:bodyPr/>
                    <a:lstStyle/>
                    <a:p>
                      <a:pPr algn="ctr"/>
                      <a:r>
                        <a:rPr lang="nl-NL" dirty="0">
                          <a:solidFill>
                            <a:schemeClr val="bg2"/>
                          </a:solidFill>
                        </a:rPr>
                        <a:t>Activiteiten – Beperkingen</a:t>
                      </a:r>
                    </a:p>
                  </a:txBody>
                  <a:tcPr anchor="ctr"/>
                </a:tc>
                <a:tc>
                  <a:txBody>
                    <a:bodyPr/>
                    <a:lstStyle/>
                    <a:p>
                      <a:pPr algn="ctr"/>
                      <a:r>
                        <a:rPr lang="nl-NL" dirty="0">
                          <a:solidFill>
                            <a:schemeClr val="bg2"/>
                          </a:solidFill>
                        </a:rPr>
                        <a:t>IPAQ-6MWT-PSK</a:t>
                      </a:r>
                    </a:p>
                  </a:txBody>
                  <a:tcPr anchor="ctr"/>
                </a:tc>
                <a:extLst>
                  <a:ext uri="{0D108BD9-81ED-4DB2-BD59-A6C34878D82A}">
                    <a16:rowId xmlns:a16="http://schemas.microsoft.com/office/drawing/2014/main" val="10002"/>
                  </a:ext>
                </a:extLst>
              </a:tr>
              <a:tr h="602060">
                <a:tc>
                  <a:txBody>
                    <a:bodyPr/>
                    <a:lstStyle/>
                    <a:p>
                      <a:pPr algn="ctr"/>
                      <a:r>
                        <a:rPr lang="nl-NL" dirty="0">
                          <a:solidFill>
                            <a:schemeClr val="bg2"/>
                          </a:solidFill>
                        </a:rPr>
                        <a:t>Participatie</a:t>
                      </a:r>
                    </a:p>
                  </a:txBody>
                  <a:tcPr anchor="ctr"/>
                </a:tc>
                <a:tc>
                  <a:txBody>
                    <a:bodyPr/>
                    <a:lstStyle/>
                    <a:p>
                      <a:pPr algn="ctr"/>
                      <a:r>
                        <a:rPr lang="nl-NL" dirty="0">
                          <a:solidFill>
                            <a:schemeClr val="bg2"/>
                          </a:solidFill>
                        </a:rPr>
                        <a:t>PSK</a:t>
                      </a:r>
                    </a:p>
                  </a:txBody>
                  <a:tcPr anchor="ctr"/>
                </a:tc>
                <a:extLst>
                  <a:ext uri="{0D108BD9-81ED-4DB2-BD59-A6C34878D82A}">
                    <a16:rowId xmlns:a16="http://schemas.microsoft.com/office/drawing/2014/main" val="10003"/>
                  </a:ext>
                </a:extLst>
              </a:tr>
              <a:tr h="602060">
                <a:tc>
                  <a:txBody>
                    <a:bodyPr/>
                    <a:lstStyle/>
                    <a:p>
                      <a:pPr algn="ctr"/>
                      <a:r>
                        <a:rPr lang="nl-NL" dirty="0"/>
                        <a:t>Persoonlijke factoren</a:t>
                      </a:r>
                    </a:p>
                  </a:txBody>
                  <a:tcPr anchor="ctr"/>
                </a:tc>
                <a:tc>
                  <a:txBody>
                    <a:bodyPr/>
                    <a:lstStyle/>
                    <a:p>
                      <a:pPr algn="ctr"/>
                      <a:r>
                        <a:rPr lang="nl-NL" dirty="0"/>
                        <a:t>4DKL-MBI-IPQK-UCL-Coping</a:t>
                      </a:r>
                    </a:p>
                  </a:txBody>
                  <a:tcPr anchor="ctr"/>
                </a:tc>
                <a:extLst>
                  <a:ext uri="{0D108BD9-81ED-4DB2-BD59-A6C34878D82A}">
                    <a16:rowId xmlns:a16="http://schemas.microsoft.com/office/drawing/2014/main" val="10004"/>
                  </a:ext>
                </a:extLst>
              </a:tr>
              <a:tr h="602060">
                <a:tc>
                  <a:txBody>
                    <a:bodyPr/>
                    <a:lstStyle/>
                    <a:p>
                      <a:pPr algn="ctr"/>
                      <a:endParaRPr lang="nl-NL" dirty="0"/>
                    </a:p>
                  </a:txBody>
                  <a:tcPr anchor="ctr"/>
                </a:tc>
                <a:tc>
                  <a:txBody>
                    <a:bodyPr/>
                    <a:lstStyle/>
                    <a:p>
                      <a:pPr algn="ctr"/>
                      <a:endParaRPr lang="nl-NL" dirty="0"/>
                    </a:p>
                  </a:txBody>
                  <a:tcPr anchor="ctr"/>
                </a:tc>
                <a:extLst>
                  <a:ext uri="{0D108BD9-81ED-4DB2-BD59-A6C34878D82A}">
                    <a16:rowId xmlns:a16="http://schemas.microsoft.com/office/drawing/2014/main" val="10005"/>
                  </a:ext>
                </a:extLst>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511653135"/>
              </p:ext>
            </p:extLst>
          </p:nvPr>
        </p:nvGraphicFramePr>
        <p:xfrm>
          <a:off x="972009" y="1331875"/>
          <a:ext cx="6768752" cy="3612360"/>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602060">
                <a:tc>
                  <a:txBody>
                    <a:bodyPr/>
                    <a:lstStyle/>
                    <a:p>
                      <a:pPr algn="ctr"/>
                      <a:r>
                        <a:rPr lang="nl-NL" sz="2400" dirty="0"/>
                        <a:t>Domein</a:t>
                      </a:r>
                    </a:p>
                  </a:txBody>
                  <a:tcPr anchor="ctr"/>
                </a:tc>
                <a:tc>
                  <a:txBody>
                    <a:bodyPr/>
                    <a:lstStyle/>
                    <a:p>
                      <a:pPr algn="ctr"/>
                      <a:r>
                        <a:rPr lang="nl-NL" sz="2400" dirty="0"/>
                        <a:t>Meetinstrument</a:t>
                      </a:r>
                    </a:p>
                  </a:txBody>
                  <a:tcPr anchor="ctr"/>
                </a:tc>
                <a:extLst>
                  <a:ext uri="{0D108BD9-81ED-4DB2-BD59-A6C34878D82A}">
                    <a16:rowId xmlns:a16="http://schemas.microsoft.com/office/drawing/2014/main" val="10000"/>
                  </a:ext>
                </a:extLst>
              </a:tr>
              <a:tr h="602060">
                <a:tc>
                  <a:txBody>
                    <a:bodyPr/>
                    <a:lstStyle/>
                    <a:p>
                      <a:pPr algn="ctr"/>
                      <a:r>
                        <a:rPr lang="nl-NL" dirty="0">
                          <a:solidFill>
                            <a:schemeClr val="bg2"/>
                          </a:solidFill>
                        </a:rPr>
                        <a:t>Functies – Stoornissen</a:t>
                      </a:r>
                    </a:p>
                  </a:txBody>
                  <a:tcPr anchor="ctr"/>
                </a:tc>
                <a:tc>
                  <a:txBody>
                    <a:bodyPr/>
                    <a:lstStyle/>
                    <a:p>
                      <a:pPr algn="ctr"/>
                      <a:r>
                        <a:rPr lang="nl-NL" dirty="0">
                          <a:solidFill>
                            <a:schemeClr val="bg2"/>
                          </a:solidFill>
                        </a:rPr>
                        <a:t>VAS-NRS-NHV-4DKL</a:t>
                      </a:r>
                    </a:p>
                  </a:txBody>
                  <a:tcPr anchor="ctr"/>
                </a:tc>
                <a:extLst>
                  <a:ext uri="{0D108BD9-81ED-4DB2-BD59-A6C34878D82A}">
                    <a16:rowId xmlns:a16="http://schemas.microsoft.com/office/drawing/2014/main" val="10001"/>
                  </a:ext>
                </a:extLst>
              </a:tr>
              <a:tr h="602060">
                <a:tc>
                  <a:txBody>
                    <a:bodyPr/>
                    <a:lstStyle/>
                    <a:p>
                      <a:pPr algn="ctr"/>
                      <a:r>
                        <a:rPr lang="nl-NL" dirty="0">
                          <a:solidFill>
                            <a:schemeClr val="bg2"/>
                          </a:solidFill>
                        </a:rPr>
                        <a:t>Activiteiten – Beperkingen</a:t>
                      </a:r>
                    </a:p>
                  </a:txBody>
                  <a:tcPr anchor="ctr"/>
                </a:tc>
                <a:tc>
                  <a:txBody>
                    <a:bodyPr/>
                    <a:lstStyle/>
                    <a:p>
                      <a:pPr algn="ctr"/>
                      <a:r>
                        <a:rPr lang="nl-NL" dirty="0">
                          <a:solidFill>
                            <a:schemeClr val="bg2"/>
                          </a:solidFill>
                        </a:rPr>
                        <a:t>IPAQ-6MWT-PSK</a:t>
                      </a:r>
                    </a:p>
                  </a:txBody>
                  <a:tcPr anchor="ctr"/>
                </a:tc>
                <a:extLst>
                  <a:ext uri="{0D108BD9-81ED-4DB2-BD59-A6C34878D82A}">
                    <a16:rowId xmlns:a16="http://schemas.microsoft.com/office/drawing/2014/main" val="10002"/>
                  </a:ext>
                </a:extLst>
              </a:tr>
              <a:tr h="602060">
                <a:tc>
                  <a:txBody>
                    <a:bodyPr/>
                    <a:lstStyle/>
                    <a:p>
                      <a:pPr algn="ctr"/>
                      <a:r>
                        <a:rPr lang="nl-NL" dirty="0">
                          <a:solidFill>
                            <a:schemeClr val="bg2"/>
                          </a:solidFill>
                        </a:rPr>
                        <a:t>Participatie</a:t>
                      </a:r>
                    </a:p>
                  </a:txBody>
                  <a:tcPr anchor="ctr"/>
                </a:tc>
                <a:tc>
                  <a:txBody>
                    <a:bodyPr/>
                    <a:lstStyle/>
                    <a:p>
                      <a:pPr algn="ctr"/>
                      <a:r>
                        <a:rPr lang="nl-NL" dirty="0">
                          <a:solidFill>
                            <a:schemeClr val="bg2"/>
                          </a:solidFill>
                        </a:rPr>
                        <a:t>PSK</a:t>
                      </a:r>
                    </a:p>
                  </a:txBody>
                  <a:tcPr anchor="ctr"/>
                </a:tc>
                <a:extLst>
                  <a:ext uri="{0D108BD9-81ED-4DB2-BD59-A6C34878D82A}">
                    <a16:rowId xmlns:a16="http://schemas.microsoft.com/office/drawing/2014/main" val="10003"/>
                  </a:ext>
                </a:extLst>
              </a:tr>
              <a:tr h="602060">
                <a:tc>
                  <a:txBody>
                    <a:bodyPr/>
                    <a:lstStyle/>
                    <a:p>
                      <a:pPr algn="ctr"/>
                      <a:r>
                        <a:rPr lang="nl-NL" dirty="0">
                          <a:solidFill>
                            <a:schemeClr val="bg2"/>
                          </a:solidFill>
                        </a:rPr>
                        <a:t>Persoonlijke factoren</a:t>
                      </a:r>
                    </a:p>
                  </a:txBody>
                  <a:tcPr anchor="ctr"/>
                </a:tc>
                <a:tc>
                  <a:txBody>
                    <a:bodyPr/>
                    <a:lstStyle/>
                    <a:p>
                      <a:pPr algn="ctr"/>
                      <a:r>
                        <a:rPr lang="nl-NL" dirty="0">
                          <a:solidFill>
                            <a:schemeClr val="bg2"/>
                          </a:solidFill>
                        </a:rPr>
                        <a:t>4DKL-MBI-IPQK-UCL-Coping</a:t>
                      </a:r>
                    </a:p>
                  </a:txBody>
                  <a:tcPr anchor="ctr"/>
                </a:tc>
                <a:extLst>
                  <a:ext uri="{0D108BD9-81ED-4DB2-BD59-A6C34878D82A}">
                    <a16:rowId xmlns:a16="http://schemas.microsoft.com/office/drawing/2014/main" val="10004"/>
                  </a:ext>
                </a:extLst>
              </a:tr>
              <a:tr h="602060">
                <a:tc>
                  <a:txBody>
                    <a:bodyPr/>
                    <a:lstStyle/>
                    <a:p>
                      <a:pPr algn="ctr"/>
                      <a:r>
                        <a:rPr lang="nl-NL" dirty="0"/>
                        <a:t>Externe factoren</a:t>
                      </a:r>
                    </a:p>
                  </a:txBody>
                  <a:tcPr anchor="ctr"/>
                </a:tc>
                <a:tc>
                  <a:txBody>
                    <a:bodyPr/>
                    <a:lstStyle/>
                    <a:p>
                      <a:pPr algn="ctr"/>
                      <a:r>
                        <a:rPr lang="nl-NL" dirty="0"/>
                        <a:t>Holmes &amp; Rahe Life</a:t>
                      </a:r>
                      <a:r>
                        <a:rPr lang="nl-NL" baseline="0" dirty="0"/>
                        <a:t> Events</a:t>
                      </a:r>
                      <a:endParaRPr lang="nl-NL" dirty="0"/>
                    </a:p>
                  </a:txBody>
                  <a:tcPr anchor="ct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atum 3"/>
          <p:cNvSpPr>
            <a:spLocks noGrp="1"/>
          </p:cNvSpPr>
          <p:nvPr>
            <p:ph type="dt" sz="quarter" idx="10"/>
          </p:nvPr>
        </p:nvSpPr>
        <p:spPr>
          <a:noFill/>
          <a:ln>
            <a:miter lim="800000"/>
            <a:headEnd/>
            <a:tailEnd/>
          </a:ln>
        </p:spPr>
        <p:txBody>
          <a:bodyPr/>
          <a:lstStyle/>
          <a:p>
            <a:pPr defTabSz="863600"/>
            <a:fld id="{750CDFFF-1BE7-4F6F-828C-0B15D3947B8F}" type="datetime4">
              <a:rPr lang="nl-NL" smtClean="0">
                <a:solidFill>
                  <a:srgbClr val="727272"/>
                </a:solidFill>
              </a:rPr>
              <a:pPr defTabSz="863600"/>
              <a:t>6 augustus 2024</a:t>
            </a:fld>
            <a:r>
              <a:rPr lang="nl-NL"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5920979E-1E50-4E7D-9CC1-CAC1AA31A5CA}" type="slidenum">
              <a:rPr lang="en-US" smtClean="0">
                <a:solidFill>
                  <a:srgbClr val="727272"/>
                </a:solidFill>
              </a:rPr>
              <a:pPr defTabSz="863600"/>
              <a:t>34</a:t>
            </a:fld>
            <a:endParaRPr lang="en-US" dirty="0">
              <a:solidFill>
                <a:srgbClr val="727272"/>
              </a:solidFill>
            </a:endParaRPr>
          </a:p>
        </p:txBody>
      </p:sp>
      <p:sp>
        <p:nvSpPr>
          <p:cNvPr id="31747" name="Rectangle 2"/>
          <p:cNvSpPr>
            <a:spLocks noGrp="1" noChangeArrowheads="1"/>
          </p:cNvSpPr>
          <p:nvPr>
            <p:ph type="title"/>
          </p:nvPr>
        </p:nvSpPr>
        <p:spPr/>
        <p:txBody>
          <a:bodyPr/>
          <a:lstStyle/>
          <a:p>
            <a:pPr eaLnBrk="1" hangingPunct="1"/>
            <a:r>
              <a:rPr lang="en-US"/>
              <a:t>Balans en naar herstel van balans</a:t>
            </a:r>
          </a:p>
        </p:txBody>
      </p:sp>
      <p:sp>
        <p:nvSpPr>
          <p:cNvPr id="31748" name="Rechthoek 1"/>
          <p:cNvSpPr>
            <a:spLocks noChangeArrowheads="1"/>
          </p:cNvSpPr>
          <p:nvPr/>
        </p:nvSpPr>
        <p:spPr bwMode="auto">
          <a:xfrm>
            <a:off x="1045504" y="4968279"/>
            <a:ext cx="7199313" cy="575270"/>
          </a:xfrm>
          <a:prstGeom prst="rect">
            <a:avLst/>
          </a:prstGeom>
          <a:solidFill>
            <a:schemeClr val="accent1"/>
          </a:solidFill>
          <a:ln w="9525" algn="ctr">
            <a:solidFill>
              <a:schemeClr val="tx1"/>
            </a:solidFill>
            <a:round/>
            <a:headEnd/>
            <a:tailEnd/>
          </a:ln>
          <a:effectLst/>
        </p:spPr>
        <p:txBody>
          <a:bodyPr anchor="ctr"/>
          <a:lstStyle/>
          <a:p>
            <a:pPr algn="ctr" defTabSz="863600"/>
            <a:r>
              <a:rPr lang="nl-NL" dirty="0">
                <a:solidFill>
                  <a:srgbClr val="000000"/>
                </a:solidFill>
              </a:rPr>
              <a:t>Herkennen, bewustwording spanningspatroon, </a:t>
            </a:r>
            <a:r>
              <a:rPr lang="nl-NL" dirty="0" err="1">
                <a:solidFill>
                  <a:srgbClr val="000000"/>
                </a:solidFill>
              </a:rPr>
              <a:t>stressordetectie</a:t>
            </a:r>
            <a:endParaRPr lang="nl-NL" dirty="0">
              <a:solidFill>
                <a:srgbClr val="000000"/>
              </a:solidFill>
            </a:endParaRPr>
          </a:p>
        </p:txBody>
      </p:sp>
      <p:sp>
        <p:nvSpPr>
          <p:cNvPr id="31749" name="Rechthoek 12"/>
          <p:cNvSpPr>
            <a:spLocks noChangeArrowheads="1"/>
          </p:cNvSpPr>
          <p:nvPr/>
        </p:nvSpPr>
        <p:spPr bwMode="auto">
          <a:xfrm>
            <a:off x="1693204" y="4356211"/>
            <a:ext cx="5940425" cy="575704"/>
          </a:xfrm>
          <a:prstGeom prst="rect">
            <a:avLst/>
          </a:prstGeom>
          <a:solidFill>
            <a:srgbClr val="F68B1F">
              <a:alpha val="85097"/>
            </a:srgbClr>
          </a:solidFill>
          <a:ln w="9525" algn="ctr">
            <a:solidFill>
              <a:schemeClr val="tx1"/>
            </a:solidFill>
            <a:round/>
            <a:headEnd/>
            <a:tailEnd/>
          </a:ln>
        </p:spPr>
        <p:txBody>
          <a:bodyPr anchor="ctr"/>
          <a:lstStyle/>
          <a:p>
            <a:pPr algn="ctr" defTabSz="863600"/>
            <a:r>
              <a:rPr lang="nl-NL" dirty="0">
                <a:solidFill>
                  <a:srgbClr val="000000"/>
                </a:solidFill>
              </a:rPr>
              <a:t>Erkennen, accepteren en berusten</a:t>
            </a:r>
          </a:p>
        </p:txBody>
      </p:sp>
      <p:sp>
        <p:nvSpPr>
          <p:cNvPr id="31750" name="Rechthoek 13"/>
          <p:cNvSpPr>
            <a:spLocks noChangeArrowheads="1"/>
          </p:cNvSpPr>
          <p:nvPr/>
        </p:nvSpPr>
        <p:spPr bwMode="auto">
          <a:xfrm>
            <a:off x="2088492" y="3708139"/>
            <a:ext cx="5184775" cy="612143"/>
          </a:xfrm>
          <a:prstGeom prst="rect">
            <a:avLst/>
          </a:prstGeom>
          <a:solidFill>
            <a:srgbClr val="F68B1F">
              <a:alpha val="69803"/>
            </a:srgbClr>
          </a:solidFill>
          <a:ln w="9525" algn="ctr">
            <a:solidFill>
              <a:schemeClr val="tx1"/>
            </a:solidFill>
            <a:round/>
            <a:headEnd/>
            <a:tailEnd/>
          </a:ln>
        </p:spPr>
        <p:txBody>
          <a:bodyPr anchor="ctr"/>
          <a:lstStyle/>
          <a:p>
            <a:pPr algn="ctr" defTabSz="863600"/>
            <a:r>
              <a:rPr lang="nl-NL" dirty="0">
                <a:solidFill>
                  <a:srgbClr val="000000"/>
                </a:solidFill>
              </a:rPr>
              <a:t>Neutraliseren van stressoren</a:t>
            </a:r>
          </a:p>
        </p:txBody>
      </p:sp>
      <p:sp>
        <p:nvSpPr>
          <p:cNvPr id="31751" name="Rechthoek 14"/>
          <p:cNvSpPr>
            <a:spLocks noChangeArrowheads="1"/>
          </p:cNvSpPr>
          <p:nvPr/>
        </p:nvSpPr>
        <p:spPr bwMode="auto">
          <a:xfrm>
            <a:off x="2448854" y="3059423"/>
            <a:ext cx="4464050" cy="613221"/>
          </a:xfrm>
          <a:prstGeom prst="rect">
            <a:avLst/>
          </a:prstGeom>
          <a:solidFill>
            <a:srgbClr val="F68B1F">
              <a:alpha val="54901"/>
            </a:srgbClr>
          </a:solidFill>
          <a:ln w="9525" algn="ctr">
            <a:solidFill>
              <a:schemeClr val="tx1"/>
            </a:solidFill>
            <a:round/>
            <a:headEnd/>
            <a:tailEnd/>
          </a:ln>
        </p:spPr>
        <p:txBody>
          <a:bodyPr anchor="ctr"/>
          <a:lstStyle/>
          <a:p>
            <a:pPr algn="ctr" defTabSz="863600"/>
            <a:r>
              <a:rPr lang="nl-NL" dirty="0">
                <a:solidFill>
                  <a:srgbClr val="000000"/>
                </a:solidFill>
              </a:rPr>
              <a:t>Trainen vaardigheden en bevorderen</a:t>
            </a:r>
          </a:p>
          <a:p>
            <a:pPr algn="ctr" defTabSz="863600"/>
            <a:r>
              <a:rPr lang="nl-NL" dirty="0">
                <a:solidFill>
                  <a:srgbClr val="000000"/>
                </a:solidFill>
              </a:rPr>
              <a:t>draagkracht (fysiek, emotioneel en mentaal)</a:t>
            </a:r>
          </a:p>
        </p:txBody>
      </p:sp>
      <p:sp>
        <p:nvSpPr>
          <p:cNvPr id="31752" name="Rechthoek 15"/>
          <p:cNvSpPr>
            <a:spLocks noChangeArrowheads="1"/>
          </p:cNvSpPr>
          <p:nvPr/>
        </p:nvSpPr>
        <p:spPr bwMode="auto">
          <a:xfrm>
            <a:off x="2845729" y="2411995"/>
            <a:ext cx="3743325" cy="611424"/>
          </a:xfrm>
          <a:prstGeom prst="rect">
            <a:avLst/>
          </a:prstGeom>
          <a:solidFill>
            <a:srgbClr val="F68B1F">
              <a:alpha val="39999"/>
            </a:srgbClr>
          </a:solidFill>
          <a:ln w="9525" algn="ctr">
            <a:solidFill>
              <a:schemeClr val="tx1"/>
            </a:solidFill>
            <a:round/>
            <a:headEnd/>
            <a:tailEnd/>
          </a:ln>
        </p:spPr>
        <p:txBody>
          <a:bodyPr anchor="ctr"/>
          <a:lstStyle/>
          <a:p>
            <a:pPr algn="ctr" defTabSz="863600"/>
            <a:r>
              <a:rPr lang="nl-NL" dirty="0">
                <a:solidFill>
                  <a:srgbClr val="000000"/>
                </a:solidFill>
              </a:rPr>
              <a:t>Leefregels toepassen en integreren</a:t>
            </a:r>
          </a:p>
        </p:txBody>
      </p:sp>
      <p:sp>
        <p:nvSpPr>
          <p:cNvPr id="31753" name="Rechthoek 16"/>
          <p:cNvSpPr>
            <a:spLocks noChangeArrowheads="1"/>
          </p:cNvSpPr>
          <p:nvPr/>
        </p:nvSpPr>
        <p:spPr bwMode="auto">
          <a:xfrm>
            <a:off x="3204504" y="1764133"/>
            <a:ext cx="3033713" cy="611858"/>
          </a:xfrm>
          <a:prstGeom prst="rect">
            <a:avLst/>
          </a:prstGeom>
          <a:solidFill>
            <a:srgbClr val="F68B1F">
              <a:alpha val="25098"/>
            </a:srgbClr>
          </a:solidFill>
          <a:ln w="9525" algn="ctr">
            <a:solidFill>
              <a:schemeClr val="tx1"/>
            </a:solidFill>
            <a:round/>
            <a:headEnd/>
            <a:tailEnd/>
          </a:ln>
        </p:spPr>
        <p:txBody>
          <a:bodyPr anchor="ctr"/>
          <a:lstStyle/>
          <a:p>
            <a:pPr algn="ctr" defTabSz="863600"/>
            <a:r>
              <a:rPr lang="nl-NL" dirty="0">
                <a:solidFill>
                  <a:srgbClr val="000000"/>
                </a:solidFill>
              </a:rPr>
              <a:t>Zelfwerkzaamheid</a:t>
            </a:r>
          </a:p>
        </p:txBody>
      </p:sp>
      <p:sp>
        <p:nvSpPr>
          <p:cNvPr id="3" name="Gestreepte PIJL-RECHTS 2"/>
          <p:cNvSpPr/>
          <p:nvPr/>
        </p:nvSpPr>
        <p:spPr bwMode="auto">
          <a:xfrm rot="16200000">
            <a:off x="6237575" y="2619036"/>
            <a:ext cx="2070267" cy="720079"/>
          </a:xfrm>
          <a:prstGeom prst="stripedRightArrow">
            <a:avLst/>
          </a:prstGeom>
          <a:solidFill>
            <a:srgbClr val="00B050"/>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1" compatLnSpc="1">
            <a:prstTxWarp prst="textNoShape">
              <a:avLst/>
            </a:prstTxWarp>
          </a:bodyPr>
          <a:lstStyle/>
          <a:p>
            <a:pPr defTabSz="863600"/>
            <a:r>
              <a:rPr lang="nl-NL" sz="4000" b="1" dirty="0">
                <a:solidFill>
                  <a:srgbClr val="000000"/>
                </a:solidFill>
              </a:rPr>
              <a:t>FT</a:t>
            </a:r>
            <a:endParaRPr lang="nl-NL" b="1" dirty="0">
              <a:solidFill>
                <a:srgbClr val="000000"/>
              </a:solidFill>
            </a:endParaRPr>
          </a:p>
        </p:txBody>
      </p:sp>
      <p:sp>
        <p:nvSpPr>
          <p:cNvPr id="13" name="Gestreepte PIJL-RECHTS 12"/>
          <p:cNvSpPr/>
          <p:nvPr/>
        </p:nvSpPr>
        <p:spPr bwMode="auto">
          <a:xfrm rot="16200000">
            <a:off x="-1187836" y="2843647"/>
            <a:ext cx="4535712" cy="864097"/>
          </a:xfrm>
          <a:prstGeom prst="stripedRightArrow">
            <a:avLst/>
          </a:prstGeom>
          <a:gradFill flip="none" rotWithShape="1">
            <a:gsLst>
              <a:gs pos="34000">
                <a:srgbClr val="FFFF00">
                  <a:lumMod val="100000"/>
                </a:srgbClr>
              </a:gs>
              <a:gs pos="100000">
                <a:srgbClr val="01A78F"/>
              </a:gs>
            </a:gsLst>
            <a:lin ang="0" scaled="0"/>
            <a:tileRect/>
          </a:gra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1" compatLnSpc="1">
            <a:prstTxWarp prst="textNoShape">
              <a:avLst/>
            </a:prstTxWarp>
          </a:bodyPr>
          <a:lstStyle/>
          <a:p>
            <a:pPr algn="ctr" defTabSz="863600"/>
            <a:r>
              <a:rPr lang="nl-NL" sz="4000" b="1" dirty="0">
                <a:solidFill>
                  <a:srgbClr val="000000"/>
                </a:solidFill>
              </a:rPr>
              <a:t>PSF</a:t>
            </a:r>
          </a:p>
        </p:txBody>
      </p:sp>
      <p:sp>
        <p:nvSpPr>
          <p:cNvPr id="12" name="Rechthoek 16"/>
          <p:cNvSpPr>
            <a:spLocks noChangeArrowheads="1"/>
          </p:cNvSpPr>
          <p:nvPr/>
        </p:nvSpPr>
        <p:spPr bwMode="auto">
          <a:xfrm>
            <a:off x="3564297" y="1115851"/>
            <a:ext cx="2268252" cy="611858"/>
          </a:xfrm>
          <a:prstGeom prst="rect">
            <a:avLst/>
          </a:prstGeom>
          <a:solidFill>
            <a:srgbClr val="F68B1F">
              <a:alpha val="14902"/>
            </a:srgbClr>
          </a:solidFill>
          <a:ln w="9525" algn="ctr">
            <a:solidFill>
              <a:schemeClr val="tx1"/>
            </a:solidFill>
            <a:round/>
            <a:headEnd/>
            <a:tailEnd/>
          </a:ln>
        </p:spPr>
        <p:txBody>
          <a:bodyPr anchor="ctr"/>
          <a:lstStyle/>
          <a:p>
            <a:pPr algn="ctr" defTabSz="863600"/>
            <a:r>
              <a:rPr lang="nl-NL" dirty="0">
                <a:solidFill>
                  <a:srgbClr val="000000"/>
                </a:solidFill>
              </a:rPr>
              <a:t>Reflectie</a:t>
            </a:r>
          </a:p>
        </p:txBody>
      </p:sp>
    </p:spTree>
    <p:extLst>
      <p:ext uri="{BB962C8B-B14F-4D97-AF65-F5344CB8AC3E}">
        <p14:creationId xmlns:p14="http://schemas.microsoft.com/office/powerpoint/2010/main" val="32394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0" grpId="0" animBg="1"/>
      <p:bldP spid="31751" grpId="0" animBg="1"/>
      <p:bldP spid="31752" grpId="0" animBg="1"/>
      <p:bldP spid="31753" grpId="0" animBg="1"/>
      <p:bldP spid="3" grpId="0" animBg="1"/>
      <p:bldP spid="13"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atum 3"/>
          <p:cNvSpPr>
            <a:spLocks noGrp="1"/>
          </p:cNvSpPr>
          <p:nvPr>
            <p:ph type="dt" sz="quarter" idx="10"/>
          </p:nvPr>
        </p:nvSpPr>
        <p:spPr>
          <a:noFill/>
          <a:ln>
            <a:miter lim="800000"/>
            <a:headEnd/>
            <a:tailEnd/>
          </a:ln>
        </p:spPr>
        <p:txBody>
          <a:bodyPr/>
          <a:lstStyle/>
          <a:p>
            <a:pPr defTabSz="863600"/>
            <a:fld id="{A4A55E53-68AF-4B59-815E-866FEB7BC10D}" type="datetime4">
              <a:rPr lang="nl-NL" smtClean="0">
                <a:solidFill>
                  <a:srgbClr val="727272"/>
                </a:solidFill>
              </a:rPr>
              <a:pPr defTabSz="863600"/>
              <a:t>6 augustus 2024</a:t>
            </a:fld>
            <a:r>
              <a:rPr lang="nl-NL"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93410DA5-046D-435D-AF7E-7B2BF0D28F32}" type="slidenum">
              <a:rPr lang="en-US" smtClean="0">
                <a:solidFill>
                  <a:srgbClr val="727272"/>
                </a:solidFill>
              </a:rPr>
              <a:pPr defTabSz="863600"/>
              <a:t>35</a:t>
            </a:fld>
            <a:endParaRPr lang="en-US" dirty="0">
              <a:solidFill>
                <a:srgbClr val="727272"/>
              </a:solidFill>
            </a:endParaRPr>
          </a:p>
        </p:txBody>
      </p:sp>
      <p:sp>
        <p:nvSpPr>
          <p:cNvPr id="33795" name="Rectangle 2"/>
          <p:cNvSpPr>
            <a:spLocks noGrp="1" noChangeArrowheads="1"/>
          </p:cNvSpPr>
          <p:nvPr>
            <p:ph type="title"/>
          </p:nvPr>
        </p:nvSpPr>
        <p:spPr/>
        <p:txBody>
          <a:bodyPr/>
          <a:lstStyle/>
          <a:p>
            <a:pPr eaLnBrk="1" hangingPunct="1"/>
            <a:r>
              <a:rPr lang="en-US" dirty="0" err="1"/>
              <a:t>Methodieken</a:t>
            </a:r>
            <a:r>
              <a:rPr lang="en-US" dirty="0"/>
              <a:t> psychosomatische fysiotherapie	</a:t>
            </a:r>
          </a:p>
        </p:txBody>
      </p:sp>
      <p:sp>
        <p:nvSpPr>
          <p:cNvPr id="26628" name="Rectangle 3"/>
          <p:cNvSpPr>
            <a:spLocks noGrp="1" noChangeArrowheads="1"/>
          </p:cNvSpPr>
          <p:nvPr>
            <p:ph type="body" idx="1"/>
          </p:nvPr>
        </p:nvSpPr>
        <p:spPr>
          <a:xfrm>
            <a:off x="647700" y="863600"/>
            <a:ext cx="7343775" cy="4788755"/>
          </a:xfrm>
        </p:spPr>
        <p:txBody>
          <a:bodyPr/>
          <a:lstStyle/>
          <a:p>
            <a:pPr>
              <a:buFont typeface="Arial" pitchFamily="34" charset="0"/>
              <a:buChar char="•"/>
              <a:defRPr/>
            </a:pPr>
            <a:r>
              <a:rPr lang="nl-NL" b="1" dirty="0"/>
              <a:t>Lichaamsbewustwordingstraining </a:t>
            </a:r>
          </a:p>
          <a:p>
            <a:pPr lvl="2">
              <a:buFont typeface="Arial" pitchFamily="34" charset="0"/>
              <a:buChar char="•"/>
              <a:defRPr/>
            </a:pPr>
            <a:r>
              <a:rPr lang="nl-NL" dirty="0"/>
              <a:t>houding, adem, beweging</a:t>
            </a:r>
          </a:p>
          <a:p>
            <a:pPr lvl="2">
              <a:buFont typeface="Arial" pitchFamily="34" charset="0"/>
              <a:buChar char="•"/>
              <a:defRPr/>
            </a:pPr>
            <a:endParaRPr lang="nl-NL" dirty="0"/>
          </a:p>
          <a:p>
            <a:pPr>
              <a:buFont typeface="Arial" pitchFamily="34" charset="0"/>
              <a:buChar char="•"/>
              <a:defRPr/>
            </a:pPr>
            <a:r>
              <a:rPr lang="nl-NL" b="1" dirty="0"/>
              <a:t>Spanningsregulatie </a:t>
            </a:r>
          </a:p>
          <a:p>
            <a:pPr lvl="2">
              <a:buFont typeface="Arial" pitchFamily="34" charset="0"/>
              <a:buChar char="•"/>
              <a:defRPr/>
            </a:pPr>
            <a:r>
              <a:rPr lang="nl-NL" dirty="0"/>
              <a:t>ontspanningsoefeningen – ademoefeningen – massage</a:t>
            </a:r>
          </a:p>
          <a:p>
            <a:pPr lvl="2">
              <a:buFont typeface="Arial" pitchFamily="34" charset="0"/>
              <a:buChar char="•"/>
              <a:defRPr/>
            </a:pPr>
            <a:endParaRPr lang="nl-NL" dirty="0"/>
          </a:p>
          <a:p>
            <a:pPr>
              <a:buFont typeface="Arial" pitchFamily="34" charset="0"/>
              <a:buChar char="•"/>
              <a:defRPr/>
            </a:pPr>
            <a:r>
              <a:rPr lang="nl-NL" b="1" dirty="0" err="1"/>
              <a:t>Psycho</a:t>
            </a:r>
            <a:r>
              <a:rPr lang="nl-NL" b="1" dirty="0"/>
              <a:t>-educatie</a:t>
            </a:r>
          </a:p>
          <a:p>
            <a:pPr lvl="2">
              <a:buFont typeface="Arial" pitchFamily="34" charset="0"/>
              <a:buChar char="•"/>
              <a:defRPr/>
            </a:pPr>
            <a:r>
              <a:rPr lang="nl-NL" dirty="0"/>
              <a:t>faciliteren van herkennen relaties D-V-D of klacht versus life events</a:t>
            </a:r>
          </a:p>
          <a:p>
            <a:pPr lvl="2">
              <a:buFont typeface="Arial" pitchFamily="34" charset="0"/>
              <a:buChar char="•"/>
              <a:defRPr/>
            </a:pPr>
            <a:r>
              <a:rPr lang="nl-NL" dirty="0"/>
              <a:t>Inzicht geven en leren omgaan met stressoren</a:t>
            </a:r>
          </a:p>
          <a:p>
            <a:pPr lvl="2">
              <a:buFont typeface="Arial" pitchFamily="34" charset="0"/>
              <a:buChar char="•"/>
              <a:defRPr/>
            </a:pPr>
            <a:endParaRPr lang="nl-NL" dirty="0"/>
          </a:p>
          <a:p>
            <a:pPr>
              <a:buFont typeface="Arial" pitchFamily="34" charset="0"/>
              <a:buChar char="•"/>
              <a:defRPr/>
            </a:pPr>
            <a:r>
              <a:rPr lang="nl-NL" b="1" dirty="0"/>
              <a:t>Cognitieve interventies</a:t>
            </a:r>
          </a:p>
          <a:p>
            <a:pPr lvl="2">
              <a:buFont typeface="Arial" pitchFamily="34" charset="0"/>
              <a:buChar char="•"/>
              <a:defRPr/>
            </a:pPr>
            <a:r>
              <a:rPr lang="nl-NL" dirty="0"/>
              <a:t>klachthantering en gedragsverandering </a:t>
            </a:r>
          </a:p>
          <a:p>
            <a:pPr lvl="2">
              <a:buFont typeface="Arial" pitchFamily="34" charset="0"/>
              <a:buChar char="•"/>
              <a:defRPr/>
            </a:pPr>
            <a:r>
              <a:rPr lang="nl-NL" dirty="0"/>
              <a:t>aanleren alternatieve strategieën </a:t>
            </a:r>
          </a:p>
          <a:p>
            <a:pPr lvl="2">
              <a:buFont typeface="Arial" pitchFamily="34" charset="0"/>
              <a:buChar char="•"/>
              <a:defRPr/>
            </a:pPr>
            <a:endParaRPr lang="nl-NL" dirty="0"/>
          </a:p>
          <a:p>
            <a:pPr>
              <a:buFont typeface="Arial" pitchFamily="34" charset="0"/>
              <a:buChar char="•"/>
              <a:defRPr/>
            </a:pPr>
            <a:r>
              <a:rPr lang="nl-NL" b="1" dirty="0"/>
              <a:t>Oefentherapie </a:t>
            </a:r>
          </a:p>
          <a:p>
            <a:pPr lvl="2">
              <a:buFont typeface="Arial" pitchFamily="34" charset="0"/>
              <a:buChar char="•"/>
              <a:defRPr/>
            </a:pPr>
            <a:r>
              <a:rPr lang="nl-NL" dirty="0" err="1"/>
              <a:t>graded</a:t>
            </a:r>
            <a:r>
              <a:rPr lang="nl-NL" dirty="0"/>
              <a:t> </a:t>
            </a:r>
            <a:r>
              <a:rPr lang="nl-NL" dirty="0" err="1"/>
              <a:t>activity</a:t>
            </a:r>
            <a:r>
              <a:rPr lang="nl-NL" dirty="0"/>
              <a:t> - </a:t>
            </a:r>
            <a:r>
              <a:rPr lang="nl-NL" dirty="0" err="1"/>
              <a:t>graded</a:t>
            </a:r>
            <a:r>
              <a:rPr lang="nl-NL" dirty="0"/>
              <a:t> exposure </a:t>
            </a:r>
          </a:p>
          <a:p>
            <a:pPr lvl="2">
              <a:buFont typeface="Arial" pitchFamily="34" charset="0"/>
              <a:buChar char="•"/>
              <a:defRPr/>
            </a:pPr>
            <a:r>
              <a:rPr lang="nl-NL" dirty="0"/>
              <a:t>ADL-gerichte training - activeren/conditietraining</a:t>
            </a:r>
          </a:p>
          <a:p>
            <a:pPr>
              <a:defRPr/>
            </a:pPr>
            <a:r>
              <a:rPr lang="nl-NL" dirty="0"/>
              <a:t> </a:t>
            </a:r>
          </a:p>
          <a:p>
            <a:pPr marL="0" indent="0" algn="r" eaLnBrk="1" hangingPunct="1">
              <a:defRPr/>
            </a:pPr>
            <a:r>
              <a:rPr lang="nl-NL" sz="1200" dirty="0"/>
              <a:t> </a:t>
            </a:r>
            <a:r>
              <a:rPr lang="en-US" sz="1200" i="1" dirty="0" err="1"/>
              <a:t>Bron</a:t>
            </a:r>
            <a:r>
              <a:rPr lang="en-US" sz="1200" i="1" dirty="0"/>
              <a:t>: Delphi </a:t>
            </a:r>
            <a:r>
              <a:rPr lang="en-US" sz="1200" i="1" dirty="0" err="1"/>
              <a:t>Studie</a:t>
            </a:r>
            <a:r>
              <a:rPr lang="en-US" sz="1200" i="1" dirty="0"/>
              <a:t> NFP, 2012</a:t>
            </a:r>
          </a:p>
          <a:p>
            <a:pPr marL="0" indent="0" eaLnBrk="1" hangingPunct="1">
              <a:defRPr/>
            </a:pPr>
            <a:endParaRPr lang="en-US" dirty="0"/>
          </a:p>
        </p:txBody>
      </p:sp>
    </p:spTree>
    <p:extLst>
      <p:ext uri="{BB962C8B-B14F-4D97-AF65-F5344CB8AC3E}">
        <p14:creationId xmlns:p14="http://schemas.microsoft.com/office/powerpoint/2010/main" val="6631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8">
                                            <p:txEl>
                                              <p:pRg st="18" end="1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628">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28">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28">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628">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28">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2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a:spLocks noGrp="1"/>
          </p:cNvSpPr>
          <p:nvPr>
            <p:ph type="dt" sz="quarter" idx="10"/>
          </p:nvPr>
        </p:nvSpPr>
        <p:spPr>
          <a:noFill/>
          <a:ln>
            <a:miter lim="800000"/>
            <a:headEnd/>
            <a:tailEnd/>
          </a:ln>
        </p:spPr>
        <p:txBody>
          <a:bodyPr/>
          <a:lstStyle/>
          <a:p>
            <a:pPr defTabSz="863600"/>
            <a:fld id="{3C9DDEEB-19FE-4E4C-A629-CC1F963359C1}" type="datetime4">
              <a:rPr lang="nl-NL" smtClean="0">
                <a:solidFill>
                  <a:srgbClr val="727272"/>
                </a:solidFill>
              </a:rPr>
              <a:pPr defTabSz="863600"/>
              <a:t>6 augustus 2024</a:t>
            </a:fld>
            <a:r>
              <a:rPr lang="nl-NL"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2145C456-C114-4610-878A-A6106DB7C22E}" type="slidenum">
              <a:rPr lang="en-US" smtClean="0">
                <a:solidFill>
                  <a:srgbClr val="727272"/>
                </a:solidFill>
              </a:rPr>
              <a:pPr defTabSz="863600"/>
              <a:t>36</a:t>
            </a:fld>
            <a:endParaRPr lang="en-US" dirty="0">
              <a:solidFill>
                <a:srgbClr val="727272"/>
              </a:solidFill>
            </a:endParaRPr>
          </a:p>
        </p:txBody>
      </p:sp>
      <p:sp>
        <p:nvSpPr>
          <p:cNvPr id="35843" name="Rectangle 2"/>
          <p:cNvSpPr>
            <a:spLocks noGrp="1" noChangeArrowheads="1"/>
          </p:cNvSpPr>
          <p:nvPr>
            <p:ph type="title"/>
          </p:nvPr>
        </p:nvSpPr>
        <p:spPr/>
        <p:txBody>
          <a:bodyPr/>
          <a:lstStyle/>
          <a:p>
            <a:pPr eaLnBrk="1" hangingPunct="1"/>
            <a:r>
              <a:rPr lang="en-US" dirty="0" err="1"/>
              <a:t>Samenvatting</a:t>
            </a:r>
            <a:endParaRPr lang="en-US" dirty="0"/>
          </a:p>
        </p:txBody>
      </p:sp>
      <p:sp>
        <p:nvSpPr>
          <p:cNvPr id="35844" name="Rectangle 3"/>
          <p:cNvSpPr>
            <a:spLocks noGrp="1" noChangeArrowheads="1"/>
          </p:cNvSpPr>
          <p:nvPr>
            <p:ph type="body" idx="1"/>
          </p:nvPr>
        </p:nvSpPr>
        <p:spPr/>
        <p:txBody>
          <a:bodyPr/>
          <a:lstStyle/>
          <a:p>
            <a:pPr marL="285750" indent="-285750" eaLnBrk="1" hangingPunct="1">
              <a:buFont typeface="Arial" pitchFamily="34" charset="0"/>
              <a:buChar char="•"/>
            </a:pPr>
            <a:r>
              <a:rPr lang="en-US" sz="2000" b="1" dirty="0"/>
              <a:t>PSF </a:t>
            </a:r>
            <a:r>
              <a:rPr lang="en-US" sz="2000" b="1" dirty="0" err="1"/>
              <a:t>richt</a:t>
            </a:r>
            <a:r>
              <a:rPr lang="en-US" sz="2000" b="1" dirty="0"/>
              <a:t> </a:t>
            </a:r>
            <a:r>
              <a:rPr lang="en-US" sz="2000" b="1" dirty="0" err="1"/>
              <a:t>zich</a:t>
            </a:r>
            <a:r>
              <a:rPr lang="en-US" sz="2000" b="1" dirty="0"/>
              <a:t> op </a:t>
            </a:r>
            <a:r>
              <a:rPr lang="en-US" sz="2000" b="1" dirty="0" err="1"/>
              <a:t>bewegend</a:t>
            </a:r>
            <a:r>
              <a:rPr lang="en-US" sz="2000" b="1" dirty="0"/>
              <a:t> </a:t>
            </a:r>
            <a:r>
              <a:rPr lang="en-US" sz="2000" b="1" dirty="0" err="1"/>
              <a:t>functioneren</a:t>
            </a:r>
            <a:r>
              <a:rPr lang="en-US" sz="2000" b="1" dirty="0"/>
              <a:t> in PS context</a:t>
            </a:r>
          </a:p>
          <a:p>
            <a:pPr marL="285750" indent="-285750" eaLnBrk="1" hangingPunct="1">
              <a:buFont typeface="Arial" pitchFamily="34" charset="0"/>
              <a:buChar char="•"/>
            </a:pPr>
            <a:endParaRPr lang="en-US" sz="2000" b="1" dirty="0"/>
          </a:p>
          <a:p>
            <a:pPr marL="285750" indent="-285750" eaLnBrk="1" hangingPunct="1">
              <a:buFont typeface="Arial" pitchFamily="34" charset="0"/>
              <a:buChar char="•"/>
            </a:pPr>
            <a:r>
              <a:rPr lang="en-US" sz="2000" b="1" dirty="0" err="1"/>
              <a:t>Indicaties</a:t>
            </a:r>
            <a:r>
              <a:rPr lang="en-US" sz="2000" b="1" dirty="0"/>
              <a:t> PSF</a:t>
            </a:r>
          </a:p>
          <a:p>
            <a:pPr marL="493713" lvl="3" indent="-285750" eaLnBrk="1" hangingPunct="1">
              <a:spcBef>
                <a:spcPts val="0"/>
              </a:spcBef>
              <a:spcAft>
                <a:spcPts val="600"/>
              </a:spcAft>
              <a:buFont typeface="Arial" pitchFamily="34" charset="0"/>
              <a:buChar char="•"/>
            </a:pPr>
            <a:r>
              <a:rPr lang="en-US" b="1" dirty="0"/>
              <a:t>SOLK</a:t>
            </a:r>
          </a:p>
          <a:p>
            <a:pPr marL="493713" lvl="3" indent="-285750" eaLnBrk="1" hangingPunct="1">
              <a:spcBef>
                <a:spcPts val="0"/>
              </a:spcBef>
              <a:spcAft>
                <a:spcPts val="600"/>
              </a:spcAft>
              <a:buFont typeface="Arial" pitchFamily="34" charset="0"/>
              <a:buChar char="•"/>
            </a:pPr>
            <a:r>
              <a:rPr lang="en-US" b="1" dirty="0"/>
              <a:t>Angst en </a:t>
            </a:r>
            <a:r>
              <a:rPr lang="en-US" b="1" dirty="0" err="1"/>
              <a:t>depressie</a:t>
            </a:r>
            <a:endParaRPr lang="en-US" b="1" dirty="0"/>
          </a:p>
          <a:p>
            <a:pPr marL="493713" lvl="3" indent="-285750" eaLnBrk="1" hangingPunct="1">
              <a:spcBef>
                <a:spcPts val="0"/>
              </a:spcBef>
              <a:spcAft>
                <a:spcPts val="600"/>
              </a:spcAft>
              <a:buFont typeface="Arial" pitchFamily="34" charset="0"/>
              <a:buChar char="•"/>
            </a:pPr>
            <a:r>
              <a:rPr lang="en-US" b="1" dirty="0" err="1"/>
              <a:t>Stressgerelateerde</a:t>
            </a:r>
            <a:r>
              <a:rPr lang="en-US" b="1" dirty="0"/>
              <a:t> </a:t>
            </a:r>
            <a:r>
              <a:rPr lang="en-US" b="1"/>
              <a:t>klachten</a:t>
            </a:r>
            <a:r>
              <a:rPr lang="en-US" b="1" dirty="0"/>
              <a:t> &amp; burnout</a:t>
            </a:r>
          </a:p>
          <a:p>
            <a:pPr marL="493713" lvl="3" indent="-285750" eaLnBrk="1" hangingPunct="1">
              <a:spcBef>
                <a:spcPts val="0"/>
              </a:spcBef>
              <a:spcAft>
                <a:spcPts val="600"/>
              </a:spcAft>
              <a:buFont typeface="Arial" pitchFamily="34" charset="0"/>
              <a:buChar char="•"/>
            </a:pPr>
            <a:r>
              <a:rPr lang="en-US" b="1" dirty="0" err="1"/>
              <a:t>Vertraagd</a:t>
            </a:r>
            <a:r>
              <a:rPr lang="en-US" b="1" dirty="0"/>
              <a:t> </a:t>
            </a:r>
            <a:r>
              <a:rPr lang="en-US" b="1" dirty="0" err="1"/>
              <a:t>herstel</a:t>
            </a:r>
            <a:endParaRPr lang="en-US" sz="1600" b="1" dirty="0"/>
          </a:p>
          <a:p>
            <a:pPr marL="0" indent="0" eaLnBrk="1" hangingPunct="1"/>
            <a:endParaRPr lang="en-US" b="1" dirty="0"/>
          </a:p>
          <a:p>
            <a:pPr marL="285750" indent="-285750" eaLnBrk="1" hangingPunct="1">
              <a:buFont typeface="Arial" pitchFamily="34" charset="0"/>
              <a:buChar char="•"/>
            </a:pPr>
            <a:r>
              <a:rPr lang="en-US" sz="2000" b="1" dirty="0" err="1"/>
              <a:t>Effectieve</a:t>
            </a:r>
            <a:r>
              <a:rPr lang="en-US" sz="2000" b="1" dirty="0"/>
              <a:t> </a:t>
            </a:r>
            <a:r>
              <a:rPr lang="en-US" sz="2000" b="1" dirty="0" err="1"/>
              <a:t>methodieken</a:t>
            </a:r>
            <a:endParaRPr lang="en-US" sz="2000" b="1" dirty="0"/>
          </a:p>
          <a:p>
            <a:pPr marL="493713" lvl="3" indent="-285750" eaLnBrk="1" hangingPunct="1">
              <a:spcAft>
                <a:spcPts val="600"/>
              </a:spcAft>
              <a:buFont typeface="Arial" pitchFamily="34" charset="0"/>
              <a:buChar char="•"/>
            </a:pPr>
            <a:r>
              <a:rPr lang="en-US" b="1" dirty="0" err="1"/>
              <a:t>Onderzoek</a:t>
            </a:r>
            <a:r>
              <a:rPr lang="en-US" b="1" dirty="0"/>
              <a:t>, </a:t>
            </a:r>
            <a:r>
              <a:rPr lang="en-US" b="1" dirty="0" err="1"/>
              <a:t>klinimetrie</a:t>
            </a:r>
            <a:endParaRPr lang="en-US" b="1" dirty="0"/>
          </a:p>
          <a:p>
            <a:pPr marL="493713" lvl="3" indent="-285750" eaLnBrk="1" hangingPunct="1">
              <a:spcAft>
                <a:spcPts val="600"/>
              </a:spcAft>
              <a:buFont typeface="Arial" pitchFamily="34" charset="0"/>
              <a:buChar char="•"/>
            </a:pPr>
            <a:r>
              <a:rPr lang="en-US" b="1" dirty="0"/>
              <a:t>Psycho-</a:t>
            </a:r>
            <a:r>
              <a:rPr lang="en-US" b="1" dirty="0" err="1"/>
              <a:t>educatie</a:t>
            </a:r>
            <a:endParaRPr lang="en-US" b="1" dirty="0"/>
          </a:p>
          <a:p>
            <a:pPr marL="493713" lvl="3" indent="-285750" eaLnBrk="1" hangingPunct="1">
              <a:spcAft>
                <a:spcPts val="600"/>
              </a:spcAft>
              <a:buFont typeface="Arial" pitchFamily="34" charset="0"/>
              <a:buChar char="•"/>
            </a:pPr>
            <a:r>
              <a:rPr lang="en-US" b="1" dirty="0" err="1"/>
              <a:t>Lichaamsgeoriënteerde</a:t>
            </a:r>
            <a:r>
              <a:rPr lang="en-US" b="1" dirty="0"/>
              <a:t> </a:t>
            </a:r>
            <a:r>
              <a:rPr lang="en-US" b="1" dirty="0" err="1"/>
              <a:t>therapie</a:t>
            </a:r>
            <a:endParaRPr lang="en-US" sz="1400" dirty="0"/>
          </a:p>
        </p:txBody>
      </p:sp>
    </p:spTree>
    <p:extLst>
      <p:ext uri="{BB962C8B-B14F-4D97-AF65-F5344CB8AC3E}">
        <p14:creationId xmlns:p14="http://schemas.microsoft.com/office/powerpoint/2010/main" val="36445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4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882650" y="2267979"/>
            <a:ext cx="6875462" cy="1584325"/>
          </a:xfrm>
        </p:spPr>
        <p:txBody>
          <a:bodyPr/>
          <a:lstStyle/>
          <a:p>
            <a:pPr algn="ctr" eaLnBrk="1" hangingPunct="1"/>
            <a:r>
              <a:rPr lang="en-US" dirty="0" err="1">
                <a:solidFill>
                  <a:schemeClr val="accent2"/>
                </a:solidFill>
              </a:rPr>
              <a:t>Bedankt</a:t>
            </a:r>
            <a:r>
              <a:rPr lang="en-US" dirty="0">
                <a:solidFill>
                  <a:schemeClr val="accent2"/>
                </a:solidFill>
              </a:rPr>
              <a:t> </a:t>
            </a:r>
            <a:r>
              <a:rPr lang="en-US" dirty="0" err="1">
                <a:solidFill>
                  <a:schemeClr val="accent2"/>
                </a:solidFill>
              </a:rPr>
              <a:t>voor</a:t>
            </a:r>
            <a:r>
              <a:rPr lang="en-US" dirty="0">
                <a:solidFill>
                  <a:schemeClr val="accent2"/>
                </a:solidFill>
              </a:rPr>
              <a:t> </a:t>
            </a:r>
            <a:r>
              <a:rPr lang="en-US" dirty="0" err="1">
                <a:solidFill>
                  <a:schemeClr val="accent2"/>
                </a:solidFill>
              </a:rPr>
              <a:t>uw</a:t>
            </a:r>
            <a:r>
              <a:rPr lang="en-US" dirty="0">
                <a:solidFill>
                  <a:schemeClr val="accent2"/>
                </a:solidFill>
              </a:rPr>
              <a:t> </a:t>
            </a:r>
            <a:r>
              <a:rPr lang="en-US" dirty="0" err="1">
                <a:solidFill>
                  <a:schemeClr val="accent2"/>
                </a:solidFill>
              </a:rPr>
              <a:t>aandacht</a:t>
            </a:r>
            <a:br>
              <a:rPr lang="en-US" dirty="0">
                <a:solidFill>
                  <a:schemeClr val="accent2"/>
                </a:solidFill>
              </a:rPr>
            </a:br>
            <a:br>
              <a:rPr lang="en-US" dirty="0">
                <a:solidFill>
                  <a:schemeClr val="accent2"/>
                </a:solidFill>
              </a:rPr>
            </a:br>
            <a:r>
              <a:rPr lang="en-US" sz="2000" dirty="0">
                <a:solidFill>
                  <a:srgbClr val="00B0F0"/>
                </a:solidFill>
                <a:hlinkClick r:id="rId3"/>
              </a:rPr>
              <a:t>www.psychosomatischefysiotherapie.nl</a:t>
            </a:r>
            <a:r>
              <a:rPr lang="en-US" sz="2000" dirty="0">
                <a:solidFill>
                  <a:srgbClr val="00B0F0"/>
                </a:solidFill>
              </a:rPr>
              <a:t>  </a:t>
            </a:r>
            <a:br>
              <a:rPr lang="en-US" sz="2000" dirty="0">
                <a:solidFill>
                  <a:schemeClr val="accent2"/>
                </a:solidFill>
              </a:rPr>
            </a:br>
            <a:br>
              <a:rPr lang="en-US" sz="2000" dirty="0">
                <a:solidFill>
                  <a:srgbClr val="00B0F0"/>
                </a:solidFill>
              </a:rPr>
            </a:br>
            <a:br>
              <a:rPr lang="en-US" sz="2000" dirty="0">
                <a:solidFill>
                  <a:srgbClr val="00B0F0"/>
                </a:solidFill>
              </a:rPr>
            </a:br>
            <a:r>
              <a:rPr lang="en-US" sz="2000" dirty="0">
                <a:solidFill>
                  <a:srgbClr val="00B0F0"/>
                </a:solidFill>
                <a:hlinkClick r:id="rId4"/>
              </a:rPr>
              <a:t>https://defysiotherapeut.com/gespecialiseerde-fysiotherapie/psychosomatisch-fysiotherapeut/</a:t>
            </a:r>
            <a:r>
              <a:rPr lang="en-US" sz="2000" dirty="0">
                <a:solidFill>
                  <a:srgbClr val="00B0F0"/>
                </a:solidFill>
              </a:rPr>
              <a:t> </a:t>
            </a:r>
          </a:p>
        </p:txBody>
      </p:sp>
    </p:spTree>
    <p:extLst>
      <p:ext uri="{BB962C8B-B14F-4D97-AF65-F5344CB8AC3E}">
        <p14:creationId xmlns:p14="http://schemas.microsoft.com/office/powerpoint/2010/main" val="3588826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F6E3AA8-7C69-46CB-9C8E-4BE6F502FA5A}"/>
              </a:ext>
            </a:extLst>
          </p:cNvPr>
          <p:cNvSpPr>
            <a:spLocks noGrp="1"/>
          </p:cNvSpPr>
          <p:nvPr>
            <p:ph type="title"/>
          </p:nvPr>
        </p:nvSpPr>
        <p:spPr/>
        <p:txBody>
          <a:bodyPr/>
          <a:lstStyle/>
          <a:p>
            <a:r>
              <a:rPr lang="nl-NL" dirty="0"/>
              <a:t>Bronvermelding </a:t>
            </a:r>
          </a:p>
        </p:txBody>
      </p:sp>
      <p:sp>
        <p:nvSpPr>
          <p:cNvPr id="5" name="Tijdelijke aanduiding voor inhoud 4">
            <a:extLst>
              <a:ext uri="{FF2B5EF4-FFF2-40B4-BE49-F238E27FC236}">
                <a16:creationId xmlns:a16="http://schemas.microsoft.com/office/drawing/2014/main" id="{5A9365BC-CFC3-425B-886C-0DB1FADBA410}"/>
              </a:ext>
            </a:extLst>
          </p:cNvPr>
          <p:cNvSpPr>
            <a:spLocks noGrp="1"/>
          </p:cNvSpPr>
          <p:nvPr>
            <p:ph idx="1"/>
          </p:nvPr>
        </p:nvSpPr>
        <p:spPr/>
        <p:txBody>
          <a:bodyPr/>
          <a:lstStyle/>
          <a:p>
            <a:pPr>
              <a:buFont typeface="+mj-lt"/>
              <a:buAutoNum type="arabicPeriod"/>
            </a:pPr>
            <a:r>
              <a:rPr lang="en-US" sz="1400" b="0" i="0" dirty="0">
                <a:effectLst/>
                <a:latin typeface="Arial" panose="020B0604020202020204" pitchFamily="34" charset="0"/>
              </a:rPr>
              <a:t>Khan, A.A., Khan, A., </a:t>
            </a:r>
            <a:r>
              <a:rPr lang="en-US" sz="1400" b="0" i="0" dirty="0" err="1">
                <a:effectLst/>
                <a:latin typeface="Arial" panose="020B0604020202020204" pitchFamily="34" charset="0"/>
              </a:rPr>
              <a:t>Harezlak</a:t>
            </a:r>
            <a:r>
              <a:rPr lang="en-US" sz="1400" b="0" i="0" dirty="0">
                <a:effectLst/>
                <a:latin typeface="Arial" panose="020B0604020202020204" pitchFamily="34" charset="0"/>
              </a:rPr>
              <a:t>, J., E. a. Somatic symptoms in primary care: etiology and outcome. Psychosomatics44, 471–478 (2003).</a:t>
            </a:r>
          </a:p>
          <a:p>
            <a:pPr>
              <a:buFont typeface="+mj-lt"/>
              <a:buAutoNum type="arabicPeriod"/>
            </a:pPr>
            <a:r>
              <a:rPr lang="en-US" sz="1400" b="0" i="0" dirty="0" err="1">
                <a:effectLst/>
                <a:latin typeface="Arial" panose="020B0604020202020204" pitchFamily="34" charset="0"/>
              </a:rPr>
              <a:t>Nimnuan</a:t>
            </a:r>
            <a:r>
              <a:rPr lang="en-US" sz="1400" b="0" i="0" dirty="0">
                <a:effectLst/>
                <a:latin typeface="Arial" panose="020B0604020202020204" pitchFamily="34" charset="0"/>
              </a:rPr>
              <a:t>, C.,</a:t>
            </a:r>
            <a:r>
              <a:rPr lang="en-US" sz="1400" b="0" i="0" dirty="0" err="1">
                <a:effectLst/>
                <a:latin typeface="Arial" panose="020B0604020202020204" pitchFamily="34" charset="0"/>
              </a:rPr>
              <a:t>Hotopf</a:t>
            </a:r>
            <a:r>
              <a:rPr lang="en-US" sz="1400" b="0" i="0" dirty="0">
                <a:effectLst/>
                <a:latin typeface="Arial" panose="020B0604020202020204" pitchFamily="34" charset="0"/>
              </a:rPr>
              <a:t>, M. &amp; </a:t>
            </a:r>
            <a:r>
              <a:rPr lang="en-US" sz="1400" b="0" i="0" dirty="0" err="1">
                <a:effectLst/>
                <a:latin typeface="Arial" panose="020B0604020202020204" pitchFamily="34" charset="0"/>
              </a:rPr>
              <a:t>Wessely</a:t>
            </a:r>
            <a:r>
              <a:rPr lang="en-US" sz="1400" b="0" i="0" dirty="0">
                <a:effectLst/>
                <a:latin typeface="Arial" panose="020B0604020202020204" pitchFamily="34" charset="0"/>
              </a:rPr>
              <a:t>, S. Medically unexplained symptoms: an epidemiological study in seven </a:t>
            </a:r>
            <a:r>
              <a:rPr lang="en-US" sz="1400" b="0" i="0" dirty="0" err="1">
                <a:effectLst/>
                <a:latin typeface="Arial" panose="020B0604020202020204" pitchFamily="34" charset="0"/>
              </a:rPr>
              <a:t>specialities</a:t>
            </a:r>
            <a:r>
              <a:rPr lang="en-US" sz="1400" b="0" i="0" dirty="0">
                <a:effectLst/>
                <a:latin typeface="Arial" panose="020B0604020202020204" pitchFamily="34" charset="0"/>
              </a:rPr>
              <a:t>. J. </a:t>
            </a:r>
            <a:r>
              <a:rPr lang="en-US" sz="1400" b="0" i="0" dirty="0" err="1">
                <a:effectLst/>
                <a:latin typeface="Arial" panose="020B0604020202020204" pitchFamily="34" charset="0"/>
              </a:rPr>
              <a:t>Psychosom</a:t>
            </a:r>
            <a:r>
              <a:rPr lang="en-US" sz="1400" b="0" i="0" dirty="0">
                <a:effectLst/>
                <a:latin typeface="Arial" panose="020B0604020202020204" pitchFamily="34" charset="0"/>
              </a:rPr>
              <a:t>. Res.51, 361–367 (2001).</a:t>
            </a:r>
            <a:endParaRPr lang="nl-NL" sz="1400" dirty="0"/>
          </a:p>
        </p:txBody>
      </p:sp>
    </p:spTree>
    <p:extLst>
      <p:ext uri="{BB962C8B-B14F-4D97-AF65-F5344CB8AC3E}">
        <p14:creationId xmlns:p14="http://schemas.microsoft.com/office/powerpoint/2010/main" val="362771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atum 3"/>
          <p:cNvSpPr>
            <a:spLocks noGrp="1"/>
          </p:cNvSpPr>
          <p:nvPr>
            <p:ph type="dt" sz="quarter" idx="10"/>
          </p:nvPr>
        </p:nvSpPr>
        <p:spPr>
          <a:noFill/>
          <a:ln>
            <a:miter lim="800000"/>
            <a:headEnd/>
            <a:tailEnd/>
          </a:ln>
        </p:spPr>
        <p:txBody>
          <a:bodyPr/>
          <a:lstStyle/>
          <a:p>
            <a:pPr defTabSz="863600"/>
            <a:fld id="{8CEBC5EA-188D-4091-A46F-401F7D5E8B60}" type="datetime4">
              <a:rPr lang="nl-NL" smtClean="0"/>
              <a:pPr defTabSz="863600"/>
              <a:t>6 augustus 2024</a:t>
            </a:fld>
            <a:r>
              <a:rPr lang="nl-NL"/>
              <a:t>  </a:t>
            </a:r>
            <a:r>
              <a:rPr lang="en-US">
                <a:solidFill>
                  <a:schemeClr val="accent2"/>
                </a:solidFill>
              </a:rPr>
              <a:t>• </a:t>
            </a:r>
            <a:r>
              <a:rPr lang="en-US"/>
              <a:t> NFP-Toolkit </a:t>
            </a:r>
            <a:r>
              <a:rPr lang="en-US">
                <a:solidFill>
                  <a:schemeClr val="accent2"/>
                </a:solidFill>
              </a:rPr>
              <a:t>• </a:t>
            </a:r>
            <a:r>
              <a:rPr lang="en-US"/>
              <a:t> </a:t>
            </a:r>
            <a:fld id="{56EAA969-3DE5-4905-9D95-8DD27808F52D}" type="slidenum">
              <a:rPr lang="en-US" smtClean="0"/>
              <a:pPr defTabSz="863600"/>
              <a:t>4</a:t>
            </a:fld>
            <a:endParaRPr lang="en-US"/>
          </a:p>
        </p:txBody>
      </p:sp>
      <p:sp>
        <p:nvSpPr>
          <p:cNvPr id="8195" name="Rectangle 2"/>
          <p:cNvSpPr>
            <a:spLocks noGrp="1" noChangeArrowheads="1"/>
          </p:cNvSpPr>
          <p:nvPr>
            <p:ph type="title"/>
          </p:nvPr>
        </p:nvSpPr>
        <p:spPr/>
        <p:txBody>
          <a:bodyPr/>
          <a:lstStyle/>
          <a:p>
            <a:pPr eaLnBrk="1" hangingPunct="1"/>
            <a:r>
              <a:rPr lang="en-US" dirty="0" err="1"/>
              <a:t>Positionering</a:t>
            </a:r>
            <a:r>
              <a:rPr lang="en-US" dirty="0"/>
              <a:t> </a:t>
            </a:r>
            <a:r>
              <a:rPr lang="en-US" dirty="0" err="1"/>
              <a:t>psychosomatische</a:t>
            </a:r>
            <a:r>
              <a:rPr lang="en-US" dirty="0"/>
              <a:t> </a:t>
            </a:r>
            <a:r>
              <a:rPr lang="en-US" dirty="0" err="1"/>
              <a:t>fysiotherapie</a:t>
            </a:r>
            <a:r>
              <a:rPr lang="en-US" dirty="0"/>
              <a:t>;</a:t>
            </a:r>
            <a:br>
              <a:rPr lang="en-US" dirty="0"/>
            </a:br>
            <a:r>
              <a:rPr lang="en-US" dirty="0"/>
              <a:t>het bio-psycho-</a:t>
            </a:r>
            <a:r>
              <a:rPr lang="en-US" dirty="0" err="1"/>
              <a:t>sociale</a:t>
            </a:r>
            <a:r>
              <a:rPr lang="en-US" dirty="0"/>
              <a:t> model</a:t>
            </a:r>
          </a:p>
        </p:txBody>
      </p:sp>
      <p:sp>
        <p:nvSpPr>
          <p:cNvPr id="8196" name="Ovaal 2"/>
          <p:cNvSpPr>
            <a:spLocks noChangeArrowheads="1"/>
          </p:cNvSpPr>
          <p:nvPr/>
        </p:nvSpPr>
        <p:spPr bwMode="auto">
          <a:xfrm>
            <a:off x="3349562" y="2484003"/>
            <a:ext cx="3167063" cy="3167063"/>
          </a:xfrm>
          <a:prstGeom prst="ellipse">
            <a:avLst/>
          </a:prstGeom>
          <a:solidFill>
            <a:srgbClr val="0070C0">
              <a:alpha val="50195"/>
            </a:srgbClr>
          </a:solidFill>
          <a:ln w="9525" algn="ctr">
            <a:noFill/>
            <a:round/>
            <a:headEnd/>
            <a:tailEnd/>
          </a:ln>
        </p:spPr>
        <p:txBody>
          <a:bodyPr/>
          <a:lstStyle/>
          <a:p>
            <a:pPr defTabSz="863600"/>
            <a:endParaRPr lang="nl-NL" dirty="0"/>
          </a:p>
        </p:txBody>
      </p:sp>
      <p:sp>
        <p:nvSpPr>
          <p:cNvPr id="8197" name="Ovaal 8"/>
          <p:cNvSpPr>
            <a:spLocks noChangeArrowheads="1"/>
          </p:cNvSpPr>
          <p:nvPr/>
        </p:nvSpPr>
        <p:spPr bwMode="auto">
          <a:xfrm>
            <a:off x="1655787" y="2484438"/>
            <a:ext cx="3168650" cy="3168650"/>
          </a:xfrm>
          <a:prstGeom prst="ellipse">
            <a:avLst/>
          </a:prstGeom>
          <a:solidFill>
            <a:srgbClr val="FFFF00">
              <a:alpha val="50195"/>
            </a:srgbClr>
          </a:solidFill>
          <a:ln w="9525" algn="ctr">
            <a:noFill/>
            <a:round/>
            <a:headEnd/>
            <a:tailEnd/>
          </a:ln>
        </p:spPr>
        <p:txBody>
          <a:bodyPr/>
          <a:lstStyle/>
          <a:p>
            <a:pPr defTabSz="863600"/>
            <a:endParaRPr lang="nl-NL"/>
          </a:p>
        </p:txBody>
      </p:sp>
      <p:sp>
        <p:nvSpPr>
          <p:cNvPr id="8198" name="Ovaal 9"/>
          <p:cNvSpPr>
            <a:spLocks noChangeArrowheads="1"/>
          </p:cNvSpPr>
          <p:nvPr/>
        </p:nvSpPr>
        <p:spPr bwMode="auto">
          <a:xfrm>
            <a:off x="2555887" y="1259867"/>
            <a:ext cx="3168650" cy="3168650"/>
          </a:xfrm>
          <a:prstGeom prst="ellipse">
            <a:avLst/>
          </a:prstGeom>
          <a:solidFill>
            <a:srgbClr val="92D050">
              <a:alpha val="50195"/>
            </a:srgbClr>
          </a:solidFill>
          <a:ln w="9525" algn="ctr">
            <a:noFill/>
            <a:round/>
            <a:headEnd/>
            <a:tailEnd/>
          </a:ln>
        </p:spPr>
        <p:txBody>
          <a:bodyPr/>
          <a:lstStyle/>
          <a:p>
            <a:pPr defTabSz="863600"/>
            <a:endParaRPr lang="nl-NL"/>
          </a:p>
        </p:txBody>
      </p:sp>
      <p:sp>
        <p:nvSpPr>
          <p:cNvPr id="8199" name="Tekstvak 3"/>
          <p:cNvSpPr txBox="1">
            <a:spLocks noChangeArrowheads="1"/>
          </p:cNvSpPr>
          <p:nvPr/>
        </p:nvSpPr>
        <p:spPr bwMode="auto">
          <a:xfrm>
            <a:off x="5228083" y="3960167"/>
            <a:ext cx="1252538" cy="615950"/>
          </a:xfrm>
          <a:prstGeom prst="rect">
            <a:avLst/>
          </a:prstGeom>
          <a:noFill/>
          <a:ln w="9525">
            <a:noFill/>
            <a:miter lim="800000"/>
            <a:headEnd/>
            <a:tailEnd/>
          </a:ln>
        </p:spPr>
        <p:txBody>
          <a:bodyPr wrap="none">
            <a:spAutoFit/>
          </a:bodyPr>
          <a:lstStyle/>
          <a:p>
            <a:pPr defTabSz="863600"/>
            <a:r>
              <a:rPr lang="nl-NL" b="1" dirty="0"/>
              <a:t>Omgeving</a:t>
            </a:r>
          </a:p>
          <a:p>
            <a:pPr defTabSz="863600"/>
            <a:r>
              <a:rPr lang="nl-NL" b="1" dirty="0"/>
              <a:t>&amp; relaties</a:t>
            </a:r>
          </a:p>
        </p:txBody>
      </p:sp>
      <p:sp>
        <p:nvSpPr>
          <p:cNvPr id="8200" name="Tekstvak 4"/>
          <p:cNvSpPr txBox="1">
            <a:spLocks noChangeArrowheads="1"/>
          </p:cNvSpPr>
          <p:nvPr/>
        </p:nvSpPr>
        <p:spPr bwMode="auto">
          <a:xfrm>
            <a:off x="4752453" y="4726520"/>
            <a:ext cx="1372492" cy="461665"/>
          </a:xfrm>
          <a:prstGeom prst="rect">
            <a:avLst/>
          </a:prstGeom>
          <a:noFill/>
          <a:ln w="9525">
            <a:noFill/>
            <a:miter lim="800000"/>
            <a:headEnd/>
            <a:tailEnd/>
          </a:ln>
        </p:spPr>
        <p:txBody>
          <a:bodyPr wrap="none">
            <a:spAutoFit/>
          </a:bodyPr>
          <a:lstStyle/>
          <a:p>
            <a:pPr algn="ctr"/>
            <a:r>
              <a:rPr lang="nl-NL" sz="1200" b="1" i="1" dirty="0"/>
              <a:t>Maatschappelijk</a:t>
            </a:r>
          </a:p>
          <a:p>
            <a:pPr algn="ctr"/>
            <a:r>
              <a:rPr lang="nl-NL" sz="1200" b="1" i="1" dirty="0"/>
              <a:t>werk</a:t>
            </a:r>
          </a:p>
        </p:txBody>
      </p:sp>
      <p:sp>
        <p:nvSpPr>
          <p:cNvPr id="8201" name="Tekstvak 5"/>
          <p:cNvSpPr txBox="1">
            <a:spLocks noChangeArrowheads="1"/>
          </p:cNvSpPr>
          <p:nvPr/>
        </p:nvSpPr>
        <p:spPr bwMode="auto">
          <a:xfrm>
            <a:off x="3646474" y="1511895"/>
            <a:ext cx="1069975" cy="354012"/>
          </a:xfrm>
          <a:prstGeom prst="rect">
            <a:avLst/>
          </a:prstGeom>
          <a:noFill/>
          <a:ln w="9525">
            <a:noFill/>
            <a:miter lim="800000"/>
            <a:headEnd/>
            <a:tailEnd/>
          </a:ln>
        </p:spPr>
        <p:txBody>
          <a:bodyPr wrap="none">
            <a:spAutoFit/>
          </a:bodyPr>
          <a:lstStyle/>
          <a:p>
            <a:r>
              <a:rPr lang="nl-NL" b="1" dirty="0"/>
              <a:t>Lichaam</a:t>
            </a:r>
          </a:p>
        </p:txBody>
      </p:sp>
      <p:sp>
        <p:nvSpPr>
          <p:cNvPr id="8202" name="Tekstvak 10"/>
          <p:cNvSpPr txBox="1">
            <a:spLocks noChangeArrowheads="1"/>
          </p:cNvSpPr>
          <p:nvPr/>
        </p:nvSpPr>
        <p:spPr bwMode="auto">
          <a:xfrm>
            <a:off x="3610795" y="1871935"/>
            <a:ext cx="1141658" cy="461665"/>
          </a:xfrm>
          <a:prstGeom prst="rect">
            <a:avLst/>
          </a:prstGeom>
          <a:noFill/>
          <a:ln w="9525">
            <a:noFill/>
            <a:miter lim="800000"/>
            <a:headEnd/>
            <a:tailEnd/>
          </a:ln>
        </p:spPr>
        <p:txBody>
          <a:bodyPr wrap="none">
            <a:spAutoFit/>
          </a:bodyPr>
          <a:lstStyle/>
          <a:p>
            <a:pPr algn="ctr"/>
            <a:r>
              <a:rPr lang="nl-NL" sz="1200" b="1" i="1" dirty="0"/>
              <a:t>fysiotherapie</a:t>
            </a:r>
          </a:p>
          <a:p>
            <a:pPr algn="ctr"/>
            <a:r>
              <a:rPr lang="nl-NL" sz="1200" b="1" i="1" dirty="0"/>
              <a:t>specialisten</a:t>
            </a:r>
          </a:p>
        </p:txBody>
      </p:sp>
      <p:sp>
        <p:nvSpPr>
          <p:cNvPr id="8203" name="Tekstvak 11"/>
          <p:cNvSpPr txBox="1">
            <a:spLocks noChangeArrowheads="1"/>
          </p:cNvSpPr>
          <p:nvPr/>
        </p:nvSpPr>
        <p:spPr bwMode="auto">
          <a:xfrm>
            <a:off x="2052054" y="4110211"/>
            <a:ext cx="792163" cy="354012"/>
          </a:xfrm>
          <a:prstGeom prst="rect">
            <a:avLst/>
          </a:prstGeom>
          <a:noFill/>
          <a:ln w="9525">
            <a:noFill/>
            <a:miter lim="800000"/>
            <a:headEnd/>
            <a:tailEnd/>
          </a:ln>
        </p:spPr>
        <p:txBody>
          <a:bodyPr wrap="none">
            <a:spAutoFit/>
          </a:bodyPr>
          <a:lstStyle/>
          <a:p>
            <a:r>
              <a:rPr lang="nl-NL" b="1" dirty="0"/>
              <a:t>Geest</a:t>
            </a:r>
          </a:p>
        </p:txBody>
      </p:sp>
      <p:sp>
        <p:nvSpPr>
          <p:cNvPr id="8204" name="Tekstvak 12"/>
          <p:cNvSpPr txBox="1">
            <a:spLocks noChangeArrowheads="1"/>
          </p:cNvSpPr>
          <p:nvPr/>
        </p:nvSpPr>
        <p:spPr bwMode="auto">
          <a:xfrm>
            <a:off x="2256557" y="4684972"/>
            <a:ext cx="1049338" cy="461963"/>
          </a:xfrm>
          <a:prstGeom prst="rect">
            <a:avLst/>
          </a:prstGeom>
          <a:noFill/>
          <a:ln w="9525">
            <a:noFill/>
            <a:miter lim="800000"/>
            <a:headEnd/>
            <a:tailEnd/>
          </a:ln>
        </p:spPr>
        <p:txBody>
          <a:bodyPr wrap="none">
            <a:spAutoFit/>
          </a:bodyPr>
          <a:lstStyle/>
          <a:p>
            <a:pPr algn="ctr"/>
            <a:r>
              <a:rPr lang="nl-NL" sz="1200" b="1" i="1" dirty="0"/>
              <a:t>psycholoog</a:t>
            </a:r>
          </a:p>
          <a:p>
            <a:pPr algn="ctr"/>
            <a:r>
              <a:rPr lang="nl-NL" sz="1200" b="1" i="1" dirty="0"/>
              <a:t>psychiater</a:t>
            </a:r>
          </a:p>
        </p:txBody>
      </p:sp>
      <p:sp>
        <p:nvSpPr>
          <p:cNvPr id="8205" name="Tekstvak 13"/>
          <p:cNvSpPr txBox="1">
            <a:spLocks noChangeArrowheads="1"/>
          </p:cNvSpPr>
          <p:nvPr/>
        </p:nvSpPr>
        <p:spPr bwMode="auto">
          <a:xfrm>
            <a:off x="3426393" y="3622207"/>
            <a:ext cx="1387475" cy="276225"/>
          </a:xfrm>
          <a:prstGeom prst="rect">
            <a:avLst/>
          </a:prstGeom>
          <a:noFill/>
          <a:ln w="9525">
            <a:noFill/>
            <a:miter lim="800000"/>
            <a:headEnd/>
            <a:tailEnd/>
          </a:ln>
        </p:spPr>
        <p:txBody>
          <a:bodyPr wrap="none">
            <a:spAutoFit/>
          </a:bodyPr>
          <a:lstStyle/>
          <a:p>
            <a:r>
              <a:rPr lang="nl-NL" sz="1200" b="1" i="1" dirty="0"/>
              <a:t>psychosomatiek</a:t>
            </a:r>
            <a:endParaRPr lang="nl-NL" b="1" i="1" dirty="0"/>
          </a:p>
        </p:txBody>
      </p:sp>
      <p:sp>
        <p:nvSpPr>
          <p:cNvPr id="8206" name="Tekstvak 14"/>
          <p:cNvSpPr txBox="1">
            <a:spLocks noChangeArrowheads="1"/>
          </p:cNvSpPr>
          <p:nvPr/>
        </p:nvSpPr>
        <p:spPr bwMode="auto">
          <a:xfrm>
            <a:off x="3578957" y="3090728"/>
            <a:ext cx="1082348" cy="646331"/>
          </a:xfrm>
          <a:prstGeom prst="rect">
            <a:avLst/>
          </a:prstGeom>
          <a:noFill/>
          <a:ln w="9525">
            <a:noFill/>
            <a:miter lim="800000"/>
            <a:headEnd/>
            <a:tailEnd/>
          </a:ln>
        </p:spPr>
        <p:txBody>
          <a:bodyPr wrap="none">
            <a:spAutoFit/>
          </a:bodyPr>
          <a:lstStyle/>
          <a:p>
            <a:r>
              <a:rPr lang="nl-NL" sz="3600" b="1" dirty="0">
                <a:solidFill>
                  <a:schemeClr val="accent1">
                    <a:lumMod val="75000"/>
                  </a:schemeClr>
                </a:solidFill>
              </a:rPr>
              <a:t>PSF</a:t>
            </a:r>
          </a:p>
        </p:txBody>
      </p:sp>
      <p:sp>
        <p:nvSpPr>
          <p:cNvPr id="2" name="Tekstvak 1">
            <a:extLst>
              <a:ext uri="{FF2B5EF4-FFF2-40B4-BE49-F238E27FC236}">
                <a16:creationId xmlns:a16="http://schemas.microsoft.com/office/drawing/2014/main" id="{0099B0E3-C7F5-4D41-BC4A-D9A09541134A}"/>
              </a:ext>
            </a:extLst>
          </p:cNvPr>
          <p:cNvSpPr txBox="1"/>
          <p:nvPr/>
        </p:nvSpPr>
        <p:spPr>
          <a:xfrm>
            <a:off x="3616336" y="3898614"/>
            <a:ext cx="1223664" cy="353943"/>
          </a:xfrm>
          <a:prstGeom prst="rect">
            <a:avLst/>
          </a:prstGeom>
          <a:noFill/>
        </p:spPr>
        <p:txBody>
          <a:bodyPr wrap="square" rtlCol="0">
            <a:spAutoFit/>
          </a:bodyPr>
          <a:lstStyle/>
          <a:p>
            <a:r>
              <a:rPr lang="nl-NL" dirty="0">
                <a:solidFill>
                  <a:schemeClr val="accent6"/>
                </a:solidFill>
              </a:rPr>
              <a:t>Huisarts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198" grpId="0" animBg="1"/>
      <p:bldP spid="8199" grpId="0"/>
      <p:bldP spid="8200" grpId="0"/>
      <p:bldP spid="8201" grpId="0"/>
      <p:bldP spid="8202" grpId="0"/>
      <p:bldP spid="8203" grpId="0"/>
      <p:bldP spid="8204" grpId="0"/>
      <p:bldP spid="8205" grpId="0"/>
      <p:bldP spid="82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p:cNvSpPr>
            <a:spLocks noGrp="1"/>
          </p:cNvSpPr>
          <p:nvPr>
            <p:ph type="dt" sz="quarter" idx="10"/>
          </p:nvPr>
        </p:nvSpPr>
        <p:spPr>
          <a:noFill/>
          <a:ln>
            <a:miter lim="800000"/>
            <a:headEnd/>
            <a:tailEnd/>
          </a:ln>
        </p:spPr>
        <p:txBody>
          <a:bodyPr/>
          <a:lstStyle/>
          <a:p>
            <a:pPr defTabSz="863600"/>
            <a:fld id="{3C9DDEEB-19FE-4E4C-A629-CC1F963359C1}" type="datetime4">
              <a:rPr lang="nl-NL" smtClean="0">
                <a:solidFill>
                  <a:srgbClr val="727272"/>
                </a:solidFill>
              </a:rPr>
              <a:pPr defTabSz="863600"/>
              <a:t>6 augustus 2024</a:t>
            </a:fld>
            <a:r>
              <a:rPr lang="nl-NL"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2145C456-C114-4610-878A-A6106DB7C22E}" type="slidenum">
              <a:rPr lang="en-US" smtClean="0">
                <a:solidFill>
                  <a:srgbClr val="727272"/>
                </a:solidFill>
              </a:rPr>
              <a:pPr defTabSz="863600"/>
              <a:t>5</a:t>
            </a:fld>
            <a:endParaRPr lang="en-US" dirty="0">
              <a:solidFill>
                <a:srgbClr val="727272"/>
              </a:solidFill>
            </a:endParaRPr>
          </a:p>
        </p:txBody>
      </p:sp>
      <p:sp>
        <p:nvSpPr>
          <p:cNvPr id="35843" name="Rectangle 2"/>
          <p:cNvSpPr>
            <a:spLocks noGrp="1" noChangeArrowheads="1"/>
          </p:cNvSpPr>
          <p:nvPr>
            <p:ph type="title"/>
          </p:nvPr>
        </p:nvSpPr>
        <p:spPr/>
        <p:txBody>
          <a:bodyPr/>
          <a:lstStyle/>
          <a:p>
            <a:pPr eaLnBrk="1" hangingPunct="1"/>
            <a:r>
              <a:rPr lang="en-US" dirty="0"/>
              <a:t>De </a:t>
            </a:r>
            <a:r>
              <a:rPr lang="en-US" dirty="0" err="1"/>
              <a:t>cijfers</a:t>
            </a:r>
            <a:endParaRPr lang="en-US" dirty="0"/>
          </a:p>
        </p:txBody>
      </p:sp>
      <p:sp>
        <p:nvSpPr>
          <p:cNvPr id="35844" name="Rectangle 3"/>
          <p:cNvSpPr>
            <a:spLocks noGrp="1" noChangeArrowheads="1"/>
          </p:cNvSpPr>
          <p:nvPr>
            <p:ph type="body" idx="1"/>
          </p:nvPr>
        </p:nvSpPr>
        <p:spPr/>
        <p:txBody>
          <a:bodyPr/>
          <a:lstStyle/>
          <a:p>
            <a:pPr marL="285750" indent="-285750" eaLnBrk="1" hangingPunct="1">
              <a:buFont typeface="Arial" pitchFamily="34" charset="0"/>
              <a:buChar char="•"/>
            </a:pPr>
            <a:endParaRPr lang="en-US" b="1" dirty="0"/>
          </a:p>
          <a:p>
            <a:pPr marL="493713" lvl="3" indent="-285750" eaLnBrk="1" hangingPunct="1">
              <a:buFont typeface="Arial" pitchFamily="34" charset="0"/>
              <a:buChar char="•"/>
            </a:pPr>
            <a:endParaRPr lang="en-US" sz="1100" b="1" dirty="0"/>
          </a:p>
          <a:p>
            <a:pPr marL="493713" lvl="3" indent="-285750" eaLnBrk="1" hangingPunct="1">
              <a:buFont typeface="Arial" pitchFamily="34" charset="0"/>
              <a:buChar char="•"/>
            </a:pPr>
            <a:r>
              <a:rPr lang="nl-NL" b="1" dirty="0">
                <a:solidFill>
                  <a:schemeClr val="tx1"/>
                </a:solidFill>
              </a:rPr>
              <a:t>SOLK: 30-50% van de klachten waar mee mensen bij de huisarts komen blijkt medisch onverklaard. Bij specialisten ligt dit percentage tussen de 40 en 60%</a:t>
            </a:r>
            <a:r>
              <a:rPr lang="en-US" sz="1400" dirty="0">
                <a:solidFill>
                  <a:schemeClr val="tx1"/>
                </a:solidFill>
              </a:rPr>
              <a:t>(</a:t>
            </a:r>
            <a:r>
              <a:rPr lang="en-US" sz="1400" dirty="0" err="1">
                <a:solidFill>
                  <a:schemeClr val="tx1"/>
                </a:solidFill>
              </a:rPr>
              <a:t>bron</a:t>
            </a:r>
            <a:r>
              <a:rPr lang="en-US" sz="1400" dirty="0">
                <a:solidFill>
                  <a:schemeClr val="tx1"/>
                </a:solidFill>
              </a:rPr>
              <a:t>: Kahn </a:t>
            </a:r>
            <a:r>
              <a:rPr lang="en-US" sz="1400" dirty="0" err="1">
                <a:solidFill>
                  <a:schemeClr val="tx1"/>
                </a:solidFill>
              </a:rPr>
              <a:t>e.a.</a:t>
            </a:r>
            <a:r>
              <a:rPr lang="en-US" sz="1400" dirty="0">
                <a:solidFill>
                  <a:schemeClr val="tx1"/>
                </a:solidFill>
              </a:rPr>
              <a:t>, 2005 – </a:t>
            </a:r>
            <a:r>
              <a:rPr lang="en-US" sz="1400" dirty="0" err="1">
                <a:solidFill>
                  <a:schemeClr val="tx1"/>
                </a:solidFill>
              </a:rPr>
              <a:t>Nimmuan</a:t>
            </a:r>
            <a:r>
              <a:rPr lang="en-US" sz="1400" dirty="0">
                <a:solidFill>
                  <a:schemeClr val="tx1"/>
                </a:solidFill>
              </a:rPr>
              <a:t> </a:t>
            </a:r>
            <a:r>
              <a:rPr lang="en-US" sz="1400" dirty="0" err="1">
                <a:solidFill>
                  <a:schemeClr val="tx1"/>
                </a:solidFill>
              </a:rPr>
              <a:t>e.a.</a:t>
            </a:r>
            <a:r>
              <a:rPr lang="en-US" sz="1400" dirty="0">
                <a:solidFill>
                  <a:schemeClr val="tx1"/>
                </a:solidFill>
              </a:rPr>
              <a:t> 2001)</a:t>
            </a:r>
          </a:p>
          <a:p>
            <a:pPr marL="493713" lvl="3" indent="-285750" eaLnBrk="1" hangingPunct="1">
              <a:buFont typeface="Arial" pitchFamily="34" charset="0"/>
              <a:buChar char="•"/>
            </a:pPr>
            <a:endParaRPr lang="en-US" b="1" dirty="0">
              <a:solidFill>
                <a:schemeClr val="tx1"/>
              </a:solidFill>
            </a:endParaRPr>
          </a:p>
          <a:p>
            <a:pPr marL="493713" lvl="3" indent="-285750" eaLnBrk="1" hangingPunct="1">
              <a:buFont typeface="Arial" pitchFamily="34" charset="0"/>
              <a:buChar char="•"/>
            </a:pPr>
            <a:r>
              <a:rPr lang="en-US" b="1" dirty="0" err="1">
                <a:solidFill>
                  <a:schemeClr val="tx1"/>
                </a:solidFill>
              </a:rPr>
              <a:t>Angststoornissen</a:t>
            </a:r>
            <a:r>
              <a:rPr lang="en-US" b="1" dirty="0">
                <a:solidFill>
                  <a:schemeClr val="tx1"/>
                </a:solidFill>
              </a:rPr>
              <a:t> </a:t>
            </a:r>
            <a:r>
              <a:rPr lang="en-US" b="1" dirty="0" err="1">
                <a:solidFill>
                  <a:schemeClr val="tx1"/>
                </a:solidFill>
              </a:rPr>
              <a:t>ruim</a:t>
            </a:r>
            <a:r>
              <a:rPr lang="en-US" b="1" dirty="0">
                <a:solidFill>
                  <a:schemeClr val="tx1"/>
                </a:solidFill>
              </a:rPr>
              <a:t> 1 </a:t>
            </a:r>
            <a:r>
              <a:rPr lang="en-US" b="1" dirty="0" err="1">
                <a:solidFill>
                  <a:schemeClr val="tx1"/>
                </a:solidFill>
              </a:rPr>
              <a:t>miljoen</a:t>
            </a:r>
            <a:r>
              <a:rPr lang="en-US" b="1" dirty="0">
                <a:solidFill>
                  <a:schemeClr val="tx1"/>
                </a:solidFill>
              </a:rPr>
              <a:t> </a:t>
            </a:r>
            <a:r>
              <a:rPr lang="en-US" sz="1400" dirty="0">
                <a:solidFill>
                  <a:schemeClr val="tx1"/>
                </a:solidFill>
              </a:rPr>
              <a:t>(</a:t>
            </a:r>
            <a:r>
              <a:rPr lang="en-US" sz="1400" dirty="0" err="1">
                <a:solidFill>
                  <a:schemeClr val="tx1"/>
                </a:solidFill>
              </a:rPr>
              <a:t>bron</a:t>
            </a:r>
            <a:r>
              <a:rPr lang="en-US" sz="1400" dirty="0">
                <a:solidFill>
                  <a:schemeClr val="tx1"/>
                </a:solidFill>
              </a:rPr>
              <a:t>: Nemesis-2, 2010)</a:t>
            </a:r>
          </a:p>
          <a:p>
            <a:pPr marL="493713" lvl="3" indent="-285750" eaLnBrk="1" hangingPunct="1">
              <a:buFont typeface="Arial" pitchFamily="34" charset="0"/>
              <a:buChar char="•"/>
            </a:pPr>
            <a:endParaRPr lang="en-US" b="1" dirty="0">
              <a:solidFill>
                <a:schemeClr val="tx1"/>
              </a:solidFill>
            </a:endParaRPr>
          </a:p>
          <a:p>
            <a:pPr marL="493713" lvl="3" indent="-285750" eaLnBrk="1" hangingPunct="1">
              <a:buFont typeface="Arial" pitchFamily="34" charset="0"/>
              <a:buChar char="•"/>
            </a:pPr>
            <a:r>
              <a:rPr lang="en-US" b="1" dirty="0" err="1">
                <a:solidFill>
                  <a:schemeClr val="tx1"/>
                </a:solidFill>
              </a:rPr>
              <a:t>Stemmingsklachten</a:t>
            </a:r>
            <a:r>
              <a:rPr lang="en-US" b="1" dirty="0">
                <a:solidFill>
                  <a:schemeClr val="tx1"/>
                </a:solidFill>
              </a:rPr>
              <a:t> </a:t>
            </a:r>
            <a:r>
              <a:rPr lang="en-US" b="1" dirty="0" err="1">
                <a:solidFill>
                  <a:schemeClr val="tx1"/>
                </a:solidFill>
              </a:rPr>
              <a:t>bijna</a:t>
            </a:r>
            <a:r>
              <a:rPr lang="en-US" b="1" dirty="0">
                <a:solidFill>
                  <a:schemeClr val="tx1"/>
                </a:solidFill>
              </a:rPr>
              <a:t> 650 </a:t>
            </a:r>
            <a:r>
              <a:rPr lang="en-US" b="1" dirty="0" err="1">
                <a:solidFill>
                  <a:schemeClr val="tx1"/>
                </a:solidFill>
              </a:rPr>
              <a:t>duizend</a:t>
            </a:r>
            <a:r>
              <a:rPr lang="en-US" b="1" dirty="0">
                <a:solidFill>
                  <a:schemeClr val="tx1"/>
                </a:solidFill>
              </a:rPr>
              <a:t> </a:t>
            </a:r>
            <a:r>
              <a:rPr lang="en-US" sz="1400" dirty="0">
                <a:solidFill>
                  <a:schemeClr val="tx1"/>
                </a:solidFill>
              </a:rPr>
              <a:t>(</a:t>
            </a:r>
            <a:r>
              <a:rPr lang="en-US" sz="1400" dirty="0" err="1">
                <a:solidFill>
                  <a:schemeClr val="tx1"/>
                </a:solidFill>
              </a:rPr>
              <a:t>bron</a:t>
            </a:r>
            <a:r>
              <a:rPr lang="en-US" sz="1400" dirty="0">
                <a:solidFill>
                  <a:schemeClr val="tx1"/>
                </a:solidFill>
              </a:rPr>
              <a:t>: Nemesis-2, 2010)</a:t>
            </a:r>
          </a:p>
          <a:p>
            <a:pPr marL="493713" lvl="3" indent="-285750" eaLnBrk="1" hangingPunct="1">
              <a:buFont typeface="Arial" pitchFamily="34" charset="0"/>
              <a:buChar char="•"/>
            </a:pPr>
            <a:endParaRPr lang="en-US" b="1" dirty="0">
              <a:solidFill>
                <a:schemeClr val="tx1"/>
              </a:solidFill>
            </a:endParaRPr>
          </a:p>
          <a:p>
            <a:pPr marL="493713" lvl="3" indent="-285750" eaLnBrk="1" hangingPunct="1">
              <a:buFont typeface="Arial" pitchFamily="34" charset="0"/>
              <a:buChar char="•"/>
            </a:pPr>
            <a:r>
              <a:rPr lang="en-US" b="1" dirty="0">
                <a:solidFill>
                  <a:schemeClr val="tx1"/>
                </a:solidFill>
              </a:rPr>
              <a:t>1/3 </a:t>
            </a:r>
            <a:r>
              <a:rPr lang="en-US" b="1" dirty="0" err="1">
                <a:solidFill>
                  <a:schemeClr val="tx1"/>
                </a:solidFill>
              </a:rPr>
              <a:t>Arbeidsongeschikten</a:t>
            </a:r>
            <a:r>
              <a:rPr lang="en-US" b="1" dirty="0">
                <a:solidFill>
                  <a:schemeClr val="tx1"/>
                </a:solidFill>
              </a:rPr>
              <a:t> met WIA-</a:t>
            </a:r>
            <a:r>
              <a:rPr lang="en-US" b="1" dirty="0" err="1">
                <a:solidFill>
                  <a:schemeClr val="tx1"/>
                </a:solidFill>
              </a:rPr>
              <a:t>uitkering</a:t>
            </a:r>
            <a:r>
              <a:rPr lang="en-US" b="1" dirty="0">
                <a:solidFill>
                  <a:schemeClr val="tx1"/>
                </a:solidFill>
              </a:rPr>
              <a:t> </a:t>
            </a:r>
            <a:r>
              <a:rPr lang="en-US" b="1" dirty="0" err="1">
                <a:solidFill>
                  <a:schemeClr val="tx1"/>
                </a:solidFill>
              </a:rPr>
              <a:t>psychische</a:t>
            </a:r>
            <a:r>
              <a:rPr lang="en-US" b="1" dirty="0">
                <a:solidFill>
                  <a:schemeClr val="tx1"/>
                </a:solidFill>
              </a:rPr>
              <a:t> </a:t>
            </a:r>
            <a:r>
              <a:rPr lang="en-US" b="1" dirty="0" err="1">
                <a:solidFill>
                  <a:schemeClr val="tx1"/>
                </a:solidFill>
              </a:rPr>
              <a:t>problemen</a:t>
            </a:r>
            <a:r>
              <a:rPr lang="en-US" b="1" dirty="0">
                <a:solidFill>
                  <a:schemeClr val="tx1"/>
                </a:solidFill>
              </a:rPr>
              <a:t> </a:t>
            </a:r>
            <a:r>
              <a:rPr lang="en-US" sz="1400" dirty="0">
                <a:solidFill>
                  <a:schemeClr val="tx1"/>
                </a:solidFill>
              </a:rPr>
              <a:t>(</a:t>
            </a:r>
            <a:r>
              <a:rPr lang="en-US" sz="1400" dirty="0" err="1">
                <a:solidFill>
                  <a:schemeClr val="tx1"/>
                </a:solidFill>
              </a:rPr>
              <a:t>bron</a:t>
            </a:r>
            <a:r>
              <a:rPr lang="en-US" sz="1400" dirty="0">
                <a:solidFill>
                  <a:schemeClr val="tx1"/>
                </a:solidFill>
              </a:rPr>
              <a:t>: RIVM, 2012 – Schaufeli, 2007)</a:t>
            </a:r>
          </a:p>
          <a:p>
            <a:pPr marL="493713" lvl="3" indent="-285750" eaLnBrk="1" hangingPunct="1">
              <a:buFont typeface="Arial" pitchFamily="34" charset="0"/>
              <a:buChar char="•"/>
            </a:pPr>
            <a:endParaRPr lang="en-US" b="1" dirty="0">
              <a:solidFill>
                <a:schemeClr val="tx1"/>
              </a:solidFill>
            </a:endParaRPr>
          </a:p>
          <a:p>
            <a:pPr marL="285750" indent="-285750" eaLnBrk="1" hangingPunct="1">
              <a:buFont typeface="Arial" pitchFamily="34" charset="0"/>
              <a:buChar char="•"/>
            </a:pPr>
            <a:endParaRPr lang="en-US" b="1" dirty="0"/>
          </a:p>
          <a:p>
            <a:pPr marL="0" indent="0" eaLnBrk="1" hangingPunct="1"/>
            <a:r>
              <a:rPr lang="en-US" sz="1600" b="1" dirty="0"/>
              <a:t> </a:t>
            </a:r>
          </a:p>
        </p:txBody>
      </p:sp>
    </p:spTree>
    <p:extLst>
      <p:ext uri="{BB962C8B-B14F-4D97-AF65-F5344CB8AC3E}">
        <p14:creationId xmlns:p14="http://schemas.microsoft.com/office/powerpoint/2010/main" val="37146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p:cNvGrpSpPr/>
          <p:nvPr/>
        </p:nvGrpSpPr>
        <p:grpSpPr>
          <a:xfrm>
            <a:off x="4317640" y="1218827"/>
            <a:ext cx="4176464" cy="4320889"/>
            <a:chOff x="4425993" y="1359228"/>
            <a:chExt cx="3656014" cy="3766802"/>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5993" y="1359228"/>
              <a:ext cx="3656014" cy="3766802"/>
            </a:xfrm>
            <a:prstGeom prst="rect">
              <a:avLst/>
            </a:prstGeom>
          </p:spPr>
        </p:pic>
        <p:sp>
          <p:nvSpPr>
            <p:cNvPr id="3" name="Tekstvak 2"/>
            <p:cNvSpPr txBox="1"/>
            <p:nvPr/>
          </p:nvSpPr>
          <p:spPr>
            <a:xfrm>
              <a:off x="5779324" y="4104621"/>
              <a:ext cx="998991" cy="353943"/>
            </a:xfrm>
            <a:prstGeom prst="rect">
              <a:avLst/>
            </a:prstGeom>
            <a:noFill/>
          </p:spPr>
          <p:txBody>
            <a:bodyPr wrap="none" rtlCol="0">
              <a:spAutoFit/>
            </a:bodyPr>
            <a:lstStyle/>
            <a:p>
              <a:r>
                <a:rPr lang="nl-NL" sz="2000" b="1" dirty="0">
                  <a:solidFill>
                    <a:srgbClr val="00B050"/>
                  </a:solidFill>
                </a:rPr>
                <a:t>lichaam</a:t>
              </a:r>
            </a:p>
          </p:txBody>
        </p:sp>
        <p:sp>
          <p:nvSpPr>
            <p:cNvPr id="4" name="Tekstvak 3"/>
            <p:cNvSpPr txBox="1"/>
            <p:nvPr/>
          </p:nvSpPr>
          <p:spPr>
            <a:xfrm>
              <a:off x="5909990" y="1647054"/>
              <a:ext cx="748210" cy="348802"/>
            </a:xfrm>
            <a:prstGeom prst="rect">
              <a:avLst/>
            </a:prstGeom>
            <a:noFill/>
          </p:spPr>
          <p:txBody>
            <a:bodyPr wrap="none" rtlCol="0">
              <a:spAutoFit/>
            </a:bodyPr>
            <a:lstStyle/>
            <a:p>
              <a:r>
                <a:rPr lang="nl-NL" sz="2000" b="1" dirty="0">
                  <a:solidFill>
                    <a:schemeClr val="accent1"/>
                  </a:solidFill>
                </a:rPr>
                <a:t>geest</a:t>
              </a:r>
            </a:p>
          </p:txBody>
        </p:sp>
        <p:sp>
          <p:nvSpPr>
            <p:cNvPr id="5" name="Tekstvak 4"/>
            <p:cNvSpPr txBox="1"/>
            <p:nvPr/>
          </p:nvSpPr>
          <p:spPr>
            <a:xfrm>
              <a:off x="6674876" y="3379307"/>
              <a:ext cx="1215397" cy="353943"/>
            </a:xfrm>
            <a:prstGeom prst="rect">
              <a:avLst/>
            </a:prstGeom>
            <a:noFill/>
          </p:spPr>
          <p:txBody>
            <a:bodyPr wrap="none" rtlCol="0">
              <a:spAutoFit/>
            </a:bodyPr>
            <a:lstStyle/>
            <a:p>
              <a:r>
                <a:rPr lang="nl-NL" sz="2000" b="1" dirty="0">
                  <a:solidFill>
                    <a:srgbClr val="0070C0"/>
                  </a:solidFill>
                </a:rPr>
                <a:t>omgeving</a:t>
              </a:r>
            </a:p>
          </p:txBody>
        </p:sp>
        <p:sp>
          <p:nvSpPr>
            <p:cNvPr id="6" name="Tekstvak 5"/>
            <p:cNvSpPr txBox="1"/>
            <p:nvPr/>
          </p:nvSpPr>
          <p:spPr>
            <a:xfrm>
              <a:off x="5909990" y="3068229"/>
              <a:ext cx="873099" cy="348802"/>
            </a:xfrm>
            <a:prstGeom prst="rect">
              <a:avLst/>
            </a:prstGeom>
            <a:solidFill>
              <a:srgbClr val="00B0F0"/>
            </a:solidFill>
            <a:effectLst>
              <a:softEdge rad="63500"/>
            </a:effectLst>
          </p:spPr>
          <p:txBody>
            <a:bodyPr wrap="none" rtlCol="0" anchor="ctr">
              <a:spAutoFit/>
            </a:bodyPr>
            <a:lstStyle/>
            <a:p>
              <a:r>
                <a:rPr lang="nl-NL" sz="2000" b="1" dirty="0">
                  <a:solidFill>
                    <a:srgbClr val="FFC000"/>
                  </a:solidFill>
                </a:rPr>
                <a:t>gevoel</a:t>
              </a:r>
            </a:p>
          </p:txBody>
        </p:sp>
      </p:grpSp>
      <p:sp>
        <p:nvSpPr>
          <p:cNvPr id="7170" name="Tijdelijke aanduiding voor datum 3"/>
          <p:cNvSpPr>
            <a:spLocks noGrp="1"/>
          </p:cNvSpPr>
          <p:nvPr>
            <p:ph type="dt" sz="quarter" idx="10"/>
          </p:nvPr>
        </p:nvSpPr>
        <p:spPr>
          <a:noFill/>
          <a:ln>
            <a:miter lim="800000"/>
            <a:headEnd/>
            <a:tailEnd/>
          </a:ln>
        </p:spPr>
        <p:txBody>
          <a:bodyPr/>
          <a:lstStyle/>
          <a:p>
            <a:pPr defTabSz="863600"/>
            <a:fld id="{D87440F7-F56A-4E8D-B66D-8EAABCD80583}" type="datetime4">
              <a:rPr lang="nl-NL" smtClean="0">
                <a:solidFill>
                  <a:srgbClr val="727272"/>
                </a:solidFill>
              </a:rPr>
              <a:pPr defTabSz="863600"/>
              <a:t>6 augustus 2024</a:t>
            </a:fld>
            <a:r>
              <a:rPr lang="nl-NL"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56F9C0BA-95A7-480E-BCFA-BD4F63B964A0}" type="slidenum">
              <a:rPr lang="en-US" smtClean="0">
                <a:solidFill>
                  <a:srgbClr val="727272"/>
                </a:solidFill>
              </a:rPr>
              <a:pPr defTabSz="863600"/>
              <a:t>6</a:t>
            </a:fld>
            <a:endParaRPr lang="en-US" dirty="0">
              <a:solidFill>
                <a:srgbClr val="727272"/>
              </a:solidFill>
            </a:endParaRPr>
          </a:p>
        </p:txBody>
      </p:sp>
      <p:sp>
        <p:nvSpPr>
          <p:cNvPr id="7171" name="Rectangle 2"/>
          <p:cNvSpPr>
            <a:spLocks noGrp="1" noChangeArrowheads="1"/>
          </p:cNvSpPr>
          <p:nvPr>
            <p:ph type="title"/>
          </p:nvPr>
        </p:nvSpPr>
        <p:spPr/>
        <p:txBody>
          <a:bodyPr/>
          <a:lstStyle/>
          <a:p>
            <a:pPr eaLnBrk="1" hangingPunct="1"/>
            <a:r>
              <a:rPr lang="en-US" dirty="0" err="1"/>
              <a:t>Doel</a:t>
            </a:r>
            <a:r>
              <a:rPr lang="en-US" dirty="0"/>
              <a:t> psychosomatische fysiotherapie</a:t>
            </a:r>
          </a:p>
        </p:txBody>
      </p:sp>
      <p:sp>
        <p:nvSpPr>
          <p:cNvPr id="7172" name="Rectangle 3"/>
          <p:cNvSpPr>
            <a:spLocks noGrp="1" noChangeArrowheads="1"/>
          </p:cNvSpPr>
          <p:nvPr>
            <p:ph type="body" idx="1"/>
          </p:nvPr>
        </p:nvSpPr>
        <p:spPr>
          <a:xfrm>
            <a:off x="647700" y="1439863"/>
            <a:ext cx="3528665" cy="4248150"/>
          </a:xfrm>
        </p:spPr>
        <p:txBody>
          <a:bodyPr/>
          <a:lstStyle/>
          <a:p>
            <a:pPr marL="285750" indent="-285750" eaLnBrk="1" hangingPunct="1">
              <a:buFontTx/>
              <a:buChar char="•"/>
            </a:pPr>
            <a:r>
              <a:rPr lang="en-US" b="1" dirty="0" err="1"/>
              <a:t>Verbeteren</a:t>
            </a:r>
            <a:r>
              <a:rPr lang="en-US" b="1" dirty="0"/>
              <a:t> </a:t>
            </a:r>
            <a:r>
              <a:rPr lang="en-US" b="1" dirty="0" err="1"/>
              <a:t>bewegend</a:t>
            </a:r>
            <a:r>
              <a:rPr lang="en-US" b="1" dirty="0"/>
              <a:t> </a:t>
            </a:r>
            <a:r>
              <a:rPr lang="en-US" b="1" dirty="0" err="1"/>
              <a:t>functioneren</a:t>
            </a:r>
            <a:r>
              <a:rPr lang="en-US" b="1" dirty="0"/>
              <a:t> in </a:t>
            </a:r>
            <a:r>
              <a:rPr lang="en-US" b="1" dirty="0" err="1"/>
              <a:t>psychosociale</a:t>
            </a:r>
            <a:r>
              <a:rPr lang="en-US" b="1" dirty="0"/>
              <a:t> context</a:t>
            </a:r>
          </a:p>
          <a:p>
            <a:pPr marL="285750" indent="-285750" eaLnBrk="1" hangingPunct="1">
              <a:buFontTx/>
              <a:buChar char="•"/>
            </a:pPr>
            <a:endParaRPr lang="en-US" b="1" dirty="0"/>
          </a:p>
          <a:p>
            <a:pPr marL="285750" indent="-285750" eaLnBrk="1" hangingPunct="1">
              <a:buFontTx/>
              <a:buChar char="•"/>
            </a:pPr>
            <a:endParaRPr lang="en-US" b="1" dirty="0"/>
          </a:p>
          <a:p>
            <a:pPr marL="285750" indent="-285750" eaLnBrk="1" hangingPunct="1">
              <a:buFontTx/>
              <a:buChar char="•"/>
            </a:pPr>
            <a:r>
              <a:rPr lang="en-US" b="1" dirty="0" err="1"/>
              <a:t>Relatie</a:t>
            </a:r>
            <a:r>
              <a:rPr lang="en-US" b="1" dirty="0"/>
              <a:t> </a:t>
            </a:r>
            <a:r>
              <a:rPr lang="en-US" b="1" dirty="0" err="1"/>
              <a:t>tussen</a:t>
            </a:r>
            <a:r>
              <a:rPr lang="en-US" b="1" dirty="0"/>
              <a:t>:</a:t>
            </a:r>
          </a:p>
          <a:p>
            <a:pPr marL="473075" lvl="1" indent="-285750" eaLnBrk="1" hangingPunct="1"/>
            <a:r>
              <a:rPr lang="en-US" b="1" dirty="0" err="1"/>
              <a:t>Lichamelijke</a:t>
            </a:r>
            <a:r>
              <a:rPr lang="en-US" b="1" dirty="0"/>
              <a:t> </a:t>
            </a:r>
            <a:r>
              <a:rPr lang="en-US" b="1" dirty="0" err="1"/>
              <a:t>klachten</a:t>
            </a:r>
            <a:endParaRPr lang="en-US" b="1" dirty="0"/>
          </a:p>
          <a:p>
            <a:pPr marL="473075" lvl="1" indent="-285750" eaLnBrk="1" hangingPunct="1"/>
            <a:r>
              <a:rPr lang="en-US" b="1" dirty="0" err="1"/>
              <a:t>Bewegend</a:t>
            </a:r>
            <a:r>
              <a:rPr lang="en-US" b="1" dirty="0"/>
              <a:t> </a:t>
            </a:r>
            <a:r>
              <a:rPr lang="en-US" b="1" dirty="0" err="1"/>
              <a:t>functioneren</a:t>
            </a:r>
            <a:endParaRPr lang="en-US" b="1" dirty="0"/>
          </a:p>
          <a:p>
            <a:pPr marL="473075" lvl="1" indent="-285750" eaLnBrk="1" hangingPunct="1"/>
            <a:r>
              <a:rPr lang="en-US" b="1" dirty="0" err="1"/>
              <a:t>Psychisch</a:t>
            </a:r>
            <a:r>
              <a:rPr lang="en-US" b="1" dirty="0"/>
              <a:t> </a:t>
            </a:r>
            <a:r>
              <a:rPr lang="en-US" b="1" dirty="0" err="1"/>
              <a:t>functioneren</a:t>
            </a:r>
            <a:endParaRPr lang="en-US" b="1" dirty="0"/>
          </a:p>
          <a:p>
            <a:pPr marL="473075" lvl="1" indent="-285750" eaLnBrk="1" hangingPunct="1"/>
            <a:endParaRPr lang="en-US" b="1" dirty="0"/>
          </a:p>
          <a:p>
            <a:pPr marL="473075" lvl="1" indent="-285750" eaLnBrk="1" hangingPunct="1"/>
            <a:endParaRPr lang="en-US" b="1" dirty="0"/>
          </a:p>
          <a:p>
            <a:pPr marL="285750" indent="-285750" eaLnBrk="1" hangingPunct="1">
              <a:buFontTx/>
              <a:buChar char="•"/>
            </a:pPr>
            <a:r>
              <a:rPr lang="en-US" b="1" dirty="0" err="1"/>
              <a:t>Biopsychosociale</a:t>
            </a:r>
            <a:r>
              <a:rPr lang="en-US" b="1" dirty="0"/>
              <a:t> model</a:t>
            </a:r>
          </a:p>
          <a:p>
            <a:pPr marL="285750" indent="-285750" eaLnBrk="1" hangingPunct="1">
              <a:buFontTx/>
              <a:buChar char="•"/>
            </a:pPr>
            <a:endParaRPr lang="en-US" dirty="0"/>
          </a:p>
        </p:txBody>
      </p:sp>
    </p:spTree>
    <p:extLst>
      <p:ext uri="{BB962C8B-B14F-4D97-AF65-F5344CB8AC3E}">
        <p14:creationId xmlns:p14="http://schemas.microsoft.com/office/powerpoint/2010/main" val="83566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atum 3"/>
          <p:cNvSpPr>
            <a:spLocks noGrp="1"/>
          </p:cNvSpPr>
          <p:nvPr>
            <p:ph type="dt" sz="quarter" idx="10"/>
          </p:nvPr>
        </p:nvSpPr>
        <p:spPr>
          <a:noFill/>
          <a:ln>
            <a:miter lim="800000"/>
            <a:headEnd/>
            <a:tailEnd/>
          </a:ln>
        </p:spPr>
        <p:txBody>
          <a:bodyPr/>
          <a:lstStyle/>
          <a:p>
            <a:pPr defTabSz="863600"/>
            <a:fld id="{F8CBB069-D6B6-45B2-B493-50BB8C91FEF3}" type="datetime4">
              <a:rPr lang="nl-NL" smtClean="0"/>
              <a:pPr defTabSz="863600"/>
              <a:t>6 augustus 2024</a:t>
            </a:fld>
            <a:r>
              <a:rPr lang="nl-NL" dirty="0"/>
              <a:t>  </a:t>
            </a:r>
            <a:r>
              <a:rPr lang="en-US" dirty="0">
                <a:solidFill>
                  <a:schemeClr val="accent2"/>
                </a:solidFill>
              </a:rPr>
              <a:t>• </a:t>
            </a:r>
            <a:r>
              <a:rPr lang="en-US" dirty="0"/>
              <a:t> NFP-Toolkit </a:t>
            </a:r>
            <a:r>
              <a:rPr lang="en-US" dirty="0">
                <a:solidFill>
                  <a:schemeClr val="accent2"/>
                </a:solidFill>
              </a:rPr>
              <a:t>• </a:t>
            </a:r>
            <a:r>
              <a:rPr lang="en-US" dirty="0"/>
              <a:t> </a:t>
            </a:r>
            <a:fld id="{3AE08034-0D76-45FD-9CD0-9F058FED4982}" type="slidenum">
              <a:rPr lang="en-US" smtClean="0"/>
              <a:pPr defTabSz="863600"/>
              <a:t>7</a:t>
            </a:fld>
            <a:endParaRPr lang="en-US" dirty="0"/>
          </a:p>
        </p:txBody>
      </p:sp>
      <p:sp>
        <p:nvSpPr>
          <p:cNvPr id="13315" name="Rectangle 2"/>
          <p:cNvSpPr>
            <a:spLocks noGrp="1" noChangeArrowheads="1"/>
          </p:cNvSpPr>
          <p:nvPr>
            <p:ph type="title"/>
          </p:nvPr>
        </p:nvSpPr>
        <p:spPr/>
        <p:txBody>
          <a:bodyPr/>
          <a:lstStyle/>
          <a:p>
            <a:pPr eaLnBrk="1" hangingPunct="1"/>
            <a:r>
              <a:rPr lang="en-US" dirty="0"/>
              <a:t>Bio-psycho-</a:t>
            </a:r>
            <a:r>
              <a:rPr lang="en-US" dirty="0" err="1"/>
              <a:t>sociale</a:t>
            </a:r>
            <a:r>
              <a:rPr lang="en-US" dirty="0"/>
              <a:t> model</a:t>
            </a:r>
          </a:p>
        </p:txBody>
      </p:sp>
      <p:sp>
        <p:nvSpPr>
          <p:cNvPr id="13316" name="Toelichting met PIJL-OMLAAG 3"/>
          <p:cNvSpPr>
            <a:spLocks noChangeArrowheads="1"/>
          </p:cNvSpPr>
          <p:nvPr/>
        </p:nvSpPr>
        <p:spPr bwMode="auto">
          <a:xfrm>
            <a:off x="3276600" y="1835150"/>
            <a:ext cx="2124075" cy="3925888"/>
          </a:xfrm>
          <a:prstGeom prst="downArrowCallout">
            <a:avLst>
              <a:gd name="adj1" fmla="val 69963"/>
              <a:gd name="adj2" fmla="val 50000"/>
              <a:gd name="adj3" fmla="val 26312"/>
              <a:gd name="adj4" fmla="val 81546"/>
            </a:avLst>
          </a:prstGeom>
          <a:solidFill>
            <a:srgbClr val="FFC000">
              <a:alpha val="50195"/>
            </a:srgbClr>
          </a:solidFill>
          <a:ln w="9525" algn="ctr">
            <a:solidFill>
              <a:schemeClr val="tx1"/>
            </a:solidFill>
            <a:round/>
            <a:headEnd/>
            <a:tailEnd/>
          </a:ln>
        </p:spPr>
        <p:txBody>
          <a:bodyPr/>
          <a:lstStyle/>
          <a:p>
            <a:pPr defTabSz="863600"/>
            <a:endParaRPr lang="nl-NL"/>
          </a:p>
        </p:txBody>
      </p:sp>
      <p:sp>
        <p:nvSpPr>
          <p:cNvPr id="13317" name="Rechthoek 11"/>
          <p:cNvSpPr>
            <a:spLocks noChangeArrowheads="1"/>
          </p:cNvSpPr>
          <p:nvPr/>
        </p:nvSpPr>
        <p:spPr bwMode="auto">
          <a:xfrm>
            <a:off x="3671888" y="3095625"/>
            <a:ext cx="1331912" cy="649288"/>
          </a:xfrm>
          <a:prstGeom prst="rect">
            <a:avLst/>
          </a:prstGeom>
          <a:solidFill>
            <a:srgbClr val="FFFF00"/>
          </a:solidFill>
          <a:ln w="9525" algn="ctr">
            <a:solidFill>
              <a:schemeClr val="tx1"/>
            </a:solidFill>
            <a:round/>
            <a:headEnd/>
            <a:tailEnd/>
          </a:ln>
        </p:spPr>
        <p:txBody>
          <a:bodyPr anchor="ctr"/>
          <a:lstStyle/>
          <a:p>
            <a:pPr algn="ctr" defTabSz="863600"/>
            <a:r>
              <a:rPr lang="nl-NL" b="1"/>
              <a:t>Psychisch</a:t>
            </a:r>
          </a:p>
        </p:txBody>
      </p:sp>
      <p:sp>
        <p:nvSpPr>
          <p:cNvPr id="13318" name="Rechthoek 12"/>
          <p:cNvSpPr>
            <a:spLocks noChangeArrowheads="1"/>
          </p:cNvSpPr>
          <p:nvPr/>
        </p:nvSpPr>
        <p:spPr bwMode="auto">
          <a:xfrm>
            <a:off x="3671888" y="4103688"/>
            <a:ext cx="1331912" cy="649287"/>
          </a:xfrm>
          <a:prstGeom prst="rect">
            <a:avLst/>
          </a:prstGeom>
          <a:solidFill>
            <a:srgbClr val="00B0F0"/>
          </a:solidFill>
          <a:ln w="9525" algn="ctr">
            <a:solidFill>
              <a:schemeClr val="tx1"/>
            </a:solidFill>
            <a:round/>
            <a:headEnd/>
            <a:tailEnd/>
          </a:ln>
        </p:spPr>
        <p:txBody>
          <a:bodyPr anchor="ctr"/>
          <a:lstStyle/>
          <a:p>
            <a:pPr algn="ctr" defTabSz="863600"/>
            <a:r>
              <a:rPr lang="nl-NL" b="1"/>
              <a:t>Sociaal</a:t>
            </a:r>
          </a:p>
        </p:txBody>
      </p:sp>
      <p:sp>
        <p:nvSpPr>
          <p:cNvPr id="13319" name="Tekstvak 6"/>
          <p:cNvSpPr txBox="1">
            <a:spLocks noChangeArrowheads="1"/>
          </p:cNvSpPr>
          <p:nvPr/>
        </p:nvSpPr>
        <p:spPr bwMode="auto">
          <a:xfrm>
            <a:off x="3725863" y="5108575"/>
            <a:ext cx="1243012" cy="400050"/>
          </a:xfrm>
          <a:prstGeom prst="rect">
            <a:avLst/>
          </a:prstGeom>
          <a:noFill/>
          <a:ln w="9525">
            <a:noFill/>
            <a:miter lim="800000"/>
            <a:headEnd/>
            <a:tailEnd/>
          </a:ln>
        </p:spPr>
        <p:txBody>
          <a:bodyPr wrap="none">
            <a:spAutoFit/>
          </a:bodyPr>
          <a:lstStyle/>
          <a:p>
            <a:r>
              <a:rPr lang="nl-NL" sz="2000" b="1" dirty="0"/>
              <a:t>KLACHT</a:t>
            </a:r>
            <a:endParaRPr lang="nl-NL" sz="1600" b="1" dirty="0"/>
          </a:p>
        </p:txBody>
      </p:sp>
      <p:sp>
        <p:nvSpPr>
          <p:cNvPr id="13320" name="Tekstvak 7"/>
          <p:cNvSpPr txBox="1">
            <a:spLocks noChangeArrowheads="1"/>
          </p:cNvSpPr>
          <p:nvPr/>
        </p:nvSpPr>
        <p:spPr bwMode="auto">
          <a:xfrm>
            <a:off x="468313" y="1045802"/>
            <a:ext cx="2070100" cy="646113"/>
          </a:xfrm>
          <a:prstGeom prst="rect">
            <a:avLst/>
          </a:prstGeom>
          <a:noFill/>
          <a:ln w="9525">
            <a:noFill/>
            <a:miter lim="800000"/>
            <a:headEnd/>
            <a:tailEnd/>
          </a:ln>
        </p:spPr>
        <p:txBody>
          <a:bodyPr wrap="none">
            <a:spAutoFit/>
          </a:bodyPr>
          <a:lstStyle/>
          <a:p>
            <a:pPr algn="ctr"/>
            <a:r>
              <a:rPr lang="nl-NL" sz="1800" b="1" dirty="0"/>
              <a:t>Predisponerende</a:t>
            </a:r>
          </a:p>
          <a:p>
            <a:pPr algn="ctr"/>
            <a:r>
              <a:rPr lang="nl-NL" sz="1800" b="1" dirty="0"/>
              <a:t>factoren</a:t>
            </a:r>
            <a:endParaRPr lang="nl-NL" b="1" dirty="0"/>
          </a:p>
        </p:txBody>
      </p:sp>
      <p:sp>
        <p:nvSpPr>
          <p:cNvPr id="13321" name="Tekstvak 8"/>
          <p:cNvSpPr txBox="1">
            <a:spLocks noChangeArrowheads="1"/>
          </p:cNvSpPr>
          <p:nvPr/>
        </p:nvSpPr>
        <p:spPr bwMode="auto">
          <a:xfrm>
            <a:off x="3556000" y="1045802"/>
            <a:ext cx="1555750" cy="646113"/>
          </a:xfrm>
          <a:prstGeom prst="rect">
            <a:avLst/>
          </a:prstGeom>
          <a:noFill/>
          <a:ln w="9525">
            <a:noFill/>
            <a:miter lim="800000"/>
            <a:headEnd/>
            <a:tailEnd/>
          </a:ln>
        </p:spPr>
        <p:txBody>
          <a:bodyPr wrap="none">
            <a:spAutoFit/>
          </a:bodyPr>
          <a:lstStyle/>
          <a:p>
            <a:pPr algn="ctr"/>
            <a:r>
              <a:rPr lang="nl-NL" sz="1800" b="1" dirty="0"/>
              <a:t>Uitlokkende </a:t>
            </a:r>
          </a:p>
          <a:p>
            <a:pPr algn="ctr"/>
            <a:r>
              <a:rPr lang="nl-NL" sz="1800" b="1" dirty="0"/>
              <a:t>factoren</a:t>
            </a:r>
            <a:endParaRPr lang="nl-NL" b="1" dirty="0"/>
          </a:p>
        </p:txBody>
      </p:sp>
      <p:sp>
        <p:nvSpPr>
          <p:cNvPr id="13322" name="Tekstvak 13"/>
          <p:cNvSpPr txBox="1">
            <a:spLocks noChangeArrowheads="1"/>
          </p:cNvSpPr>
          <p:nvPr/>
        </p:nvSpPr>
        <p:spPr bwMode="auto">
          <a:xfrm>
            <a:off x="6105525" y="1045802"/>
            <a:ext cx="2032000" cy="646113"/>
          </a:xfrm>
          <a:prstGeom prst="rect">
            <a:avLst/>
          </a:prstGeom>
          <a:noFill/>
          <a:ln w="9525">
            <a:noFill/>
            <a:miter lim="800000"/>
            <a:headEnd/>
            <a:tailEnd/>
          </a:ln>
        </p:spPr>
        <p:txBody>
          <a:bodyPr wrap="none">
            <a:spAutoFit/>
          </a:bodyPr>
          <a:lstStyle/>
          <a:p>
            <a:pPr algn="ctr"/>
            <a:r>
              <a:rPr lang="nl-NL" sz="1800" b="1"/>
              <a:t>Onderhoudende </a:t>
            </a:r>
          </a:p>
          <a:p>
            <a:pPr algn="ctr"/>
            <a:r>
              <a:rPr lang="nl-NL" sz="1800" b="1"/>
              <a:t>factoren</a:t>
            </a:r>
            <a:endParaRPr lang="nl-NL" b="1"/>
          </a:p>
        </p:txBody>
      </p:sp>
      <p:sp>
        <p:nvSpPr>
          <p:cNvPr id="13323" name="Toelichting met PIJL-RECHTS 14"/>
          <p:cNvSpPr>
            <a:spLocks noChangeArrowheads="1"/>
          </p:cNvSpPr>
          <p:nvPr/>
        </p:nvSpPr>
        <p:spPr bwMode="auto">
          <a:xfrm>
            <a:off x="431800" y="1979613"/>
            <a:ext cx="3240088" cy="900112"/>
          </a:xfrm>
          <a:prstGeom prst="rightArrowCallout">
            <a:avLst>
              <a:gd name="adj1" fmla="val 25000"/>
              <a:gd name="adj2" fmla="val 25000"/>
              <a:gd name="adj3" fmla="val 24998"/>
              <a:gd name="adj4" fmla="val 83606"/>
            </a:avLst>
          </a:prstGeom>
          <a:solidFill>
            <a:srgbClr val="92D050">
              <a:alpha val="50195"/>
            </a:srgbClr>
          </a:solidFill>
          <a:ln w="9525" algn="ctr">
            <a:solidFill>
              <a:schemeClr val="tx1"/>
            </a:solidFill>
            <a:round/>
            <a:headEnd/>
            <a:tailEnd/>
          </a:ln>
        </p:spPr>
        <p:txBody>
          <a:bodyPr anchor="ctr"/>
          <a:lstStyle/>
          <a:p>
            <a:pPr algn="ctr" defTabSz="863600"/>
            <a:r>
              <a:rPr lang="nl-NL"/>
              <a:t>Fysieke toestand</a:t>
            </a:r>
          </a:p>
        </p:txBody>
      </p:sp>
      <p:sp>
        <p:nvSpPr>
          <p:cNvPr id="13324" name="Toelichting met PIJL-LINKS 15"/>
          <p:cNvSpPr>
            <a:spLocks noChangeArrowheads="1"/>
          </p:cNvSpPr>
          <p:nvPr/>
        </p:nvSpPr>
        <p:spPr bwMode="auto">
          <a:xfrm>
            <a:off x="5003800" y="1979947"/>
            <a:ext cx="3349625" cy="900112"/>
          </a:xfrm>
          <a:prstGeom prst="leftArrowCallout">
            <a:avLst>
              <a:gd name="adj1" fmla="val 25000"/>
              <a:gd name="adj2" fmla="val 25000"/>
              <a:gd name="adj3" fmla="val 25016"/>
              <a:gd name="adj4" fmla="val 84472"/>
            </a:avLst>
          </a:prstGeom>
          <a:solidFill>
            <a:srgbClr val="92D050">
              <a:alpha val="50195"/>
            </a:srgbClr>
          </a:solidFill>
          <a:ln w="9525" algn="ctr">
            <a:solidFill>
              <a:schemeClr val="tx1"/>
            </a:solidFill>
            <a:round/>
            <a:headEnd/>
            <a:tailEnd/>
          </a:ln>
        </p:spPr>
        <p:txBody>
          <a:bodyPr anchor="ctr"/>
          <a:lstStyle/>
          <a:p>
            <a:pPr algn="ctr" defTabSz="863600"/>
            <a:r>
              <a:rPr lang="nl-NL" sz="1600" dirty="0"/>
              <a:t>Lichamelijke toestand</a:t>
            </a:r>
          </a:p>
          <a:p>
            <a:pPr algn="ctr" defTabSz="863600"/>
            <a:r>
              <a:rPr lang="nl-NL" sz="1600" dirty="0"/>
              <a:t>Eet- en leefgewoonten</a:t>
            </a:r>
          </a:p>
          <a:p>
            <a:pPr algn="ctr" defTabSz="863600"/>
            <a:r>
              <a:rPr lang="nl-NL" sz="1600" dirty="0"/>
              <a:t>Milieu</a:t>
            </a:r>
          </a:p>
        </p:txBody>
      </p:sp>
      <p:sp>
        <p:nvSpPr>
          <p:cNvPr id="13325" name="Toelichting met PIJL-LINKS 19"/>
          <p:cNvSpPr>
            <a:spLocks noChangeArrowheads="1"/>
          </p:cNvSpPr>
          <p:nvPr/>
        </p:nvSpPr>
        <p:spPr bwMode="auto">
          <a:xfrm>
            <a:off x="5003800" y="2987675"/>
            <a:ext cx="3349625" cy="900113"/>
          </a:xfrm>
          <a:prstGeom prst="leftArrowCallout">
            <a:avLst>
              <a:gd name="adj1" fmla="val 25000"/>
              <a:gd name="adj2" fmla="val 25000"/>
              <a:gd name="adj3" fmla="val 25016"/>
              <a:gd name="adj4" fmla="val 84472"/>
            </a:avLst>
          </a:prstGeom>
          <a:solidFill>
            <a:srgbClr val="FFFF00">
              <a:alpha val="50195"/>
            </a:srgbClr>
          </a:solidFill>
          <a:ln w="9525" algn="ctr">
            <a:solidFill>
              <a:schemeClr val="tx1"/>
            </a:solidFill>
            <a:round/>
            <a:headEnd/>
            <a:tailEnd/>
          </a:ln>
        </p:spPr>
        <p:txBody>
          <a:bodyPr anchor="ctr"/>
          <a:lstStyle/>
          <a:p>
            <a:pPr algn="ctr" defTabSz="863600"/>
            <a:r>
              <a:rPr lang="nl-NL" sz="1600" dirty="0"/>
              <a:t>Overtuigingen</a:t>
            </a:r>
          </a:p>
          <a:p>
            <a:pPr algn="ctr" defTabSz="863600"/>
            <a:r>
              <a:rPr lang="nl-NL" sz="1600" dirty="0"/>
              <a:t>Emotie</a:t>
            </a:r>
          </a:p>
          <a:p>
            <a:pPr algn="ctr" defTabSz="863600"/>
            <a:r>
              <a:rPr lang="nl-NL" sz="1600" dirty="0"/>
              <a:t>Bezieling</a:t>
            </a:r>
          </a:p>
        </p:txBody>
      </p:sp>
      <p:sp>
        <p:nvSpPr>
          <p:cNvPr id="13326" name="Toelichting met PIJL-LINKS 20"/>
          <p:cNvSpPr>
            <a:spLocks noChangeArrowheads="1"/>
          </p:cNvSpPr>
          <p:nvPr/>
        </p:nvSpPr>
        <p:spPr bwMode="auto">
          <a:xfrm>
            <a:off x="5003800" y="3995738"/>
            <a:ext cx="3349625" cy="900112"/>
          </a:xfrm>
          <a:prstGeom prst="leftArrowCallout">
            <a:avLst>
              <a:gd name="adj1" fmla="val 25000"/>
              <a:gd name="adj2" fmla="val 25000"/>
              <a:gd name="adj3" fmla="val 25016"/>
              <a:gd name="adj4" fmla="val 84472"/>
            </a:avLst>
          </a:prstGeom>
          <a:solidFill>
            <a:srgbClr val="00B0F0">
              <a:alpha val="50195"/>
            </a:srgbClr>
          </a:solidFill>
          <a:ln w="9525" algn="ctr">
            <a:solidFill>
              <a:schemeClr val="tx1"/>
            </a:solidFill>
            <a:round/>
            <a:headEnd/>
            <a:tailEnd/>
          </a:ln>
        </p:spPr>
        <p:txBody>
          <a:bodyPr anchor="ctr"/>
          <a:lstStyle/>
          <a:p>
            <a:pPr algn="ctr" defTabSz="863600"/>
            <a:r>
              <a:rPr lang="nl-NL" sz="1600"/>
              <a:t>Sociale interacties</a:t>
            </a:r>
          </a:p>
        </p:txBody>
      </p:sp>
      <p:sp>
        <p:nvSpPr>
          <p:cNvPr id="13327" name="Toelichting met PIJL-RECHTS 21"/>
          <p:cNvSpPr>
            <a:spLocks noChangeArrowheads="1"/>
          </p:cNvSpPr>
          <p:nvPr/>
        </p:nvSpPr>
        <p:spPr bwMode="auto">
          <a:xfrm>
            <a:off x="431800" y="2987675"/>
            <a:ext cx="3240088" cy="900113"/>
          </a:xfrm>
          <a:prstGeom prst="rightArrowCallout">
            <a:avLst>
              <a:gd name="adj1" fmla="val 25000"/>
              <a:gd name="adj2" fmla="val 25000"/>
              <a:gd name="adj3" fmla="val 24998"/>
              <a:gd name="adj4" fmla="val 83606"/>
            </a:avLst>
          </a:prstGeom>
          <a:solidFill>
            <a:srgbClr val="FFFF00">
              <a:alpha val="50195"/>
            </a:srgbClr>
          </a:solidFill>
          <a:ln w="9525" algn="ctr">
            <a:solidFill>
              <a:schemeClr val="tx1"/>
            </a:solidFill>
            <a:round/>
            <a:headEnd/>
            <a:tailEnd/>
          </a:ln>
        </p:spPr>
        <p:txBody>
          <a:bodyPr anchor="ctr"/>
          <a:lstStyle/>
          <a:p>
            <a:pPr algn="ctr" defTabSz="863600"/>
            <a:r>
              <a:rPr lang="nl-NL"/>
              <a:t>Persoonlijkheid</a:t>
            </a:r>
          </a:p>
        </p:txBody>
      </p:sp>
      <p:sp>
        <p:nvSpPr>
          <p:cNvPr id="13328" name="Toelichting met PIJL-RECHTS 22"/>
          <p:cNvSpPr>
            <a:spLocks noChangeArrowheads="1"/>
          </p:cNvSpPr>
          <p:nvPr/>
        </p:nvSpPr>
        <p:spPr bwMode="auto">
          <a:xfrm>
            <a:off x="431800" y="3995738"/>
            <a:ext cx="3240088" cy="900112"/>
          </a:xfrm>
          <a:prstGeom prst="rightArrowCallout">
            <a:avLst>
              <a:gd name="adj1" fmla="val 25000"/>
              <a:gd name="adj2" fmla="val 25000"/>
              <a:gd name="adj3" fmla="val 24998"/>
              <a:gd name="adj4" fmla="val 83606"/>
            </a:avLst>
          </a:prstGeom>
          <a:solidFill>
            <a:srgbClr val="00B0F0">
              <a:alpha val="50195"/>
            </a:srgbClr>
          </a:solidFill>
          <a:ln w="9525" algn="ctr">
            <a:solidFill>
              <a:schemeClr val="tx1"/>
            </a:solidFill>
            <a:round/>
            <a:headEnd/>
            <a:tailEnd/>
          </a:ln>
        </p:spPr>
        <p:txBody>
          <a:bodyPr anchor="ctr"/>
          <a:lstStyle/>
          <a:p>
            <a:pPr algn="ctr" defTabSz="863600"/>
            <a:r>
              <a:rPr lang="nl-NL" dirty="0"/>
              <a:t>Cultuur</a:t>
            </a:r>
          </a:p>
          <a:p>
            <a:pPr algn="ctr" defTabSz="863600"/>
            <a:r>
              <a:rPr lang="nl-NL" dirty="0"/>
              <a:t>Gezin</a:t>
            </a:r>
          </a:p>
        </p:txBody>
      </p:sp>
      <p:sp>
        <p:nvSpPr>
          <p:cNvPr id="13329" name="Rechthoek 24"/>
          <p:cNvSpPr>
            <a:spLocks noChangeArrowheads="1"/>
          </p:cNvSpPr>
          <p:nvPr/>
        </p:nvSpPr>
        <p:spPr bwMode="auto">
          <a:xfrm>
            <a:off x="3671888" y="2124075"/>
            <a:ext cx="1331912" cy="647700"/>
          </a:xfrm>
          <a:prstGeom prst="rect">
            <a:avLst/>
          </a:prstGeom>
          <a:solidFill>
            <a:srgbClr val="92D050"/>
          </a:solidFill>
          <a:ln w="9525" algn="ctr">
            <a:solidFill>
              <a:schemeClr val="tx1"/>
            </a:solidFill>
            <a:round/>
            <a:headEnd/>
            <a:tailEnd/>
          </a:ln>
        </p:spPr>
        <p:txBody>
          <a:bodyPr anchor="ctr"/>
          <a:lstStyle/>
          <a:p>
            <a:pPr algn="ctr" defTabSz="863600"/>
            <a:r>
              <a:rPr lang="nl-NL" b="1"/>
              <a:t>Biologisch</a:t>
            </a:r>
          </a:p>
        </p:txBody>
      </p:sp>
      <p:sp>
        <p:nvSpPr>
          <p:cNvPr id="13330" name="PIJL-OMHOOG en -OMLAAG 16"/>
          <p:cNvSpPr>
            <a:spLocks noChangeArrowheads="1"/>
          </p:cNvSpPr>
          <p:nvPr/>
        </p:nvSpPr>
        <p:spPr bwMode="auto">
          <a:xfrm>
            <a:off x="4176713" y="2771776"/>
            <a:ext cx="169862" cy="323850"/>
          </a:xfrm>
          <a:prstGeom prst="upDownArrow">
            <a:avLst>
              <a:gd name="adj1" fmla="val 50000"/>
              <a:gd name="adj2" fmla="val 50307"/>
            </a:avLst>
          </a:prstGeom>
          <a:solidFill>
            <a:schemeClr val="accent1"/>
          </a:solidFill>
          <a:ln w="9525" algn="ctr">
            <a:solidFill>
              <a:schemeClr val="tx1"/>
            </a:solidFill>
            <a:round/>
            <a:headEnd/>
            <a:tailEnd/>
          </a:ln>
          <a:effectLst/>
        </p:spPr>
        <p:txBody>
          <a:bodyPr/>
          <a:lstStyle/>
          <a:p>
            <a:pPr defTabSz="863600"/>
            <a:endParaRPr lang="nl-NL"/>
          </a:p>
        </p:txBody>
      </p:sp>
      <p:sp>
        <p:nvSpPr>
          <p:cNvPr id="13331" name="PIJL-OMHOOG en -OMLAAG 34"/>
          <p:cNvSpPr>
            <a:spLocks noChangeArrowheads="1"/>
          </p:cNvSpPr>
          <p:nvPr/>
        </p:nvSpPr>
        <p:spPr bwMode="auto">
          <a:xfrm>
            <a:off x="4211638" y="3744913"/>
            <a:ext cx="171450" cy="358775"/>
          </a:xfrm>
          <a:prstGeom prst="upDownArrow">
            <a:avLst>
              <a:gd name="adj1" fmla="val 50000"/>
              <a:gd name="adj2" fmla="val 49622"/>
            </a:avLst>
          </a:prstGeom>
          <a:solidFill>
            <a:schemeClr val="accent1"/>
          </a:solidFill>
          <a:ln w="9525" algn="ctr">
            <a:solidFill>
              <a:schemeClr val="tx1"/>
            </a:solidFill>
            <a:round/>
            <a:headEnd/>
            <a:tailEnd/>
          </a:ln>
          <a:effectLst/>
        </p:spPr>
        <p:txBody>
          <a:bodyPr/>
          <a:lstStyle/>
          <a:p>
            <a:pPr defTabSz="863600"/>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atum 3"/>
          <p:cNvSpPr>
            <a:spLocks noGrp="1"/>
          </p:cNvSpPr>
          <p:nvPr>
            <p:ph type="dt" sz="quarter" idx="10"/>
          </p:nvPr>
        </p:nvSpPr>
        <p:spPr>
          <a:noFill/>
          <a:ln>
            <a:miter lim="800000"/>
            <a:headEnd/>
            <a:tailEnd/>
          </a:ln>
        </p:spPr>
        <p:txBody>
          <a:bodyPr/>
          <a:lstStyle/>
          <a:p>
            <a:pPr defTabSz="863600"/>
            <a:fld id="{B2727A7F-36A2-4C3A-81F9-3D1E40645125}" type="datetime4">
              <a:rPr lang="nl-NL" smtClean="0">
                <a:solidFill>
                  <a:srgbClr val="727272"/>
                </a:solidFill>
              </a:rPr>
              <a:pPr defTabSz="863600"/>
              <a:t>6 augustus 2024</a:t>
            </a:fld>
            <a:r>
              <a:rPr lang="nl-NL" dirty="0">
                <a:solidFill>
                  <a:srgbClr val="727272"/>
                </a:solidFill>
              </a:rPr>
              <a:t>  </a:t>
            </a:r>
            <a:r>
              <a:rPr lang="en-US" dirty="0">
                <a:solidFill>
                  <a:srgbClr val="C4122F"/>
                </a:solidFill>
              </a:rPr>
              <a:t>• </a:t>
            </a:r>
            <a:r>
              <a:rPr lang="en-US" dirty="0">
                <a:solidFill>
                  <a:srgbClr val="727272"/>
                </a:solidFill>
              </a:rPr>
              <a:t> NFP-Toolkit </a:t>
            </a:r>
            <a:r>
              <a:rPr lang="en-US" dirty="0">
                <a:solidFill>
                  <a:srgbClr val="C4122F"/>
                </a:solidFill>
              </a:rPr>
              <a:t>• </a:t>
            </a:r>
            <a:r>
              <a:rPr lang="en-US" dirty="0">
                <a:solidFill>
                  <a:srgbClr val="727272"/>
                </a:solidFill>
              </a:rPr>
              <a:t> </a:t>
            </a:r>
            <a:fld id="{A5FC4903-C2A6-42CE-84F6-15D46571C9FC}" type="slidenum">
              <a:rPr lang="en-US" smtClean="0">
                <a:solidFill>
                  <a:srgbClr val="727272"/>
                </a:solidFill>
              </a:rPr>
              <a:pPr defTabSz="863600"/>
              <a:t>8</a:t>
            </a:fld>
            <a:endParaRPr lang="en-US" dirty="0">
              <a:solidFill>
                <a:srgbClr val="727272"/>
              </a:solidFill>
            </a:endParaRPr>
          </a:p>
        </p:txBody>
      </p:sp>
      <p:sp>
        <p:nvSpPr>
          <p:cNvPr id="32771" name="Rectangle 2"/>
          <p:cNvSpPr>
            <a:spLocks noGrp="1" noChangeArrowheads="1"/>
          </p:cNvSpPr>
          <p:nvPr>
            <p:ph type="title"/>
          </p:nvPr>
        </p:nvSpPr>
        <p:spPr/>
        <p:txBody>
          <a:bodyPr/>
          <a:lstStyle/>
          <a:p>
            <a:pPr eaLnBrk="1" hangingPunct="1"/>
            <a:r>
              <a:rPr lang="en-US"/>
              <a:t>Indicaties psychosomatische fysiotherapie</a:t>
            </a:r>
          </a:p>
        </p:txBody>
      </p:sp>
      <p:sp>
        <p:nvSpPr>
          <p:cNvPr id="25604" name="Rectangle 3"/>
          <p:cNvSpPr>
            <a:spLocks noGrp="1" noChangeArrowheads="1"/>
          </p:cNvSpPr>
          <p:nvPr>
            <p:ph type="body" idx="1"/>
          </p:nvPr>
        </p:nvSpPr>
        <p:spPr>
          <a:xfrm>
            <a:off x="647700" y="1475890"/>
            <a:ext cx="7741133" cy="3528393"/>
          </a:xfrm>
        </p:spPr>
        <p:txBody>
          <a:bodyPr/>
          <a:lstStyle/>
          <a:p>
            <a:pPr>
              <a:buFont typeface="Arial" pitchFamily="34" charset="0"/>
              <a:buChar char="•"/>
              <a:defRPr/>
            </a:pPr>
            <a:r>
              <a:rPr lang="nl-NL" sz="2800" b="1" dirty="0"/>
              <a:t>SOLK</a:t>
            </a:r>
          </a:p>
          <a:p>
            <a:pPr>
              <a:buFont typeface="Arial" pitchFamily="34" charset="0"/>
              <a:buChar char="•"/>
              <a:defRPr/>
            </a:pPr>
            <a:endParaRPr lang="nl-NL" sz="2800" b="1" dirty="0"/>
          </a:p>
          <a:p>
            <a:pPr>
              <a:buFont typeface="Arial" pitchFamily="34" charset="0"/>
              <a:buChar char="•"/>
              <a:defRPr/>
            </a:pPr>
            <a:r>
              <a:rPr lang="nl-NL" sz="2800" b="1" dirty="0"/>
              <a:t>Angst en depressie</a:t>
            </a:r>
          </a:p>
          <a:p>
            <a:pPr>
              <a:buFont typeface="Arial" pitchFamily="34" charset="0"/>
              <a:buChar char="•"/>
              <a:defRPr/>
            </a:pPr>
            <a:endParaRPr lang="nl-NL" sz="2800" b="1" dirty="0"/>
          </a:p>
          <a:p>
            <a:pPr>
              <a:buFont typeface="Arial" pitchFamily="34" charset="0"/>
              <a:buChar char="•"/>
              <a:defRPr/>
            </a:pPr>
            <a:r>
              <a:rPr lang="nl-NL" sz="2800" b="1" dirty="0"/>
              <a:t>Stress gerelateerde klachten / burn-out</a:t>
            </a:r>
          </a:p>
          <a:p>
            <a:pPr>
              <a:buFont typeface="Arial" pitchFamily="34" charset="0"/>
              <a:buChar char="•"/>
              <a:defRPr/>
            </a:pPr>
            <a:endParaRPr lang="nl-NL" sz="2800" b="1" dirty="0"/>
          </a:p>
          <a:p>
            <a:pPr>
              <a:buFont typeface="Arial" pitchFamily="34" charset="0"/>
              <a:buChar char="•"/>
              <a:defRPr/>
            </a:pPr>
            <a:r>
              <a:rPr lang="nl-NL" sz="2800" b="1" dirty="0"/>
              <a:t>Vertraagd herstel</a:t>
            </a:r>
          </a:p>
          <a:p>
            <a:pPr>
              <a:buFont typeface="Arial" pitchFamily="34" charset="0"/>
              <a:buChar char="•"/>
              <a:defRPr/>
            </a:pPr>
            <a:endParaRPr lang="nl-NL" sz="1600" dirty="0"/>
          </a:p>
          <a:p>
            <a:pPr marL="0" indent="0" algn="r">
              <a:defRPr/>
            </a:pPr>
            <a:endParaRPr lang="nl-NL" sz="1200" i="1" dirty="0"/>
          </a:p>
          <a:p>
            <a:pPr marL="0" indent="0" algn="r">
              <a:defRPr/>
            </a:pPr>
            <a:endParaRPr lang="nl-NL" sz="1200" i="1" dirty="0"/>
          </a:p>
          <a:p>
            <a:pPr marL="0" indent="0" algn="r">
              <a:defRPr/>
            </a:pPr>
            <a:r>
              <a:rPr lang="nl-NL" sz="1200" i="1" dirty="0"/>
              <a:t>Bron: Delphi Studie NFP, 2012       </a:t>
            </a:r>
            <a:endParaRPr lang="en-US" sz="1200" i="1" dirty="0"/>
          </a:p>
        </p:txBody>
      </p:sp>
    </p:spTree>
    <p:extLst>
      <p:ext uri="{BB962C8B-B14F-4D97-AF65-F5344CB8AC3E}">
        <p14:creationId xmlns:p14="http://schemas.microsoft.com/office/powerpoint/2010/main" val="28364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atum 3"/>
          <p:cNvSpPr>
            <a:spLocks noGrp="1"/>
          </p:cNvSpPr>
          <p:nvPr>
            <p:ph type="dt" sz="quarter" idx="10"/>
          </p:nvPr>
        </p:nvSpPr>
        <p:spPr>
          <a:noFill/>
          <a:ln>
            <a:miter lim="800000"/>
            <a:headEnd/>
            <a:tailEnd/>
          </a:ln>
        </p:spPr>
        <p:txBody>
          <a:bodyPr/>
          <a:lstStyle/>
          <a:p>
            <a:pPr defTabSz="863600"/>
            <a:fld id="{D24BF4A7-B298-4EFB-8A43-6A84C51D4341}" type="datetime4">
              <a:rPr lang="nl-NL" smtClean="0"/>
              <a:pPr defTabSz="863600"/>
              <a:t>6 augustus 2024</a:t>
            </a:fld>
            <a:r>
              <a:rPr lang="nl-NL"/>
              <a:t>  </a:t>
            </a:r>
            <a:r>
              <a:rPr lang="en-US">
                <a:solidFill>
                  <a:schemeClr val="accent2"/>
                </a:solidFill>
              </a:rPr>
              <a:t>• </a:t>
            </a:r>
            <a:r>
              <a:rPr lang="en-US"/>
              <a:t> NFP-Toolkit </a:t>
            </a:r>
            <a:r>
              <a:rPr lang="en-US">
                <a:solidFill>
                  <a:schemeClr val="accent2"/>
                </a:solidFill>
              </a:rPr>
              <a:t>• </a:t>
            </a:r>
            <a:r>
              <a:rPr lang="en-US"/>
              <a:t> </a:t>
            </a:r>
            <a:fld id="{AC0AF3C6-B443-4C0F-A6E8-8E884CF336EB}" type="slidenum">
              <a:rPr lang="en-US" smtClean="0"/>
              <a:pPr defTabSz="863600"/>
              <a:t>9</a:t>
            </a:fld>
            <a:endParaRPr lang="en-US"/>
          </a:p>
        </p:txBody>
      </p:sp>
      <p:sp>
        <p:nvSpPr>
          <p:cNvPr id="9219" name="Rectangle 2"/>
          <p:cNvSpPr>
            <a:spLocks noGrp="1" noChangeArrowheads="1"/>
          </p:cNvSpPr>
          <p:nvPr>
            <p:ph type="title"/>
          </p:nvPr>
        </p:nvSpPr>
        <p:spPr/>
        <p:txBody>
          <a:bodyPr/>
          <a:lstStyle/>
          <a:p>
            <a:pPr eaLnBrk="1" hangingPunct="1"/>
            <a:r>
              <a:rPr lang="en-US" dirty="0" err="1"/>
              <a:t>Niveaus</a:t>
            </a:r>
            <a:r>
              <a:rPr lang="en-US" dirty="0"/>
              <a:t> van </a:t>
            </a:r>
            <a:r>
              <a:rPr lang="en-US" dirty="0" err="1"/>
              <a:t>complexiteit</a:t>
            </a:r>
            <a:endParaRPr lang="en-US" dirty="0"/>
          </a:p>
        </p:txBody>
      </p:sp>
      <p:sp>
        <p:nvSpPr>
          <p:cNvPr id="9220" name="Rectangle 3"/>
          <p:cNvSpPr>
            <a:spLocks noGrp="1" noChangeArrowheads="1"/>
          </p:cNvSpPr>
          <p:nvPr>
            <p:ph type="body" idx="1"/>
          </p:nvPr>
        </p:nvSpPr>
        <p:spPr/>
        <p:txBody>
          <a:bodyPr/>
          <a:lstStyle/>
          <a:p>
            <a:pPr eaLnBrk="1" hangingPunct="1">
              <a:buFontTx/>
              <a:buAutoNum type="arabicPeriod"/>
            </a:pPr>
            <a:r>
              <a:rPr lang="en-US" b="1" dirty="0" err="1"/>
              <a:t>Ongecompliceerd</a:t>
            </a:r>
            <a:endParaRPr lang="en-US" b="1" dirty="0"/>
          </a:p>
          <a:p>
            <a:pPr eaLnBrk="1" hangingPunct="1">
              <a:buFontTx/>
              <a:buAutoNum type="arabicPeriod"/>
            </a:pPr>
            <a:endParaRPr lang="en-US" b="1" dirty="0"/>
          </a:p>
        </p:txBody>
      </p:sp>
      <p:sp>
        <p:nvSpPr>
          <p:cNvPr id="9221" name="Ovaal 1"/>
          <p:cNvSpPr>
            <a:spLocks noChangeArrowheads="1"/>
          </p:cNvSpPr>
          <p:nvPr/>
        </p:nvSpPr>
        <p:spPr bwMode="auto">
          <a:xfrm>
            <a:off x="4787900" y="1116013"/>
            <a:ext cx="3311525" cy="4356100"/>
          </a:xfrm>
          <a:prstGeom prst="ellipse">
            <a:avLst/>
          </a:prstGeom>
          <a:solidFill>
            <a:srgbClr val="92D050">
              <a:alpha val="50195"/>
            </a:srgbClr>
          </a:solidFill>
          <a:ln w="9525" algn="ctr">
            <a:solidFill>
              <a:schemeClr val="tx1"/>
            </a:solidFill>
            <a:round/>
            <a:headEnd/>
            <a:tailEnd/>
          </a:ln>
        </p:spPr>
        <p:txBody>
          <a:bodyPr/>
          <a:lstStyle/>
          <a:p>
            <a:pPr defTabSz="863600"/>
            <a:endParaRPr lang="nl-NL" sz="1100" dirty="0"/>
          </a:p>
          <a:p>
            <a:pPr algn="ctr" defTabSz="863600"/>
            <a:endParaRPr lang="nl-NL" sz="1800" dirty="0"/>
          </a:p>
          <a:p>
            <a:pPr algn="ctr" defTabSz="863600"/>
            <a:r>
              <a:rPr lang="nl-NL" sz="1800" dirty="0"/>
              <a:t>Lichamelijke</a:t>
            </a:r>
          </a:p>
          <a:p>
            <a:pPr algn="ctr" defTabSz="863600"/>
            <a:r>
              <a:rPr lang="nl-NL" sz="1800" dirty="0"/>
              <a:t>klacht</a:t>
            </a:r>
          </a:p>
          <a:p>
            <a:pPr algn="ctr" defTabSz="863600"/>
            <a:endParaRPr lang="nl-NL" sz="1800" dirty="0"/>
          </a:p>
          <a:p>
            <a:pPr algn="ctr" defTabSz="863600"/>
            <a:r>
              <a:rPr lang="nl-NL" sz="1800" dirty="0"/>
              <a:t> </a:t>
            </a:r>
            <a:r>
              <a:rPr lang="nl-NL" sz="1800" dirty="0">
                <a:solidFill>
                  <a:schemeClr val="bg2"/>
                </a:solidFill>
              </a:rPr>
              <a:t>Psychisch stabiel</a:t>
            </a:r>
          </a:p>
          <a:p>
            <a:pPr algn="ctr" defTabSz="863600"/>
            <a:endParaRPr lang="nl-NL" sz="1800" dirty="0"/>
          </a:p>
          <a:p>
            <a:pPr algn="ctr" defTabSz="863600"/>
            <a:r>
              <a:rPr lang="nl-NL" sz="1800" dirty="0"/>
              <a:t>Betekenis</a:t>
            </a:r>
          </a:p>
          <a:p>
            <a:pPr algn="ctr" defTabSz="863600"/>
            <a:endParaRPr lang="nl-NL" sz="1800" dirty="0"/>
          </a:p>
          <a:p>
            <a:pPr algn="ctr" defTabSz="863600"/>
            <a:r>
              <a:rPr lang="nl-NL" sz="1800" dirty="0">
                <a:solidFill>
                  <a:schemeClr val="bg2"/>
                </a:solidFill>
              </a:rPr>
              <a:t>Zelfregulatie</a:t>
            </a:r>
          </a:p>
        </p:txBody>
      </p:sp>
      <p:sp>
        <p:nvSpPr>
          <p:cNvPr id="6" name="Tekstvak 5"/>
          <p:cNvSpPr txBox="1"/>
          <p:nvPr/>
        </p:nvSpPr>
        <p:spPr>
          <a:xfrm>
            <a:off x="4932449" y="5786789"/>
            <a:ext cx="3211135" cy="261610"/>
          </a:xfrm>
          <a:prstGeom prst="rect">
            <a:avLst/>
          </a:prstGeom>
          <a:noFill/>
        </p:spPr>
        <p:txBody>
          <a:bodyPr wrap="none" rtlCol="0">
            <a:spAutoFit/>
          </a:bodyPr>
          <a:lstStyle/>
          <a:p>
            <a:r>
              <a:rPr lang="nl-NL" sz="1100" i="1" dirty="0"/>
              <a:t>Bron: Competentieprofiel PSF, KNGF-NFP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727272"/>
        </a:lt2>
        <a:accent1>
          <a:srgbClr val="F68B1F"/>
        </a:accent1>
        <a:accent2>
          <a:srgbClr val="C4122F"/>
        </a:accent2>
        <a:accent3>
          <a:srgbClr val="FFFFFF"/>
        </a:accent3>
        <a:accent4>
          <a:srgbClr val="000000"/>
        </a:accent4>
        <a:accent5>
          <a:srgbClr val="FAC4AB"/>
        </a:accent5>
        <a:accent6>
          <a:srgbClr val="B10F2A"/>
        </a:accent6>
        <a:hlink>
          <a:srgbClr val="009175"/>
        </a:hlink>
        <a:folHlink>
          <a:srgbClr val="88D5F8"/>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BE62A3974169479604FE715D3F7BBA" ma:contentTypeVersion="17" ma:contentTypeDescription="Een nieuw document maken." ma:contentTypeScope="" ma:versionID="509860bc1adb296ee2198f57e3cf2ae4">
  <xsd:schema xmlns:xsd="http://www.w3.org/2001/XMLSchema" xmlns:xs="http://www.w3.org/2001/XMLSchema" xmlns:p="http://schemas.microsoft.com/office/2006/metadata/properties" xmlns:ns2="1db2319e-c98b-45d6-b73f-bd90c681bf87" xmlns:ns3="e1a9fedd-f4b5-4d73-bfcc-42cbd563f03b" targetNamespace="http://schemas.microsoft.com/office/2006/metadata/properties" ma:root="true" ma:fieldsID="fbeae69001c771999aa163d8ee4e3ed2" ns2:_="" ns3:_="">
    <xsd:import namespace="1db2319e-c98b-45d6-b73f-bd90c681bf87"/>
    <xsd:import namespace="e1a9fedd-f4b5-4d73-bfcc-42cbd563f03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2319e-c98b-45d6-b73f-bd90c681bf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84983d47-746f-4ea4-9416-e078720301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a9fedd-f4b5-4d73-bfcc-42cbd563f03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a336e3b-6418-4302-beac-682a4c6a0526}" ma:internalName="TaxCatchAll" ma:showField="CatchAllData" ma:web="e1a9fedd-f4b5-4d73-bfcc-42cbd563f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3FD2E4-CA01-40E0-A2BA-8375D2EDB9E0}">
  <ds:schemaRefs>
    <ds:schemaRef ds:uri="http://schemas.microsoft.com/sharepoint/v3/contenttype/forms"/>
  </ds:schemaRefs>
</ds:datastoreItem>
</file>

<file path=customXml/itemProps2.xml><?xml version="1.0" encoding="utf-8"?>
<ds:datastoreItem xmlns:ds="http://schemas.openxmlformats.org/officeDocument/2006/customXml" ds:itemID="{AE545B49-B776-4C73-9AAD-8D26E8A55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2319e-c98b-45d6-b73f-bd90c681bf87"/>
    <ds:schemaRef ds:uri="e1a9fedd-f4b5-4d73-bfcc-42cbd563f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TotalTime>
  <Words>6470</Words>
  <Application>Microsoft Office PowerPoint</Application>
  <PresentationFormat>Aangepast</PresentationFormat>
  <Paragraphs>1208</Paragraphs>
  <Slides>38</Slides>
  <Notes>38</Notes>
  <HiddenSlides>0</HiddenSlides>
  <MMClips>0</MMClips>
  <ScaleCrop>false</ScaleCrop>
  <HeadingPairs>
    <vt:vector size="6" baseType="variant">
      <vt:variant>
        <vt:lpstr>Gebruikte lettertypen</vt:lpstr>
      </vt:variant>
      <vt:variant>
        <vt:i4>2</vt:i4>
      </vt:variant>
      <vt:variant>
        <vt:lpstr>Thema</vt:lpstr>
      </vt:variant>
      <vt:variant>
        <vt:i4>12</vt:i4>
      </vt:variant>
      <vt:variant>
        <vt:lpstr>Diatitels</vt:lpstr>
      </vt:variant>
      <vt:variant>
        <vt:i4>38</vt:i4>
      </vt:variant>
    </vt:vector>
  </HeadingPairs>
  <TitlesOfParts>
    <vt:vector size="52" baseType="lpstr">
      <vt:lpstr>Arial</vt:lpstr>
      <vt:lpstr>Arial Black</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Psychosomatische Fysiotherapie</vt:lpstr>
      <vt:lpstr>Inhoud van de presentatie</vt:lpstr>
      <vt:lpstr>Psychosomatisch werkend fysiotherapeut</vt:lpstr>
      <vt:lpstr>Positionering psychosomatische fysiotherapie; het bio-psycho-sociale model</vt:lpstr>
      <vt:lpstr>De cijfers</vt:lpstr>
      <vt:lpstr>Doel psychosomatische fysiotherapie</vt:lpstr>
      <vt:lpstr>Bio-psycho-sociale model</vt:lpstr>
      <vt:lpstr>Indicaties psychosomatische fysiotherapie</vt:lpstr>
      <vt:lpstr>Niveaus van complexiteit</vt:lpstr>
      <vt:lpstr>Vroegdiagnostiek psychosomatiek Patroonherkenning - Casuïstiek</vt:lpstr>
      <vt:lpstr>Niveaus van complexiteit</vt:lpstr>
      <vt:lpstr>Vroegdiagnostiek psychosomatiek Patroonherkenning - Casuïstiek</vt:lpstr>
      <vt:lpstr>Niveaus van complexiteit</vt:lpstr>
      <vt:lpstr>Vroegdiagnostiek psychosomatiek Patroonherkenning - Casuïstiek</vt:lpstr>
      <vt:lpstr>Niveaus van complexiteit</vt:lpstr>
      <vt:lpstr>Vroegdiagnostiek psychosomatiek Patroonherkenning - Casuïstiek</vt:lpstr>
      <vt:lpstr>Niveaus van complexiteit</vt:lpstr>
      <vt:lpstr>Verklaringsmodellen psychosomatiek Gevolgenmodel</vt:lpstr>
      <vt:lpstr>Verklaringsmodellen psychosomatiek Limbische verklaring</vt:lpstr>
      <vt:lpstr>Verklaringsmodellen psychosomatiek Limbische verklaring</vt:lpstr>
      <vt:lpstr>Verklaringsmodellen psychosomatiek Limbische verklaring</vt:lpstr>
      <vt:lpstr>Verklaringsmodellen psychosomatiek Limbische verklaring</vt:lpstr>
      <vt:lpstr>Verklaringsmodellen psychosomatiek Centrale sensitisatie</vt:lpstr>
      <vt:lpstr>Verklaringsmodellen psychosomatiek Centrale sensitisatie</vt:lpstr>
      <vt:lpstr>Verklaringsmodellen psychosomatiek Centrale sensitisatie</vt:lpstr>
      <vt:lpstr>Verklaringsmodellen psychosomatiek Centrale sensitisatie</vt:lpstr>
      <vt:lpstr>Centrale sensitisatie</vt:lpstr>
      <vt:lpstr>Vroegdiagnostiek psychosomatiek Patroonherkenning</vt:lpstr>
      <vt:lpstr>Persoonlijkheidskenmerken bij  psychosomatische klachten</vt:lpstr>
      <vt:lpstr>Vroegdiagnostiek psychosomatiek SCEGS</vt:lpstr>
      <vt:lpstr>Vroegdiagnostiek psychosomatiek Sleutelvragen over:</vt:lpstr>
      <vt:lpstr>Lichaamswaarneming bij psychosomatische klachten</vt:lpstr>
      <vt:lpstr>Meetinstrumenten</vt:lpstr>
      <vt:lpstr>Balans en naar herstel van balans</vt:lpstr>
      <vt:lpstr>Methodieken psychosomatische fysiotherapie </vt:lpstr>
      <vt:lpstr>Samenvatting</vt:lpstr>
      <vt:lpstr>Bedankt voor uw aandacht  www.psychosomatischefysiotherapie.nl     https://defysiotherapeut.com/gespecialiseerde-fysiotherapie/psychosomatisch-fysiotherapeut/ </vt:lpstr>
      <vt:lpstr>Bronvermelding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Joachim</dc:creator>
  <cp:lastModifiedBy>Alida Dorenbosch</cp:lastModifiedBy>
  <cp:revision>187</cp:revision>
  <cp:lastPrinted>2012-09-30T17:33:22Z</cp:lastPrinted>
  <dcterms:created xsi:type="dcterms:W3CDTF">2008-11-12T08:53:15Z</dcterms:created>
  <dcterms:modified xsi:type="dcterms:W3CDTF">2024-08-06T14:01:13Z</dcterms:modified>
</cp:coreProperties>
</file>